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76" r:id="rId2"/>
    <p:sldId id="257" r:id="rId3"/>
    <p:sldId id="258" r:id="rId4"/>
    <p:sldId id="259" r:id="rId5"/>
    <p:sldId id="260" r:id="rId6"/>
    <p:sldId id="29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7" r:id="rId30"/>
    <p:sldId id="285" r:id="rId31"/>
    <p:sldId id="286" r:id="rId32"/>
    <p:sldId id="288" r:id="rId33"/>
    <p:sldId id="289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1D8BD707-D9CF-40AE-B4C6-C98DA3205C09}" type="datetimeFigureOut">
              <a:rPr lang="en-US" smtClean="0"/>
              <a:pPr/>
              <a:t>30-Aug-23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30-Aug-23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30-Aug-23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30-Aug-23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30-Aug-23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30-Aug-23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30-Aug-23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30-Aug-23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30-Aug-23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30-Aug-23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30-Aug-23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30-Aug-23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java-mail-api-tutorial" TargetMode="External"/><Relationship Id="rId2" Type="http://schemas.openxmlformats.org/officeDocument/2006/relationships/hyperlink" Target="https://bootstrapmade.com/mentor-free-education-bootstrap-them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javaee.github.io/javaee-spec/javadocs/" TargetMode="External"/><Relationship Id="rId5" Type="http://schemas.openxmlformats.org/officeDocument/2006/relationships/hyperlink" Target="https://reactjs.org/docs/getting-started.html" TargetMode="External"/><Relationship Id="rId4" Type="http://schemas.openxmlformats.org/officeDocument/2006/relationships/hyperlink" Target="https://www.w3schools.com/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1046DD-B770-8741-5715-55C5A35BCF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0" y="2362200"/>
            <a:ext cx="2609850" cy="1000576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ShareSpace</a:t>
            </a:r>
            <a:endParaRPr lang="en-IN" sz="28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0A17246-14EB-C9E6-86D7-DB705E5D2A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0" y="3733800"/>
            <a:ext cx="3713390" cy="1356175"/>
          </a:xfrm>
        </p:spPr>
        <p:txBody>
          <a:bodyPr>
            <a:normAutofit/>
          </a:bodyPr>
          <a:lstStyle/>
          <a:p>
            <a:pPr algn="ctr"/>
            <a:r>
              <a:rPr lang="en-US" sz="1600" dirty="0"/>
              <a:t>Presented by</a:t>
            </a:r>
          </a:p>
          <a:p>
            <a:pPr algn="ctr"/>
            <a:r>
              <a:rPr lang="en-US" sz="1600" dirty="0" smtClean="0"/>
              <a:t>PRASAD TAWARE (233186)</a:t>
            </a:r>
            <a:endParaRPr lang="en-US" sz="1600" dirty="0"/>
          </a:p>
          <a:p>
            <a:pPr algn="ctr"/>
            <a:r>
              <a:rPr lang="en-US" sz="1600" dirty="0" smtClean="0"/>
              <a:t>SHUBHAM SABANE (233213)</a:t>
            </a:r>
            <a:endParaRPr lang="en-IN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07D3C28-273A-6D76-BADF-1279398C1A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1703" y="600891"/>
            <a:ext cx="1285445" cy="1502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xmlns="" id="{43A2767A-2BCD-1146-E717-51B8002027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14704" y="730702"/>
            <a:ext cx="2317631" cy="1242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F015D6D-028B-CC11-74D8-DC987BC08DFC}"/>
              </a:ext>
            </a:extLst>
          </p:cNvPr>
          <p:cNvSpPr txBox="1"/>
          <p:nvPr/>
        </p:nvSpPr>
        <p:spPr>
          <a:xfrm rot="10800000" flipV="1">
            <a:off x="533400" y="3902332"/>
            <a:ext cx="305499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84200" algn="ctr">
              <a:spcBef>
                <a:spcPts val="1300"/>
              </a:spcBef>
              <a:tabLst>
                <a:tab pos="4951095" algn="l"/>
              </a:tabLst>
            </a:pPr>
            <a:r>
              <a:rPr lang="en-US" sz="16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Mrs</a:t>
            </a:r>
            <a:r>
              <a:rPr lang="en-US" sz="16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. Rupali Thorat                	    Project Guide</a:t>
            </a:r>
            <a:endParaRPr lang="en-IN" sz="16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71176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Entity Relationship Diagram</a:t>
            </a:r>
            <a:endParaRPr lang="en-US" dirty="0"/>
          </a:p>
        </p:txBody>
      </p:sp>
      <p:pic>
        <p:nvPicPr>
          <p:cNvPr id="4098" name="Picture 2" descr="D:\PAT_Folder\PROJECTS_GIT\Final Project\Diagrams\ER\ER_diagram_1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81143" y="1219200"/>
            <a:ext cx="6381713" cy="49371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Screenshots</a:t>
            </a:r>
            <a:endParaRPr lang="en-US" dirty="0"/>
          </a:p>
        </p:txBody>
      </p:sp>
      <p:pic>
        <p:nvPicPr>
          <p:cNvPr id="5124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767522"/>
            <a:ext cx="8229600" cy="384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565010"/>
            <a:ext cx="8229600" cy="4245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905334"/>
            <a:ext cx="8229600" cy="3564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185979"/>
            <a:ext cx="8229600" cy="3003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953143"/>
            <a:ext cx="8229600" cy="3469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Design</a:t>
            </a:r>
            <a:endParaRPr lang="en-US" dirty="0"/>
          </a:p>
        </p:txBody>
      </p:sp>
      <p:pic>
        <p:nvPicPr>
          <p:cNvPr id="10242" name="Picture 2" descr="C:\Users\RIDDHI\Pictures\Screenshots\tables1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219200"/>
            <a:ext cx="2537680" cy="3200678"/>
          </a:xfrm>
          <a:prstGeom prst="rect">
            <a:avLst/>
          </a:prstGeom>
          <a:noFill/>
        </p:spPr>
      </p:pic>
      <p:pic>
        <p:nvPicPr>
          <p:cNvPr id="10243" name="Picture 3" descr="C:\Users\RIDDHI\Pictures\Screenshots\db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2800" y="1295400"/>
            <a:ext cx="5387975" cy="22399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266" name="Picture 2" descr="C:\Users\RIDDHI\Pictures\Screenshots\db2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295400"/>
            <a:ext cx="5364945" cy="2141406"/>
          </a:xfrm>
          <a:prstGeom prst="rect">
            <a:avLst/>
          </a:prstGeom>
          <a:noFill/>
        </p:spPr>
      </p:pic>
      <p:pic>
        <p:nvPicPr>
          <p:cNvPr id="11267" name="Picture 3" descr="C:\Users\RIDDHI\Pictures\Screenshots\db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4114800"/>
            <a:ext cx="5159375" cy="17748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 descr="C:\Users\RIDDHI\Pictures\Screenshots\db4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295400"/>
            <a:ext cx="5113463" cy="1905165"/>
          </a:xfrm>
          <a:prstGeom prst="rect">
            <a:avLst/>
          </a:prstGeom>
          <a:noFill/>
        </p:spPr>
      </p:pic>
      <p:pic>
        <p:nvPicPr>
          <p:cNvPr id="12291" name="Picture 3" descr="C:\Users\RIDDHI\Pictures\Screenshots\db5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3581400"/>
            <a:ext cx="5349875" cy="23241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 descr="C:\Users\RIDDHI\Pictures\Screenshots\db6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295400"/>
            <a:ext cx="6012701" cy="315495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Point to be Discuss through out the 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Motivation</a:t>
            </a:r>
          </a:p>
          <a:p>
            <a:r>
              <a:rPr lang="en-US" dirty="0" smtClean="0"/>
              <a:t>Objective</a:t>
            </a:r>
          </a:p>
          <a:p>
            <a:r>
              <a:rPr lang="en-US" dirty="0" smtClean="0"/>
              <a:t>UML Diagrams</a:t>
            </a:r>
          </a:p>
          <a:p>
            <a:r>
              <a:rPr lang="en-US" dirty="0" smtClean="0"/>
              <a:t>Screenshots</a:t>
            </a:r>
          </a:p>
          <a:p>
            <a:r>
              <a:rPr lang="en-US" dirty="0" smtClean="0"/>
              <a:t>Technology</a:t>
            </a:r>
          </a:p>
          <a:p>
            <a:r>
              <a:rPr lang="en-US" dirty="0" smtClean="0"/>
              <a:t>Software Requirement</a:t>
            </a:r>
          </a:p>
          <a:p>
            <a:endParaRPr lang="en-IN" dirty="0" smtClean="0"/>
          </a:p>
          <a:p>
            <a:r>
              <a:rPr lang="en-US" dirty="0" smtClean="0"/>
              <a:t>Hardware Requirement </a:t>
            </a:r>
          </a:p>
          <a:p>
            <a:r>
              <a:rPr lang="en-US" dirty="0" smtClean="0"/>
              <a:t>Advantages</a:t>
            </a:r>
          </a:p>
          <a:p>
            <a:r>
              <a:rPr lang="en-US" dirty="0" smtClean="0"/>
              <a:t>Disadvantages</a:t>
            </a:r>
          </a:p>
          <a:p>
            <a:r>
              <a:rPr lang="en-US" dirty="0" smtClean="0"/>
              <a:t>Conclusion</a:t>
            </a:r>
          </a:p>
          <a:p>
            <a:r>
              <a:rPr lang="en-US" dirty="0" smtClean="0"/>
              <a:t>Future Enhancement</a:t>
            </a:r>
          </a:p>
          <a:p>
            <a:r>
              <a:rPr lang="en-US" dirty="0" smtClean="0"/>
              <a:t>References</a:t>
            </a:r>
          </a:p>
          <a:p>
            <a:endParaRPr lang="en-IN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Records</a:t>
            </a:r>
            <a:endParaRPr lang="en-US" dirty="0"/>
          </a:p>
        </p:txBody>
      </p:sp>
      <p:pic>
        <p:nvPicPr>
          <p:cNvPr id="14338" name="Picture 2" descr="C:\Users\RIDDHI\Pictures\Screenshots\en1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371600"/>
            <a:ext cx="5608806" cy="2042337"/>
          </a:xfrm>
          <a:prstGeom prst="rect">
            <a:avLst/>
          </a:prstGeom>
          <a:noFill/>
        </p:spPr>
      </p:pic>
      <p:pic>
        <p:nvPicPr>
          <p:cNvPr id="14339" name="Picture 3" descr="C:\Users\RIDDHI\Pictures\Screenshots\en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4038600"/>
            <a:ext cx="5586413" cy="19351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2" name="Picture 2" descr="C:\Users\RIDDHI\Pictures\Screenshots\en3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371600"/>
            <a:ext cx="3429000" cy="2333768"/>
          </a:xfrm>
          <a:prstGeom prst="rect">
            <a:avLst/>
          </a:prstGeom>
          <a:noFill/>
        </p:spPr>
      </p:pic>
      <p:pic>
        <p:nvPicPr>
          <p:cNvPr id="15363" name="Picture 3" descr="C:\Users\RIDDHI\Pictures\Screenshots\en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7200" y="1371600"/>
            <a:ext cx="4467659" cy="2133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386" name="Picture 2" descr="C:\Users\RIDDHI\Pictures\Screenshots\en5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219200"/>
            <a:ext cx="7239628" cy="1524132"/>
          </a:xfrm>
          <a:prstGeom prst="rect">
            <a:avLst/>
          </a:prstGeom>
          <a:noFill/>
        </p:spPr>
      </p:pic>
      <p:pic>
        <p:nvPicPr>
          <p:cNvPr id="16387" name="Picture 3" descr="C:\Users\RIDDHI\Pictures\Screenshots\en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3276600"/>
            <a:ext cx="8382000" cy="167288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RestAPI End Points</a:t>
            </a:r>
            <a:endParaRPr lang="en-US" dirty="0"/>
          </a:p>
        </p:txBody>
      </p:sp>
      <p:pic>
        <p:nvPicPr>
          <p:cNvPr id="17416" name="Picture 8" descr="C:\Users\RIDDHI\Pictures\Screenshots\psc10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9578" y="1219200"/>
            <a:ext cx="8411022" cy="1905000"/>
          </a:xfrm>
          <a:prstGeom prst="rect">
            <a:avLst/>
          </a:prstGeom>
          <a:noFill/>
        </p:spPr>
      </p:pic>
      <p:pic>
        <p:nvPicPr>
          <p:cNvPr id="17418" name="Picture 10" descr="C:\Users\RIDDHI\Pictures\Screenshots\psc1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733800"/>
            <a:ext cx="8991600" cy="206404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434" name="Picture 2" descr="C:\Users\RIDDHI\Pictures\Screenshots\psc12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371600"/>
            <a:ext cx="8229600" cy="1927531"/>
          </a:xfrm>
          <a:prstGeom prst="rect">
            <a:avLst/>
          </a:prstGeom>
          <a:noFill/>
        </p:spPr>
      </p:pic>
      <p:pic>
        <p:nvPicPr>
          <p:cNvPr id="18435" name="Picture 3" descr="C:\Users\RIDDHI\Pictures\Screenshots\psc1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1" y="3810001"/>
            <a:ext cx="8534400" cy="169470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9458" name="Picture 2" descr="C:\Users\RIDDHI\Pictures\Screenshots\psc14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371600"/>
            <a:ext cx="8229600" cy="1583844"/>
          </a:xfrm>
          <a:prstGeom prst="rect">
            <a:avLst/>
          </a:prstGeom>
          <a:noFill/>
        </p:spPr>
      </p:pic>
      <p:pic>
        <p:nvPicPr>
          <p:cNvPr id="19459" name="Picture 3" descr="C:\Users\RIDDHI\Pictures\Screenshots\psc15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3276600"/>
            <a:ext cx="8611253" cy="1676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Front-End:	ReactJS, HTML, CSS, Bootstrap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Back-End:	Spring Boot RestAPI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Database:	MySQL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And Hardware Requirement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sz="2800" u="sng" dirty="0" smtClean="0"/>
              <a:t>Server Side:</a:t>
            </a:r>
          </a:p>
          <a:p>
            <a:r>
              <a:rPr lang="en-IN" sz="2800" b="1" u="sng" dirty="0" smtClean="0"/>
              <a:t>Processor: </a:t>
            </a:r>
            <a:r>
              <a:rPr lang="en-IN" sz="2800" u="sng" dirty="0" smtClean="0"/>
              <a:t>Intel® Xeon® processor 3500 series</a:t>
            </a:r>
          </a:p>
          <a:p>
            <a:r>
              <a:rPr lang="nn-NO" sz="2800" b="1" u="sng" dirty="0" smtClean="0"/>
              <a:t>HDD: </a:t>
            </a:r>
            <a:r>
              <a:rPr lang="nn-NO" sz="2800" u="sng" dirty="0" smtClean="0"/>
              <a:t>Minimum 500GB Disk Space</a:t>
            </a:r>
          </a:p>
          <a:p>
            <a:r>
              <a:rPr lang="en-IN" sz="2800" b="1" u="sng" dirty="0" smtClean="0"/>
              <a:t>RAM: </a:t>
            </a:r>
            <a:r>
              <a:rPr lang="en-IN" sz="2800" u="sng" dirty="0" smtClean="0"/>
              <a:t>Minimum 8GB </a:t>
            </a:r>
          </a:p>
          <a:p>
            <a:r>
              <a:rPr lang="en-IN" sz="2800" b="1" u="sng" dirty="0" smtClean="0"/>
              <a:t>OS: </a:t>
            </a:r>
            <a:r>
              <a:rPr lang="en-IN" sz="2800" u="sng" dirty="0" smtClean="0"/>
              <a:t>Windows 10, Linux 6 </a:t>
            </a:r>
          </a:p>
          <a:p>
            <a:r>
              <a:rPr lang="en-IN" sz="2800" b="1" u="sng" dirty="0" smtClean="0"/>
              <a:t>Database: </a:t>
            </a:r>
            <a:r>
              <a:rPr lang="en-IN" sz="2800" u="sng" dirty="0" smtClean="0"/>
              <a:t>MySQL</a:t>
            </a:r>
          </a:p>
          <a:p>
            <a:endParaRPr lang="en-IN" sz="2800" u="sng" dirty="0" smtClean="0"/>
          </a:p>
          <a:p>
            <a:r>
              <a:rPr lang="en-IN" sz="2800" u="sng" dirty="0" smtClean="0"/>
              <a:t>Client Side (thin client):</a:t>
            </a:r>
          </a:p>
          <a:p>
            <a:r>
              <a:rPr lang="en-IN" sz="2800" b="1" u="sng" dirty="0" smtClean="0"/>
              <a:t>Processor: </a:t>
            </a:r>
            <a:r>
              <a:rPr lang="en-IN" sz="2800" u="sng" dirty="0" smtClean="0"/>
              <a:t>Intel Dual Core</a:t>
            </a:r>
          </a:p>
          <a:p>
            <a:r>
              <a:rPr lang="nn-NO" sz="2800" b="1" u="sng" dirty="0" smtClean="0"/>
              <a:t>HDD: </a:t>
            </a:r>
            <a:r>
              <a:rPr lang="nn-NO" sz="2800" u="sng" dirty="0" smtClean="0"/>
              <a:t>Minimum 80GB Disk Space</a:t>
            </a:r>
          </a:p>
          <a:p>
            <a:r>
              <a:rPr lang="en-IN" sz="2800" b="1" u="sng" dirty="0" smtClean="0"/>
              <a:t>RAM: </a:t>
            </a:r>
            <a:r>
              <a:rPr lang="en-IN" sz="2800" u="sng" dirty="0" smtClean="0"/>
              <a:t>Minimum 4GB</a:t>
            </a:r>
          </a:p>
          <a:p>
            <a:r>
              <a:rPr lang="en-IN" sz="2800" b="1" u="sng" dirty="0" smtClean="0"/>
              <a:t>OS: </a:t>
            </a:r>
            <a:r>
              <a:rPr lang="en-IN" sz="2800" u="sng" dirty="0" smtClean="0"/>
              <a:t>Windows 7, Linux</a:t>
            </a:r>
          </a:p>
          <a:p>
            <a:endParaRPr lang="en-IN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Client can access the platform from anywhere with just a browser and an internet connection.</a:t>
            </a:r>
          </a:p>
          <a:p>
            <a:r>
              <a:rPr lang="en-US" sz="2400" dirty="0" smtClean="0"/>
              <a:t>Searching accommodations in a new city becomes very easy.</a:t>
            </a:r>
          </a:p>
          <a:p>
            <a:r>
              <a:rPr lang="en-US" sz="2400" dirty="0" smtClean="0"/>
              <a:t>Finding the right tenants is now as easy as it gets.</a:t>
            </a:r>
          </a:p>
          <a:p>
            <a:r>
              <a:rPr lang="en-US" sz="2400" dirty="0" smtClean="0"/>
              <a:t>No middle-men like brokers or listing agents.</a:t>
            </a:r>
          </a:p>
          <a:p>
            <a:r>
              <a:rPr lang="en-US" sz="2400" dirty="0" smtClean="0"/>
              <a:t>Access to large pool of seekers as well as home owners.</a:t>
            </a:r>
          </a:p>
          <a:p>
            <a:endParaRPr lang="en-IN" sz="2400" dirty="0" smtClean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Usability of the platform depends on the number of users. More the better.</a:t>
            </a:r>
          </a:p>
          <a:p>
            <a:r>
              <a:rPr lang="en-US" dirty="0" smtClean="0"/>
              <a:t>Contract negotiations between home-owners and accommodations is currently not a part of ShareSpace.</a:t>
            </a:r>
          </a:p>
          <a:p>
            <a:r>
              <a:rPr lang="en-US" dirty="0" smtClean="0"/>
              <a:t>Platform currently is not enabled with e-wallet or any third party payment services.</a:t>
            </a:r>
          </a:p>
          <a:p>
            <a:r>
              <a:rPr lang="en-US" dirty="0" smtClean="0"/>
              <a:t>Currently ShareSpace is very limited region-wise.</a:t>
            </a:r>
          </a:p>
          <a:p>
            <a:r>
              <a:rPr lang="en-US" dirty="0" smtClean="0"/>
              <a:t>ShareSpace currently does not support location based searching or maps.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R="0">
              <a:spcAft>
                <a:spcPts val="0"/>
              </a:spcAft>
            </a:pPr>
            <a:r>
              <a:rPr lang="en-US" dirty="0" smtClean="0">
                <a:cs typeface="Times New Roman" panose="02020603050405020304" pitchFamily="18" charset="0"/>
              </a:rPr>
              <a:t>ShareSpace is a convenient platform for connecting accommodation seekers and home owners without any middlemen like brokers and listing agents.</a:t>
            </a:r>
          </a:p>
          <a:p>
            <a:pPr marR="0">
              <a:spcAft>
                <a:spcPts val="0"/>
              </a:spcAft>
            </a:pPr>
            <a:r>
              <a:rPr lang="en-US" dirty="0" smtClean="0">
                <a:cs typeface="Times New Roman" panose="02020603050405020304" pitchFamily="18" charset="0"/>
              </a:rPr>
              <a:t>The main aim of this platform to provide hassle free experience for users to find suitable places to live and home owners (listers) to list their properties for possible candidates.</a:t>
            </a:r>
          </a:p>
          <a:p>
            <a:pPr marR="0">
              <a:spcAft>
                <a:spcPts val="0"/>
              </a:spcAft>
            </a:pPr>
            <a:r>
              <a:rPr lang="en-US" dirty="0" smtClean="0">
                <a:cs typeface="Times New Roman" panose="02020603050405020304" pitchFamily="18" charset="0"/>
              </a:rPr>
              <a:t>ShareSpace has some functions where users can register, search properties, shortlist properties and match with listers.</a:t>
            </a:r>
          </a:p>
          <a:p>
            <a:pPr marR="0">
              <a:spcAft>
                <a:spcPts val="0"/>
              </a:spcAft>
            </a:pPr>
            <a:r>
              <a:rPr lang="en-US" dirty="0" smtClean="0">
                <a:cs typeface="Times New Roman" panose="02020603050405020304" pitchFamily="18" charset="0"/>
              </a:rPr>
              <a:t>System administrator responsible for managing bookings, listings, adding and removing users / listers.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Having your online presence is a must in this world.</a:t>
            </a:r>
          </a:p>
          <a:p>
            <a:r>
              <a:rPr lang="en-US" dirty="0" smtClean="0"/>
              <a:t>ShareSpace allows users and home-owners alike to find their right accommodation/ tenants without any middlemen like brokers or listing agents.</a:t>
            </a:r>
          </a:p>
          <a:p>
            <a:r>
              <a:rPr lang="en-US" dirty="0" smtClean="0"/>
              <a:t>User friendly experience: ShareSpace is very easy to access (with just a browser and an internet connection) and offers effortless way to find accommodations / tenants.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Developmental changes in the pipeline: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1. Payment and E-wallet services.</a:t>
            </a:r>
          </a:p>
          <a:p>
            <a:r>
              <a:rPr lang="en-US" dirty="0" smtClean="0"/>
              <a:t>2. Searching and Map functionalities using geo-location.</a:t>
            </a:r>
          </a:p>
          <a:p>
            <a:r>
              <a:rPr lang="en-US" dirty="0" smtClean="0"/>
              <a:t>3. Contract negotiations and other documentation services.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>
              <a:buFont typeface="Symbol" panose="05050102010706020507" pitchFamily="18" charset="2"/>
              <a:buChar char="·"/>
            </a:pPr>
            <a:r>
              <a:rPr lang="en-IN" sz="2800" u="sng" dirty="0" smtClean="0">
                <a:latin typeface="Times New Roman" panose="02020603050405020304" pitchFamily="18" charset="0"/>
                <a:hlinkClick r:id="rId2"/>
              </a:rPr>
              <a:t>https://bootstrapmade.com/mentor-free-education-bootstrap-theme/</a:t>
            </a:r>
          </a:p>
          <a:p>
            <a:pPr algn="just">
              <a:buFont typeface="Symbol" panose="05050102010706020507" pitchFamily="18" charset="2"/>
              <a:buChar char="·"/>
            </a:pPr>
            <a:r>
              <a:rPr lang="en-IN" sz="2800" u="sng" dirty="0" smtClean="0">
                <a:latin typeface="Times New Roman" panose="02020603050405020304" pitchFamily="18" charset="0"/>
                <a:hlinkClick r:id="rId3"/>
              </a:rPr>
              <a:t>https://www.javatpoint.com/java-mail-api-tutorial</a:t>
            </a:r>
          </a:p>
          <a:p>
            <a:pPr algn="just">
              <a:buFont typeface="Symbol" panose="05050102010706020507" pitchFamily="18" charset="2"/>
              <a:buChar char="·"/>
            </a:pPr>
            <a:r>
              <a:rPr lang="en-IN" sz="2800" u="sng" dirty="0" smtClean="0">
                <a:latin typeface="Times New Roman" panose="02020603050405020304" pitchFamily="18" charset="0"/>
                <a:hlinkClick r:id="rId4"/>
              </a:rPr>
              <a:t>https://www.w3schools.com/</a:t>
            </a:r>
          </a:p>
          <a:p>
            <a:pPr algn="just">
              <a:buFont typeface="Symbol" panose="05050102010706020507" pitchFamily="18" charset="2"/>
              <a:buChar char="·"/>
            </a:pPr>
            <a:r>
              <a:rPr lang="en-IN" sz="2800" u="sng" dirty="0" smtClean="0">
                <a:latin typeface="Times New Roman" panose="02020603050405020304" pitchFamily="18" charset="0"/>
                <a:hlinkClick r:id="rId5"/>
              </a:rPr>
              <a:t>https://reactjs.org/docs/getting-started.html</a:t>
            </a:r>
          </a:p>
          <a:p>
            <a:pPr algn="just">
              <a:buFont typeface="Symbol" panose="05050102010706020507" pitchFamily="18" charset="2"/>
              <a:buChar char="·"/>
            </a:pPr>
            <a:r>
              <a:rPr lang="en-IN" sz="2800" u="sng" dirty="0" smtClean="0">
                <a:latin typeface="Times New Roman" panose="02020603050405020304" pitchFamily="18" charset="0"/>
                <a:hlinkClick r:id="rId6"/>
              </a:rPr>
              <a:t>https://javaee.github.io/javaee-spec/javadocs/</a:t>
            </a:r>
          </a:p>
          <a:p>
            <a:endParaRPr lang="en-IN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sz="2800" b="1" dirty="0" smtClean="0"/>
          </a:p>
          <a:p>
            <a:endParaRPr lang="en-US" sz="2800" b="1" dirty="0" smtClean="0"/>
          </a:p>
          <a:p>
            <a:endParaRPr lang="en-US" sz="2800" b="1" dirty="0" smtClean="0"/>
          </a:p>
          <a:p>
            <a:r>
              <a:rPr lang="en-US" sz="2800" b="1" dirty="0" smtClean="0"/>
              <a:t>Any Question</a:t>
            </a:r>
            <a:endParaRPr lang="en-IN" sz="2800" b="1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495800" y="1219200"/>
            <a:ext cx="4191000" cy="493776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As a person in a new city, it is very difficult to find good and affordable places.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Even if you find one, there mind be additional costs associated with it such as brokerage and agent’s premium.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From home-owner’s perspective, it is often very difficult to find good tenants and find them </a:t>
            </a:r>
            <a:r>
              <a:rPr lang="en-US" sz="2400" dirty="0" err="1" smtClean="0"/>
              <a:t>quuickly</a:t>
            </a:r>
            <a:r>
              <a:rPr lang="en-US" sz="2400" dirty="0" smtClean="0"/>
              <a:t>.</a:t>
            </a:r>
            <a:endParaRPr lang="en-IN" sz="2400" dirty="0" smtClean="0"/>
          </a:p>
          <a:p>
            <a:endParaRPr lang="en-US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xmlns="" id="{74D24433-20DC-FA28-6475-208469F2932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4658" r="14658"/>
          <a:stretch>
            <a:fillRect/>
          </a:stretch>
        </p:blipFill>
        <p:spPr>
          <a:xfrm>
            <a:off x="304800" y="1905000"/>
            <a:ext cx="3748086" cy="333070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 the existing system, you need to contact a broker who will show you the desired places and then he will charge his premium as well.</a:t>
            </a:r>
          </a:p>
          <a:p>
            <a:r>
              <a:rPr lang="en-US" dirty="0" smtClean="0"/>
              <a:t>This trouble also extends to home owners as well.</a:t>
            </a:r>
          </a:p>
          <a:p>
            <a:r>
              <a:rPr lang="en-US" dirty="0" smtClean="0"/>
              <a:t>ShareSpace platform serves to eliminate these hurdles and provide a hassle free experience for both seekers and home owners.</a:t>
            </a:r>
          </a:p>
          <a:p>
            <a:r>
              <a:rPr lang="en-US" dirty="0" smtClean="0"/>
              <a:t>Users just need to register as seekers / listers then they can search properties / list properties, shortlist properties / accept short-listings, confirm matches and confirm booking.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71600" y="2590800"/>
            <a:ext cx="6553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 Unified </a:t>
            </a:r>
            <a:r>
              <a:rPr lang="en-US" sz="4000" b="1" dirty="0" smtClean="0"/>
              <a:t>Modeling language (UML </a:t>
            </a:r>
            <a:r>
              <a:rPr lang="en-US" sz="4000" b="1" dirty="0" smtClean="0"/>
              <a:t>Diagram)</a:t>
            </a:r>
            <a:endParaRPr lang="en-US" sz="4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Use-case Diagram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1205082"/>
            <a:ext cx="5791200" cy="4965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D:\PAT_Folder\PROJECTS_GIT\Final Project\Diagrams\Use_case_diagram\Owner(UseCase_diagram)-Page-1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1265389"/>
            <a:ext cx="5867400" cy="504115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D:\PAT_Folder\PROJECTS_GIT\Final Project\Diagrams\Use_case_diagram\User(UseCase_diagram)-Page-1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1270415"/>
            <a:ext cx="5867400" cy="503069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195</TotalTime>
  <Words>607</Words>
  <Application>Microsoft Office PowerPoint</Application>
  <PresentationFormat>On-screen Show (4:3)</PresentationFormat>
  <Paragraphs>96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Origin</vt:lpstr>
      <vt:lpstr>ShareSpace</vt:lpstr>
      <vt:lpstr>Point to be Discuss through out the Presentation</vt:lpstr>
      <vt:lpstr>Introduction</vt:lpstr>
      <vt:lpstr>Slide 4</vt:lpstr>
      <vt:lpstr>Objective</vt:lpstr>
      <vt:lpstr>Slide 6</vt:lpstr>
      <vt:lpstr>Use-case Diagram</vt:lpstr>
      <vt:lpstr>Slide 8</vt:lpstr>
      <vt:lpstr>Slide 9</vt:lpstr>
      <vt:lpstr>Entity Relationship Diagram</vt:lpstr>
      <vt:lpstr>Screenshots</vt:lpstr>
      <vt:lpstr>Slide 12</vt:lpstr>
      <vt:lpstr>Slide 13</vt:lpstr>
      <vt:lpstr>Slide 14</vt:lpstr>
      <vt:lpstr>Slide 15</vt:lpstr>
      <vt:lpstr>Database Design</vt:lpstr>
      <vt:lpstr>Slide 17</vt:lpstr>
      <vt:lpstr>Slide 18</vt:lpstr>
      <vt:lpstr>Slide 19</vt:lpstr>
      <vt:lpstr>Database Records</vt:lpstr>
      <vt:lpstr>Slide 21</vt:lpstr>
      <vt:lpstr>Slide 22</vt:lpstr>
      <vt:lpstr>RestAPI End Points</vt:lpstr>
      <vt:lpstr>Slide 24</vt:lpstr>
      <vt:lpstr>Slide 25</vt:lpstr>
      <vt:lpstr>Technologies</vt:lpstr>
      <vt:lpstr>Software And Hardware Requirement</vt:lpstr>
      <vt:lpstr>Advantages</vt:lpstr>
      <vt:lpstr>Disadvantages</vt:lpstr>
      <vt:lpstr>Conclusion</vt:lpstr>
      <vt:lpstr>Future Scope</vt:lpstr>
      <vt:lpstr>References</vt:lpstr>
      <vt:lpstr>Thank you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ShareSpace</dc:title>
  <dc:creator>PRASAD</dc:creator>
  <cp:lastModifiedBy>RIDDHI</cp:lastModifiedBy>
  <cp:revision>26</cp:revision>
  <dcterms:created xsi:type="dcterms:W3CDTF">2006-08-16T00:00:00Z</dcterms:created>
  <dcterms:modified xsi:type="dcterms:W3CDTF">2023-08-30T12:49:17Z</dcterms:modified>
</cp:coreProperties>
</file>