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8" r:id="rId4"/>
    <p:sldId id="282" r:id="rId5"/>
    <p:sldId id="259" r:id="rId6"/>
    <p:sldId id="260" r:id="rId7"/>
    <p:sldId id="273" r:id="rId8"/>
    <p:sldId id="263" r:id="rId9"/>
    <p:sldId id="264" r:id="rId10"/>
    <p:sldId id="284" r:id="rId11"/>
    <p:sldId id="265" r:id="rId12"/>
    <p:sldId id="268" r:id="rId13"/>
    <p:sldId id="283" r:id="rId14"/>
    <p:sldId id="270" r:id="rId1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7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7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4743879-5C87-4208-8135-8E67083B45F6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5699141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8763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pic>
        <p:nvPicPr>
          <p:cNvPr id="2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7960" cy="685692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45770" y="476885"/>
            <a:ext cx="11536045" cy="124587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chemeClr val="tx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SimSun" panose="02010600030101010101" pitchFamily="2" charset="-122"/>
              </a:rPr>
              <a:t>Credit risk minimizing model in Peer to Peer (P2P) lending business. 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551060" y="6309415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11/03/2023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98EFF522-4416-4CEC-98B2-9E9F656C6F6B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616315" y="5085080"/>
            <a:ext cx="2136140" cy="14611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l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Submitted By: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ea typeface="SimSun" panose="02010600030101010101" pitchFamily="2" charset="-122"/>
              </a:rPr>
              <a:t> </a:t>
            </a:r>
          </a:p>
          <a:p>
            <a:pPr algn="l">
              <a:lnSpc>
                <a:spcPct val="3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l">
              <a:lnSpc>
                <a:spcPct val="110000"/>
              </a:lnSpc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Krishna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Pawar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(220943025014)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l">
              <a:lnSpc>
                <a:spcPct val="11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Pratik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Chavan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(220943025027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Atharva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Shinde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SimSun" panose="02010600030101010101" pitchFamily="2" charset="-122"/>
              </a:rPr>
              <a:t> (220943025036)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l">
              <a:lnSpc>
                <a:spcPct val="110000"/>
              </a:lnSpc>
            </a:pPr>
            <a:r>
              <a:rPr lang="en-IN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Shubham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Sarade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  <a:sym typeface="+mn-ea"/>
              </a:rPr>
              <a:t>(220943025043)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l">
              <a:lnSpc>
                <a:spcPct val="11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8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745355" y="2637155"/>
            <a:ext cx="2936875" cy="1099185"/>
          </a:xfrm>
          <a:prstGeom prst="rect">
            <a:avLst/>
          </a:prstGeom>
          <a:ln w="9360"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571635" y="5157325"/>
            <a:ext cx="2823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Guided By:</a:t>
            </a:r>
          </a:p>
          <a:p>
            <a:pPr>
              <a:lnSpc>
                <a:spcPct val="3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Ms. Trupti Joshi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Mr. Milind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Kapase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lstStyle/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endParaRPr lang="en-IN" sz="2800" b="1" u="sng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DejaVu Sans"/>
            </a:endParaRPr>
          </a:p>
          <a:p>
            <a:r>
              <a:rPr lang="en-IN" sz="2800" b="1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	</a:t>
            </a:r>
            <a:r>
              <a:rPr lang="en-IN" sz="2800" b="1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	</a:t>
            </a:r>
            <a:r>
              <a:rPr lang="en-IN" sz="3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Data Visualization &amp; Representation</a:t>
            </a:r>
          </a:p>
        </p:txBody>
      </p:sp>
      <p:pic>
        <p:nvPicPr>
          <p:cNvPr id="14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50040" y="-1080"/>
            <a:ext cx="2248200" cy="761400"/>
          </a:xfrm>
          <a:prstGeom prst="rect">
            <a:avLst/>
          </a:prstGeom>
          <a:ln w="9360"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944000" y="6192000"/>
            <a:ext cx="619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D</a:t>
            </a:r>
            <a:r>
              <a:rPr lang="en-IN" sz="2800" b="1" u="sng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ata Analysis</a:t>
            </a:r>
            <a:endParaRPr lang="en-IN" sz="2800" b="1" u="sng" strike="noStrike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09480" y="1174680"/>
            <a:ext cx="10971720" cy="2893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5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5400" y="-1440"/>
            <a:ext cx="2281680" cy="773640"/>
          </a:xfrm>
          <a:prstGeom prst="rect">
            <a:avLst/>
          </a:prstGeom>
          <a:ln w="936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E80752-F4DB-2E3E-6F5E-D5CA329CA265}"/>
              </a:ext>
            </a:extLst>
          </p:cNvPr>
          <p:cNvSpPr txBox="1"/>
          <p:nvPr/>
        </p:nvSpPr>
        <p:spPr>
          <a:xfrm>
            <a:off x="609479" y="1110343"/>
            <a:ext cx="105872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most risky loan purpose among all is small business type borrower’s.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Borrower’s with higher interest rate and low FICO score have higher chance of being defaulter.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There is no significant impact of loan amount on loan status.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The verification process can be improved based on the number of not verified and verified borrower’s.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Grading system of company providing good results by correctly segregating Fully Paid and Charged Off borrower’s into different categories for easy processing.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C520D-1FAE-D2D1-DEA8-7995BC6E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68327"/>
            <a:ext cx="10972440" cy="743437"/>
          </a:xfrm>
        </p:spPr>
        <p:txBody>
          <a:bodyPr/>
          <a:lstStyle/>
          <a:p>
            <a:r>
              <a:rPr lang="en-IN" sz="2800" b="1" dirty="0">
                <a:solidFill>
                  <a:srgbClr val="C00000"/>
                </a:solidFill>
              </a:rPr>
              <a:t>CONCLUSION AND 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D6CBD1-4F28-C103-F799-5E90F2D0220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754155"/>
            <a:ext cx="10972440" cy="25099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analyzing and modeling the Lending Club dataset, we can conclude that machine learning can be effectively used in building a credit risk minimizing model for P2P lending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logistic regression model achieved an accuracy of around 68%, while the gradient boosting model achieved an accuracy of around 72%. Moreover, we have used evaluation metrics such as ROC AUC to determine the performance of our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we can conclude that using machine learning algorithms can help lenders make informed decisions by predicting the credit risk of potential borrowers. This can lead to a reduction in default rates and an increase in profitability for P2P lending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future scope, the model's prediction can be made more interpretable to help the stakeholders understand the factors contributing to the borrower's credit risk.</a:t>
            </a:r>
            <a:endParaRPr lang="en-IN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47D4AE76-527A-5D90-91E1-0ADC8413C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0400" y="-720"/>
            <a:ext cx="2248200" cy="76140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6448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09480" y="2475360"/>
            <a:ext cx="10971720" cy="1248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Thank you for Your Attention!!!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44085130-75FF-4973-82F3-3DC75A281A2C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13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6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5400" y="-1440"/>
            <a:ext cx="2281680" cy="773640"/>
          </a:xfrm>
          <a:prstGeom prst="rect">
            <a:avLst/>
          </a:prstGeom>
          <a:ln w="9360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791585" y="2492375"/>
            <a:ext cx="41471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5400" b="1"/>
              <a:t>Questions.?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167040"/>
            <a:ext cx="10971720" cy="1159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IN" sz="2800" b="1" u="sng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Introduction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9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9916920" y="-1440"/>
            <a:ext cx="2281680" cy="773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609600" y="963930"/>
            <a:ext cx="10888345" cy="36556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Lending club is Peer-to-Peer lending </a:t>
            </a: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platform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that </a:t>
            </a:r>
            <a:r>
              <a:rPr lang="en-IN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connect borrowers and lenders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through an online marketplace, providing a platform for borrowers to obtain loans from investors who are willing to lend them money.</a:t>
            </a:r>
          </a:p>
          <a:p>
            <a:pPr marL="1270" indent="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70" indent="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" name="Picture 2" descr="1ead275d-08c9-4254-8855-92f8f37aece6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35" y="2861945"/>
            <a:ext cx="792353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89890" y="553720"/>
            <a:ext cx="112674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U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sed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IN" sz="24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Lending Club’s data</a:t>
            </a:r>
            <a:r>
              <a:rPr lang="en-US" altLang="en-IN" sz="2400" b="1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.</a:t>
            </a:r>
            <a:endParaRPr lang="en-IN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A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vailable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on </a:t>
            </a:r>
            <a:r>
              <a:rPr lang="en-IN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data.world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.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Dataset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period from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2007 to 2011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. 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There are more than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42000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observations and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115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variables.</a:t>
            </a: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Data size is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30MB.</a:t>
            </a:r>
          </a:p>
          <a:p>
            <a:pPr marL="1270" algn="just">
              <a:lnSpc>
                <a:spcPct val="150000"/>
              </a:lnSpc>
              <a:buClr>
                <a:srgbClr val="000000"/>
              </a:buClr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sym typeface="+mn-ea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C</a:t>
            </a:r>
            <a:r>
              <a:rPr lang="en-IN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ontain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US" alt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-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complete loan data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for all loans issued through the time period stated, including the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current loan status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(Current, Late, Fully Paid, etc.) and </a:t>
            </a:r>
            <a:r>
              <a:rPr lang="en-IN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latest payment information</a:t>
            </a: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4480" algn="just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3D069C-7C34-E6E4-44D4-EF22EE1DC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16920" y="-1440"/>
            <a:ext cx="2281680" cy="7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Problem Statement</a:t>
            </a:r>
          </a:p>
        </p:txBody>
      </p:sp>
      <p:sp>
        <p:nvSpPr>
          <p:cNvPr id="97" name="CustomShape 2"/>
          <p:cNvSpPr/>
          <p:nvPr/>
        </p:nvSpPr>
        <p:spPr>
          <a:xfrm>
            <a:off x="609480" y="1174680"/>
            <a:ext cx="109717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489040" y="2850480"/>
            <a:ext cx="30888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609480" y="988200"/>
            <a:ext cx="994104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635" indent="0" algn="just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SimSun" panose="02010600030101010101" pitchFamily="2" charset="-122"/>
            </a:endParaRPr>
          </a:p>
        </p:txBody>
      </p:sp>
      <p:pic>
        <p:nvPicPr>
          <p:cNvPr id="10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8640" y="-12600"/>
            <a:ext cx="2281680" cy="77364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5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7035" y="1196975"/>
            <a:ext cx="10767060" cy="204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sz="2400"/>
              <a:t>To </a:t>
            </a:r>
            <a:r>
              <a:rPr lang="en-US" sz="2400"/>
              <a:t>Predict</a:t>
            </a:r>
            <a:r>
              <a:rPr sz="2400"/>
              <a:t> a </a:t>
            </a:r>
            <a:r>
              <a:rPr sz="2400" u="sng"/>
              <a:t>borrower's </a:t>
            </a:r>
            <a:r>
              <a:rPr sz="2400" b="1"/>
              <a:t>probability of defaulting</a:t>
            </a:r>
            <a:r>
              <a:rPr sz="2400"/>
              <a:t> </a:t>
            </a:r>
            <a:r>
              <a:rPr sz="2400" b="1"/>
              <a:t>on a loan</a:t>
            </a:r>
            <a:r>
              <a:rPr sz="2400"/>
              <a:t> based on a variety of variables like their </a:t>
            </a:r>
            <a:r>
              <a:rPr sz="2400" u="sng"/>
              <a:t>FICO score, income, loan size, loan term</a:t>
            </a:r>
            <a:r>
              <a:rPr sz="2400"/>
              <a:t>, etc.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2400">
                <a:sym typeface="+mn-ea"/>
              </a:rPr>
              <a:t>To </a:t>
            </a:r>
            <a:r>
              <a:rPr lang="en-US" sz="2400">
                <a:sym typeface="+mn-ea"/>
              </a:rPr>
              <a:t>reduc</a:t>
            </a:r>
            <a:r>
              <a:rPr lang="en-IN" altLang="en-US" sz="2400">
                <a:sym typeface="+mn-ea"/>
              </a:rPr>
              <a:t>e</a:t>
            </a:r>
            <a:r>
              <a:rPr lang="en-US" sz="2400">
                <a:sym typeface="+mn-ea"/>
              </a:rPr>
              <a:t> the risk </a:t>
            </a:r>
            <a:r>
              <a:rPr lang="en-IN" altLang="en-US" sz="2400">
                <a:sym typeface="+mn-ea"/>
              </a:rPr>
              <a:t>by predicting the </a:t>
            </a:r>
            <a:r>
              <a:rPr lang="en-IN" altLang="en-US" sz="2400" b="1">
                <a:sym typeface="+mn-ea"/>
              </a:rPr>
              <a:t>potential customer being a </a:t>
            </a:r>
            <a:r>
              <a:rPr lang="en-US" sz="2400" b="1">
                <a:sym typeface="+mn-ea"/>
              </a:rPr>
              <a:t>default</a:t>
            </a:r>
            <a:r>
              <a:rPr lang="en-IN" altLang="en-US" sz="2400" b="1">
                <a:sym typeface="+mn-ea"/>
              </a:rPr>
              <a:t>er or not.</a:t>
            </a:r>
            <a:r>
              <a:rPr lang="en-US" sz="2400" b="1">
                <a:sym typeface="+mn-ea"/>
              </a:rPr>
              <a:t> 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19044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08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37080" y="0"/>
            <a:ext cx="2277360" cy="772200"/>
          </a:xfrm>
          <a:prstGeom prst="rect">
            <a:avLst/>
          </a:prstGeom>
          <a:ln w="9360"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6528435" y="236855"/>
            <a:ext cx="1627505" cy="811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/>
              <a:t>Raw data in Local file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35955" y="1772920"/>
            <a:ext cx="3628390" cy="1886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IN" altLang="en-US"/>
          </a:p>
          <a:p>
            <a:pPr algn="l"/>
            <a:endParaRPr lang="en-IN" altLang="en-US"/>
          </a:p>
          <a:p>
            <a:pPr algn="l"/>
            <a:r>
              <a:rPr lang="en-IN" altLang="en-US"/>
              <a:t> Pre-Processing using </a:t>
            </a:r>
            <a:r>
              <a:rPr lang="en-IN" altLang="en-US" b="1" u="sng"/>
              <a:t>PySpark</a:t>
            </a:r>
          </a:p>
          <a:p>
            <a:pPr algn="l"/>
            <a:endParaRPr lang="en-IN" altLang="en-US" b="1" u="sng"/>
          </a:p>
          <a:p>
            <a:pPr algn="ctr">
              <a:lnSpc>
                <a:spcPct val="100000"/>
              </a:lnSpc>
            </a:pPr>
            <a:r>
              <a:rPr lang="en-IN" altLang="en-US" b="1" u="sng"/>
              <a:t>(</a:t>
            </a:r>
            <a:r>
              <a:rPr lang="en-IN" altLang="en-US">
                <a:sym typeface="+mn-ea"/>
              </a:rPr>
              <a:t>Clean missing values,</a:t>
            </a:r>
          </a:p>
          <a:p>
            <a:pPr algn="ctr">
              <a:lnSpc>
                <a:spcPct val="20000"/>
              </a:lnSpc>
            </a:pPr>
            <a:endParaRPr lang="en-IN" altLang="en-US"/>
          </a:p>
          <a:p>
            <a:pPr algn="ctr"/>
            <a:r>
              <a:rPr lang="en-IN" altLang="en-US">
                <a:sym typeface="+mn-ea"/>
              </a:rPr>
              <a:t>Selecting important features.)</a:t>
            </a:r>
            <a:endParaRPr lang="en-IN" altLang="en-US"/>
          </a:p>
          <a:p>
            <a:pPr algn="ctr"/>
            <a:endParaRPr lang="en-IN" altLang="en-US"/>
          </a:p>
          <a:p>
            <a:pPr algn="l"/>
            <a:endParaRPr lang="en-IN" altLang="en-US" b="1" u="sng"/>
          </a:p>
        </p:txBody>
      </p:sp>
      <p:sp>
        <p:nvSpPr>
          <p:cNvPr id="8" name="Rounded Rectangle 7"/>
          <p:cNvSpPr/>
          <p:nvPr/>
        </p:nvSpPr>
        <p:spPr>
          <a:xfrm>
            <a:off x="1532890" y="1917065"/>
            <a:ext cx="2930525" cy="1045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u="sng"/>
              <a:t>Machine Learning</a:t>
            </a:r>
          </a:p>
          <a:p>
            <a:pPr algn="l">
              <a:lnSpc>
                <a:spcPct val="40000"/>
              </a:lnSpc>
            </a:pPr>
            <a:endParaRPr lang="en-IN" altLang="en-US" b="1" u="sng"/>
          </a:p>
          <a:p>
            <a:pPr algn="l"/>
            <a:r>
              <a:rPr lang="en-IN" altLang="en-US" sz="1200" b="1"/>
              <a:t>(Logistic Regression, Decision Tree, Gradient Boosting, SVM, Random Forest.)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48485" y="3717290"/>
            <a:ext cx="2301875" cy="830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IN" altLang="en-US"/>
          </a:p>
          <a:p>
            <a:pPr algn="ctr">
              <a:lnSpc>
                <a:spcPct val="100000"/>
              </a:lnSpc>
            </a:pPr>
            <a:r>
              <a:rPr lang="en-IN" altLang="en-US"/>
              <a:t>Model Training &amp; Testing</a:t>
            </a:r>
            <a:endParaRPr lang="en-IN" altLang="en-US" sz="1200"/>
          </a:p>
          <a:p>
            <a:pPr algn="ctr"/>
            <a:endParaRPr lang="en-IN" altLang="en-US" sz="1200"/>
          </a:p>
        </p:txBody>
      </p:sp>
      <p:sp>
        <p:nvSpPr>
          <p:cNvPr id="11" name="Rounded Rectangle 10"/>
          <p:cNvSpPr/>
          <p:nvPr/>
        </p:nvSpPr>
        <p:spPr>
          <a:xfrm>
            <a:off x="2025650" y="5445125"/>
            <a:ext cx="1945005" cy="671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30000"/>
              </a:lnSpc>
            </a:pPr>
            <a:r>
              <a:rPr lang="en-IN" altLang="en-US"/>
              <a:t>Run Model</a:t>
            </a:r>
          </a:p>
          <a:p>
            <a:pPr algn="ctr"/>
            <a:endParaRPr lang="en-I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6308725" y="5483860"/>
            <a:ext cx="2179320" cy="627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sz="1200"/>
          </a:p>
          <a:p>
            <a:pPr algn="ctr"/>
            <a:r>
              <a:rPr lang="en-IN" altLang="en-US" b="1" u="sng"/>
              <a:t>Visualization</a:t>
            </a:r>
            <a:r>
              <a:rPr lang="en-IN" altLang="en-US" sz="1400" b="1" u="sng"/>
              <a:t>.</a:t>
            </a:r>
            <a:r>
              <a:rPr lang="en-IN" altLang="en-US" sz="1200"/>
              <a:t>.</a:t>
            </a:r>
          </a:p>
          <a:p>
            <a:pPr algn="ctr"/>
            <a:endParaRPr lang="en-IN" altLang="en-US" sz="1200"/>
          </a:p>
        </p:txBody>
      </p:sp>
      <p:sp>
        <p:nvSpPr>
          <p:cNvPr id="21" name="Text Box 20"/>
          <p:cNvSpPr txBox="1"/>
          <p:nvPr/>
        </p:nvSpPr>
        <p:spPr>
          <a:xfrm>
            <a:off x="835025" y="412750"/>
            <a:ext cx="377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altLang="en-US" sz="2400" b="1" dirty="0">
                <a:solidFill>
                  <a:srgbClr val="C00000"/>
                </a:solidFill>
                <a:latin typeface="+mj-lt"/>
                <a:cs typeface="+mj-lt"/>
                <a:sym typeface="+mn-ea"/>
              </a:rPr>
              <a:t>System A</a:t>
            </a:r>
            <a:r>
              <a:rPr lang="en-IN" altLang="en-US" sz="2400" b="1" dirty="0">
                <a:solidFill>
                  <a:srgbClr val="C00000"/>
                </a:solidFill>
                <a:latin typeface="+mj-lt"/>
                <a:cs typeface="+mj-lt"/>
              </a:rPr>
              <a:t>rchitecture</a:t>
            </a:r>
          </a:p>
        </p:txBody>
      </p: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7342505" y="1048385"/>
            <a:ext cx="635" cy="77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0"/>
          </p:cNvCxnSpPr>
          <p:nvPr/>
        </p:nvCxnSpPr>
        <p:spPr>
          <a:xfrm>
            <a:off x="7390765" y="3732530"/>
            <a:ext cx="7620" cy="1751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439920" y="2493010"/>
            <a:ext cx="1293495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0" idx="0"/>
          </p:cNvCxnSpPr>
          <p:nvPr/>
        </p:nvCxnSpPr>
        <p:spPr>
          <a:xfrm>
            <a:off x="2998470" y="2962910"/>
            <a:ext cx="127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 flipH="1">
            <a:off x="2998470" y="4547870"/>
            <a:ext cx="1270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180" y="1880235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2</a:t>
            </a:r>
            <a:r>
              <a:rPr lang="en-IN" altLang="en-US" sz="2000" b="1" dirty="0" smtClean="0">
                <a:sym typeface="+mn-ea"/>
              </a:rPr>
              <a:t>) </a:t>
            </a:r>
            <a:r>
              <a:rPr lang="en-US" sz="2000" b="1" dirty="0" smtClean="0">
                <a:sym typeface="+mn-ea"/>
              </a:rPr>
              <a:t>Converting </a:t>
            </a:r>
            <a:r>
              <a:rPr lang="en-US" sz="2000" b="1" dirty="0">
                <a:sym typeface="+mn-ea"/>
              </a:rPr>
              <a:t>target columns into binary values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1180" y="922347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IN" altLang="en-US" b="1" dirty="0"/>
          </a:p>
          <a:p>
            <a:pPr algn="l"/>
            <a:r>
              <a:rPr lang="en-IN" altLang="en-US" sz="2000" b="1" dirty="0"/>
              <a:t>1</a:t>
            </a:r>
            <a:r>
              <a:rPr lang="en-IN" altLang="en-US" sz="2000" b="1" dirty="0" smtClean="0"/>
              <a:t>) </a:t>
            </a:r>
            <a:r>
              <a:rPr lang="en-US" sz="2000" b="1" dirty="0">
                <a:sym typeface="+mn-ea"/>
              </a:rPr>
              <a:t>Cleaning the columns according to requirement</a:t>
            </a:r>
            <a:endParaRPr lang="en-US" sz="2000" b="1" dirty="0"/>
          </a:p>
          <a:p>
            <a:pPr algn="l"/>
            <a:r>
              <a:rPr lang="en-IN" altLang="en-US" b="1" dirty="0"/>
              <a:t> </a:t>
            </a:r>
            <a:r>
              <a:rPr lang="en-IN" altLang="en-US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1180" y="2830688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3</a:t>
            </a:r>
            <a:r>
              <a:rPr lang="en-IN" altLang="en-US" sz="2000" b="1" dirty="0" smtClean="0">
                <a:sym typeface="+mn-ea"/>
              </a:rPr>
              <a:t>)</a:t>
            </a:r>
            <a:r>
              <a:rPr lang="en-US" sz="2000" b="1" dirty="0">
                <a:sym typeface="+mn-ea"/>
              </a:rPr>
              <a:t> Dropping missing </a:t>
            </a:r>
            <a:r>
              <a:rPr lang="en-US" sz="2000" b="1" dirty="0" smtClean="0">
                <a:sym typeface="+mn-ea"/>
              </a:rPr>
              <a:t>values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1180" y="3860800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4) </a:t>
            </a:r>
            <a:r>
              <a:rPr lang="en-US" altLang="en-US" sz="2000" b="1" dirty="0" smtClean="0">
                <a:sym typeface="+mn-ea"/>
              </a:rPr>
              <a:t>Encoding of </a:t>
            </a:r>
            <a:r>
              <a:rPr lang="en-US" altLang="en-US" sz="2000" b="1" dirty="0">
                <a:sym typeface="+mn-ea"/>
              </a:rPr>
              <a:t>Categorical </a:t>
            </a:r>
            <a:r>
              <a:rPr lang="en-US" altLang="en-US" sz="2000" b="1" dirty="0" smtClean="0">
                <a:sym typeface="+mn-ea"/>
              </a:rPr>
              <a:t>Columns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815" y="4869180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altLang="en-US" sz="2000" b="1" dirty="0">
                <a:sym typeface="+mn-ea"/>
              </a:rPr>
              <a:t>5</a:t>
            </a:r>
            <a:r>
              <a:rPr lang="en-IN" altLang="en-US" sz="2000" b="1" dirty="0" smtClean="0">
                <a:sym typeface="+mn-ea"/>
              </a:rPr>
              <a:t>) </a:t>
            </a:r>
            <a:r>
              <a:rPr lang="en-US" sz="2000" b="1" dirty="0">
                <a:sym typeface="+mn-ea"/>
              </a:rPr>
              <a:t>Data Balancing and </a:t>
            </a:r>
            <a:r>
              <a:rPr lang="en-US" sz="2000" b="1" dirty="0" smtClean="0">
                <a:sym typeface="+mn-ea"/>
              </a:rPr>
              <a:t>Scaling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1815" y="5877560"/>
            <a:ext cx="1017143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IN" altLang="en-US" sz="2000" b="1" dirty="0">
                <a:sym typeface="+mn-ea"/>
              </a:rPr>
              <a:t>6) </a:t>
            </a:r>
            <a:r>
              <a:rPr lang="en-US" sz="2000" b="1" dirty="0">
                <a:sym typeface="+mn-ea"/>
              </a:rPr>
              <a:t>Vector </a:t>
            </a:r>
            <a:r>
              <a:rPr lang="en-US" sz="2000" b="1" dirty="0" smtClean="0">
                <a:sym typeface="+mn-ea"/>
              </a:rPr>
              <a:t>Assembling</a:t>
            </a:r>
            <a:endParaRPr lang="en-US" altLang="en-US" sz="2000" b="1" dirty="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1815" y="188595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400" b="1" dirty="0">
                <a:solidFill>
                  <a:srgbClr val="C00000"/>
                </a:solidFill>
              </a:rPr>
              <a:t>Data Pre-Processing :-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438255" y="634047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1600"/>
              <a:t>6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xmlns="" id="{37069E51-6AA3-70BA-D448-9E47983FB6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16920" y="-1440"/>
            <a:ext cx="2281680" cy="77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0140" y="89280"/>
            <a:ext cx="10971720" cy="58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Machine Learning Algorithms</a:t>
            </a:r>
          </a:p>
        </p:txBody>
      </p:sp>
      <p:pic>
        <p:nvPicPr>
          <p:cNvPr id="133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50400" y="-720"/>
            <a:ext cx="2248200" cy="76140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609480" y="850680"/>
            <a:ext cx="11331575" cy="616279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altLang="en-IN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Logistic Regression</a:t>
            </a:r>
            <a:r>
              <a:rPr lang="en-IN" sz="24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-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It is simple and fast algorithm that can handle large dataset with many input variables.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In this, logistic function is used to build relationship between dependent variable and one or more independent variable.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2) Decision Trees –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In this the data divided into two groups until it predicts outcome correctly.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It can be pruned to reduce overfitting and improve accuracy.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3) Random Forests</a:t>
            </a: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– 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It is a combination of multiple decision tree.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It predicts outcomes based on combined results of all the decision trees.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SimSun" panose="02010600030101010101" pitchFamily="2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09480" y="622183"/>
            <a:ext cx="10971720" cy="545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4) Gradient Boosting – </a:t>
            </a:r>
          </a:p>
          <a:p>
            <a:pPr>
              <a:lnSpc>
                <a:spcPct val="110000"/>
              </a:lnSpc>
            </a:pPr>
            <a:endParaRPr lang="en-IN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It combines multiple weak learners to make accurate decision.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It works on stage-wise fashion, where each model tries to improve upon the errors of the       previous model.</a:t>
            </a:r>
          </a:p>
          <a:p>
            <a:pPr>
              <a:lnSpc>
                <a:spcPct val="110000"/>
              </a:lnSpc>
            </a:pPr>
            <a:endParaRPr lang="en-IN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5) Support Vector Machines (SVM) - </a:t>
            </a: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</a:t>
            </a:r>
          </a:p>
          <a:p>
            <a:pPr>
              <a:lnSpc>
                <a:spcPct val="60000"/>
              </a:lnSpc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60000"/>
              </a:lnSpc>
            </a:pPr>
            <a:endParaRPr lang="en-IN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It tries to find hyperplane that separates the data points into two classes with maximum margin.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Sensitive to outliers.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0948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737560" y="6245280"/>
            <a:ext cx="2843640" cy="475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0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50400" y="-720"/>
            <a:ext cx="2248200" cy="761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74F570-1B67-86A9-61AA-065114C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>Accuracy Comparison Between Machine Learning Algorithms</a:t>
            </a:r>
            <a:r>
              <a:rPr lang="en-IN" sz="1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  <a:t/>
            </a:r>
            <a:br>
              <a:rPr lang="en-IN" sz="18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SimSun" panose="02010600030101010101" pitchFamily="2" charset="-122"/>
              </a:rPr>
            </a:br>
            <a:endParaRPr lang="en-IN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A21708FF-88BD-3AE8-B462-7E9C3C7617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0400" y="-720"/>
            <a:ext cx="2248200" cy="76140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3F91DCA-32D7-42F8-A5EE-4C83D9D90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90875"/>
              </p:ext>
            </p:extLst>
          </p:nvPr>
        </p:nvGraphicFramePr>
        <p:xfrm>
          <a:off x="1241437" y="1859775"/>
          <a:ext cx="9326880" cy="3555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Training_Dataset_Accurcy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Test_Dataset_Accurcy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5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738</Words>
  <Application>Microsoft Office PowerPoint</Application>
  <PresentationFormat>Widescreen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Comparison Between Machine Learning Algorithms </vt:lpstr>
      <vt:lpstr>PowerPoint Presentation</vt:lpstr>
      <vt:lpstr>PowerPoint Presentation</vt:lpstr>
      <vt:lpstr>CONCLUSION AND 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Flight Delay using Machine Learning</dc:title>
  <dc:creator>student</dc:creator>
  <cp:lastModifiedBy>DELL</cp:lastModifiedBy>
  <cp:revision>123</cp:revision>
  <dcterms:created xsi:type="dcterms:W3CDTF">2019-08-03T06:37:00Z</dcterms:created>
  <dcterms:modified xsi:type="dcterms:W3CDTF">2023-03-13T07:11:50Z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1033-11.2.0.11486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12</vt:i4>
  </property>
  <property fmtid="{D5CDD505-2E9C-101B-9397-08002B2CF9AE}" pid="13" name="ICV">
    <vt:lpwstr>5572B97B067C435D957EF539BF8EF672</vt:lpwstr>
  </property>
</Properties>
</file>