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1"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2" d="100"/>
          <a:sy n="62" d="100"/>
        </p:scale>
        <p:origin x="8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Shetty" userId="f58b4823-6c87-4a76-a20f-eab67ee7205e" providerId="ADAL" clId="{CC2B6CD7-691A-40A1-A0EC-8196A20A9A2E}"/>
    <pc:docChg chg="custSel addSld modSld">
      <pc:chgData name="Shubham Shetty" userId="f58b4823-6c87-4a76-a20f-eab67ee7205e" providerId="ADAL" clId="{CC2B6CD7-691A-40A1-A0EC-8196A20A9A2E}" dt="2021-05-01T20:17:26.513" v="2090" actId="27636"/>
      <pc:docMkLst>
        <pc:docMk/>
      </pc:docMkLst>
      <pc:sldChg chg="modSp add">
        <pc:chgData name="Shubham Shetty" userId="f58b4823-6c87-4a76-a20f-eab67ee7205e" providerId="ADAL" clId="{CC2B6CD7-691A-40A1-A0EC-8196A20A9A2E}" dt="2021-05-01T19:43:18.515" v="1039" actId="20577"/>
        <pc:sldMkLst>
          <pc:docMk/>
          <pc:sldMk cId="91005392" sldId="257"/>
        </pc:sldMkLst>
        <pc:spChg chg="mod">
          <ac:chgData name="Shubham Shetty" userId="f58b4823-6c87-4a76-a20f-eab67ee7205e" providerId="ADAL" clId="{CC2B6CD7-691A-40A1-A0EC-8196A20A9A2E}" dt="2021-05-01T19:36:00.359" v="18" actId="20577"/>
          <ac:spMkLst>
            <pc:docMk/>
            <pc:sldMk cId="91005392" sldId="257"/>
            <ac:spMk id="2" creationId="{880E0CB9-2049-4716-930D-9D794B283FC6}"/>
          </ac:spMkLst>
        </pc:spChg>
        <pc:spChg chg="mod">
          <ac:chgData name="Shubham Shetty" userId="f58b4823-6c87-4a76-a20f-eab67ee7205e" providerId="ADAL" clId="{CC2B6CD7-691A-40A1-A0EC-8196A20A9A2E}" dt="2021-05-01T19:43:18.515" v="1039" actId="20577"/>
          <ac:spMkLst>
            <pc:docMk/>
            <pc:sldMk cId="91005392" sldId="257"/>
            <ac:spMk id="3" creationId="{A5B2C540-97B2-4500-A08B-AA6F4057BC5F}"/>
          </ac:spMkLst>
        </pc:spChg>
      </pc:sldChg>
      <pc:sldChg chg="modSp add">
        <pc:chgData name="Shubham Shetty" userId="f58b4823-6c87-4a76-a20f-eab67ee7205e" providerId="ADAL" clId="{CC2B6CD7-691A-40A1-A0EC-8196A20A9A2E}" dt="2021-05-01T19:47:06.449" v="1222" actId="20577"/>
        <pc:sldMkLst>
          <pc:docMk/>
          <pc:sldMk cId="398839741" sldId="258"/>
        </pc:sldMkLst>
        <pc:spChg chg="mod">
          <ac:chgData name="Shubham Shetty" userId="f58b4823-6c87-4a76-a20f-eab67ee7205e" providerId="ADAL" clId="{CC2B6CD7-691A-40A1-A0EC-8196A20A9A2E}" dt="2021-05-01T19:43:54.225" v="1057" actId="20577"/>
          <ac:spMkLst>
            <pc:docMk/>
            <pc:sldMk cId="398839741" sldId="258"/>
            <ac:spMk id="2" creationId="{00CBDDA1-C7D4-4B9F-948F-FA9410F85AEA}"/>
          </ac:spMkLst>
        </pc:spChg>
        <pc:spChg chg="mod">
          <ac:chgData name="Shubham Shetty" userId="f58b4823-6c87-4a76-a20f-eab67ee7205e" providerId="ADAL" clId="{CC2B6CD7-691A-40A1-A0EC-8196A20A9A2E}" dt="2021-05-01T19:47:06.449" v="1222" actId="20577"/>
          <ac:spMkLst>
            <pc:docMk/>
            <pc:sldMk cId="398839741" sldId="258"/>
            <ac:spMk id="3" creationId="{7FB1EB70-1099-4A1D-8D57-DE67D191D43C}"/>
          </ac:spMkLst>
        </pc:spChg>
      </pc:sldChg>
      <pc:sldChg chg="modSp add">
        <pc:chgData name="Shubham Shetty" userId="f58b4823-6c87-4a76-a20f-eab67ee7205e" providerId="ADAL" clId="{CC2B6CD7-691A-40A1-A0EC-8196A20A9A2E}" dt="2021-05-01T19:55:41.987" v="1632" actId="20577"/>
        <pc:sldMkLst>
          <pc:docMk/>
          <pc:sldMk cId="631837587" sldId="259"/>
        </pc:sldMkLst>
        <pc:spChg chg="mod">
          <ac:chgData name="Shubham Shetty" userId="f58b4823-6c87-4a76-a20f-eab67ee7205e" providerId="ADAL" clId="{CC2B6CD7-691A-40A1-A0EC-8196A20A9A2E}" dt="2021-05-01T19:55:41.987" v="1632" actId="20577"/>
          <ac:spMkLst>
            <pc:docMk/>
            <pc:sldMk cId="631837587" sldId="259"/>
            <ac:spMk id="2" creationId="{3AA774A4-70C9-4007-8E4B-AD3F80CCE963}"/>
          </ac:spMkLst>
        </pc:spChg>
        <pc:spChg chg="mod">
          <ac:chgData name="Shubham Shetty" userId="f58b4823-6c87-4a76-a20f-eab67ee7205e" providerId="ADAL" clId="{CC2B6CD7-691A-40A1-A0EC-8196A20A9A2E}" dt="2021-05-01T19:55:33.226" v="1617" actId="20577"/>
          <ac:spMkLst>
            <pc:docMk/>
            <pc:sldMk cId="631837587" sldId="259"/>
            <ac:spMk id="3" creationId="{A3369C53-AF1D-4CCC-A4E9-BB463B2945AB}"/>
          </ac:spMkLst>
        </pc:spChg>
      </pc:sldChg>
      <pc:sldChg chg="addSp delSp modSp add">
        <pc:chgData name="Shubham Shetty" userId="f58b4823-6c87-4a76-a20f-eab67ee7205e" providerId="ADAL" clId="{CC2B6CD7-691A-40A1-A0EC-8196A20A9A2E}" dt="2021-05-01T20:06:14.313" v="1817" actId="20577"/>
        <pc:sldMkLst>
          <pc:docMk/>
          <pc:sldMk cId="1482180762" sldId="260"/>
        </pc:sldMkLst>
        <pc:spChg chg="del">
          <ac:chgData name="Shubham Shetty" userId="f58b4823-6c87-4a76-a20f-eab67ee7205e" providerId="ADAL" clId="{CC2B6CD7-691A-40A1-A0EC-8196A20A9A2E}" dt="2021-05-01T19:56:28.493" v="1635" actId="478"/>
          <ac:spMkLst>
            <pc:docMk/>
            <pc:sldMk cId="1482180762" sldId="260"/>
            <ac:spMk id="2" creationId="{A76C0F4C-F99E-4A2A-A2F4-8392D6526B9C}"/>
          </ac:spMkLst>
        </pc:spChg>
        <pc:spChg chg="del">
          <ac:chgData name="Shubham Shetty" userId="f58b4823-6c87-4a76-a20f-eab67ee7205e" providerId="ADAL" clId="{CC2B6CD7-691A-40A1-A0EC-8196A20A9A2E}" dt="2021-05-01T19:56:28.493" v="1635" actId="478"/>
          <ac:spMkLst>
            <pc:docMk/>
            <pc:sldMk cId="1482180762" sldId="260"/>
            <ac:spMk id="3" creationId="{9BBF08A2-48A7-4C5C-A589-7C9E2EA2D6F7}"/>
          </ac:spMkLst>
        </pc:spChg>
        <pc:spChg chg="add del">
          <ac:chgData name="Shubham Shetty" userId="f58b4823-6c87-4a76-a20f-eab67ee7205e" providerId="ADAL" clId="{CC2B6CD7-691A-40A1-A0EC-8196A20A9A2E}" dt="2021-05-01T19:56:23.774" v="1634"/>
          <ac:spMkLst>
            <pc:docMk/>
            <pc:sldMk cId="1482180762" sldId="260"/>
            <ac:spMk id="4" creationId="{E28B8DA4-B587-4BC9-AEE3-C5B7264C4CE6}"/>
          </ac:spMkLst>
        </pc:spChg>
        <pc:spChg chg="add del">
          <ac:chgData name="Shubham Shetty" userId="f58b4823-6c87-4a76-a20f-eab67ee7205e" providerId="ADAL" clId="{CC2B6CD7-691A-40A1-A0EC-8196A20A9A2E}" dt="2021-05-01T19:56:23.774" v="1634"/>
          <ac:spMkLst>
            <pc:docMk/>
            <pc:sldMk cId="1482180762" sldId="260"/>
            <ac:spMk id="5" creationId="{527D7EE6-93F1-4782-AE30-3964B520D793}"/>
          </ac:spMkLst>
        </pc:spChg>
        <pc:spChg chg="add mod">
          <ac:chgData name="Shubham Shetty" userId="f58b4823-6c87-4a76-a20f-eab67ee7205e" providerId="ADAL" clId="{CC2B6CD7-691A-40A1-A0EC-8196A20A9A2E}" dt="2021-05-01T20:06:14.313" v="1817" actId="20577"/>
          <ac:spMkLst>
            <pc:docMk/>
            <pc:sldMk cId="1482180762" sldId="260"/>
            <ac:spMk id="6" creationId="{0E01851C-C92A-4C8B-946B-7336F880569A}"/>
          </ac:spMkLst>
        </pc:spChg>
        <pc:spChg chg="add mod">
          <ac:chgData name="Shubham Shetty" userId="f58b4823-6c87-4a76-a20f-eab67ee7205e" providerId="ADAL" clId="{CC2B6CD7-691A-40A1-A0EC-8196A20A9A2E}" dt="2021-05-01T20:05:06.276" v="1800" actId="20577"/>
          <ac:spMkLst>
            <pc:docMk/>
            <pc:sldMk cId="1482180762" sldId="260"/>
            <ac:spMk id="7" creationId="{A2EC3516-162C-4D15-931B-A356B3D1F992}"/>
          </ac:spMkLst>
        </pc:spChg>
        <pc:spChg chg="add mod">
          <ac:chgData name="Shubham Shetty" userId="f58b4823-6c87-4a76-a20f-eab67ee7205e" providerId="ADAL" clId="{CC2B6CD7-691A-40A1-A0EC-8196A20A9A2E}" dt="2021-05-01T20:06:04.500" v="1810" actId="1076"/>
          <ac:spMkLst>
            <pc:docMk/>
            <pc:sldMk cId="1482180762" sldId="260"/>
            <ac:spMk id="8" creationId="{14B57BFC-BDC3-4A19-B207-BCE5BE365E34}"/>
          </ac:spMkLst>
        </pc:spChg>
      </pc:sldChg>
      <pc:sldChg chg="addSp delSp modSp add">
        <pc:chgData name="Shubham Shetty" userId="f58b4823-6c87-4a76-a20f-eab67ee7205e" providerId="ADAL" clId="{CC2B6CD7-691A-40A1-A0EC-8196A20A9A2E}" dt="2021-05-01T20:03:22.291" v="1789" actId="1076"/>
        <pc:sldMkLst>
          <pc:docMk/>
          <pc:sldMk cId="3855249862" sldId="261"/>
        </pc:sldMkLst>
        <pc:spChg chg="del">
          <ac:chgData name="Shubham Shetty" userId="f58b4823-6c87-4a76-a20f-eab67ee7205e" providerId="ADAL" clId="{CC2B6CD7-691A-40A1-A0EC-8196A20A9A2E}" dt="2021-05-01T20:01:10.068" v="1739" actId="478"/>
          <ac:spMkLst>
            <pc:docMk/>
            <pc:sldMk cId="3855249862" sldId="261"/>
            <ac:spMk id="2" creationId="{00F5CEDE-FE4E-4670-8BE3-BD8CBB2984CD}"/>
          </ac:spMkLst>
        </pc:spChg>
        <pc:spChg chg="del">
          <ac:chgData name="Shubham Shetty" userId="f58b4823-6c87-4a76-a20f-eab67ee7205e" providerId="ADAL" clId="{CC2B6CD7-691A-40A1-A0EC-8196A20A9A2E}" dt="2021-05-01T20:01:10.068" v="1739" actId="478"/>
          <ac:spMkLst>
            <pc:docMk/>
            <pc:sldMk cId="3855249862" sldId="261"/>
            <ac:spMk id="3" creationId="{6F0D8206-9AD4-4409-B907-937064D24E5D}"/>
          </ac:spMkLst>
        </pc:spChg>
        <pc:spChg chg="add mod">
          <ac:chgData name="Shubham Shetty" userId="f58b4823-6c87-4a76-a20f-eab67ee7205e" providerId="ADAL" clId="{CC2B6CD7-691A-40A1-A0EC-8196A20A9A2E}" dt="2021-05-01T20:03:22.291" v="1789" actId="1076"/>
          <ac:spMkLst>
            <pc:docMk/>
            <pc:sldMk cId="3855249862" sldId="261"/>
            <ac:spMk id="5" creationId="{25421253-D804-48CF-9BD0-2E5BEB6E0F93}"/>
          </ac:spMkLst>
        </pc:spChg>
        <pc:picChg chg="add mod">
          <ac:chgData name="Shubham Shetty" userId="f58b4823-6c87-4a76-a20f-eab67ee7205e" providerId="ADAL" clId="{CC2B6CD7-691A-40A1-A0EC-8196A20A9A2E}" dt="2021-05-01T20:02:27.884" v="1743" actId="1076"/>
          <ac:picMkLst>
            <pc:docMk/>
            <pc:sldMk cId="3855249862" sldId="261"/>
            <ac:picMk id="4" creationId="{2CC52EAB-6FC7-40F8-B001-BD4537076C42}"/>
          </ac:picMkLst>
        </pc:picChg>
      </pc:sldChg>
      <pc:sldChg chg="modSp add">
        <pc:chgData name="Shubham Shetty" userId="f58b4823-6c87-4a76-a20f-eab67ee7205e" providerId="ADAL" clId="{CC2B6CD7-691A-40A1-A0EC-8196A20A9A2E}" dt="2021-05-01T20:17:26.513" v="2090" actId="27636"/>
        <pc:sldMkLst>
          <pc:docMk/>
          <pc:sldMk cId="1417595509" sldId="262"/>
        </pc:sldMkLst>
        <pc:spChg chg="mod">
          <ac:chgData name="Shubham Shetty" userId="f58b4823-6c87-4a76-a20f-eab67ee7205e" providerId="ADAL" clId="{CC2B6CD7-691A-40A1-A0EC-8196A20A9A2E}" dt="2021-05-01T20:06:55.233" v="1839" actId="20577"/>
          <ac:spMkLst>
            <pc:docMk/>
            <pc:sldMk cId="1417595509" sldId="262"/>
            <ac:spMk id="2" creationId="{B162CEA8-6906-45CB-A179-6A97B245CB2C}"/>
          </ac:spMkLst>
        </pc:spChg>
        <pc:spChg chg="mod">
          <ac:chgData name="Shubham Shetty" userId="f58b4823-6c87-4a76-a20f-eab67ee7205e" providerId="ADAL" clId="{CC2B6CD7-691A-40A1-A0EC-8196A20A9A2E}" dt="2021-05-01T20:17:26.513" v="2090" actId="27636"/>
          <ac:spMkLst>
            <pc:docMk/>
            <pc:sldMk cId="1417595509" sldId="262"/>
            <ac:spMk id="3" creationId="{046D82C0-6D2A-49C2-AC79-93D5C9F2D214}"/>
          </ac:spMkLst>
        </pc:spChg>
      </pc:sldChg>
      <pc:sldChg chg="add">
        <pc:chgData name="Shubham Shetty" userId="f58b4823-6c87-4a76-a20f-eab67ee7205e" providerId="ADAL" clId="{CC2B6CD7-691A-40A1-A0EC-8196A20A9A2E}" dt="2021-05-01T19:34:50.509" v="6"/>
        <pc:sldMkLst>
          <pc:docMk/>
          <pc:sldMk cId="2298359267" sldId="263"/>
        </pc:sldMkLst>
      </pc:sldChg>
      <pc:sldChg chg="add">
        <pc:chgData name="Shubham Shetty" userId="f58b4823-6c87-4a76-a20f-eab67ee7205e" providerId="ADAL" clId="{CC2B6CD7-691A-40A1-A0EC-8196A20A9A2E}" dt="2021-05-01T19:34:51.025" v="7"/>
        <pc:sldMkLst>
          <pc:docMk/>
          <pc:sldMk cId="791762214" sldId="264"/>
        </pc:sldMkLst>
      </pc:sldChg>
      <pc:sldChg chg="add">
        <pc:chgData name="Shubham Shetty" userId="f58b4823-6c87-4a76-a20f-eab67ee7205e" providerId="ADAL" clId="{CC2B6CD7-691A-40A1-A0EC-8196A20A9A2E}" dt="2021-05-01T19:34:51.495" v="8"/>
        <pc:sldMkLst>
          <pc:docMk/>
          <pc:sldMk cId="437671354" sldId="265"/>
        </pc:sldMkLst>
      </pc:sldChg>
    </pc:docChg>
  </pc:docChgLst>
  <pc:docChgLst>
    <pc:chgData name="Shubham Shetty" userId="f58b4823-6c87-4a76-a20f-eab67ee7205e" providerId="ADAL" clId="{D0B8DDE6-7969-43EA-A410-F4E45867784A}"/>
    <pc:docChg chg="addSld modSld">
      <pc:chgData name="Shubham Shetty" userId="f58b4823-6c87-4a76-a20f-eab67ee7205e" providerId="ADAL" clId="{D0B8DDE6-7969-43EA-A410-F4E45867784A}" dt="2021-05-02T04:38:33.634" v="24"/>
      <pc:docMkLst>
        <pc:docMk/>
      </pc:docMkLst>
      <pc:sldChg chg="modSp">
        <pc:chgData name="Shubham Shetty" userId="f58b4823-6c87-4a76-a20f-eab67ee7205e" providerId="ADAL" clId="{D0B8DDE6-7969-43EA-A410-F4E45867784A}" dt="2021-05-02T04:08:04.665" v="14"/>
        <pc:sldMkLst>
          <pc:docMk/>
          <pc:sldMk cId="2298359267" sldId="263"/>
        </pc:sldMkLst>
        <pc:spChg chg="mod">
          <ac:chgData name="Shubham Shetty" userId="f58b4823-6c87-4a76-a20f-eab67ee7205e" providerId="ADAL" clId="{D0B8DDE6-7969-43EA-A410-F4E45867784A}" dt="2021-05-02T04:08:04.665" v="14"/>
          <ac:spMkLst>
            <pc:docMk/>
            <pc:sldMk cId="2298359267" sldId="263"/>
            <ac:spMk id="3" creationId="{F47E083D-7E6A-42FF-AD75-EB802C023D6A}"/>
          </ac:spMkLst>
        </pc:spChg>
      </pc:sldChg>
      <pc:sldChg chg="addSp">
        <pc:chgData name="Shubham Shetty" userId="f58b4823-6c87-4a76-a20f-eab67ee7205e" providerId="ADAL" clId="{D0B8DDE6-7969-43EA-A410-F4E45867784A}" dt="2021-05-02T03:18:18.834" v="0"/>
        <pc:sldMkLst>
          <pc:docMk/>
          <pc:sldMk cId="791762214" sldId="264"/>
        </pc:sldMkLst>
        <pc:picChg chg="add">
          <ac:chgData name="Shubham Shetty" userId="f58b4823-6c87-4a76-a20f-eab67ee7205e" providerId="ADAL" clId="{D0B8DDE6-7969-43EA-A410-F4E45867784A}" dt="2021-05-02T03:18:18.834" v="0"/>
          <ac:picMkLst>
            <pc:docMk/>
            <pc:sldMk cId="791762214" sldId="264"/>
            <ac:picMk id="4" creationId="{90FA446C-651A-4DEC-A97C-9D5C891CAD65}"/>
          </ac:picMkLst>
        </pc:picChg>
      </pc:sldChg>
      <pc:sldChg chg="addSp">
        <pc:chgData name="Shubham Shetty" userId="f58b4823-6c87-4a76-a20f-eab67ee7205e" providerId="ADAL" clId="{D0B8DDE6-7969-43EA-A410-F4E45867784A}" dt="2021-05-02T03:38:52.096" v="2"/>
        <pc:sldMkLst>
          <pc:docMk/>
          <pc:sldMk cId="437671354" sldId="265"/>
        </pc:sldMkLst>
        <pc:spChg chg="add">
          <ac:chgData name="Shubham Shetty" userId="f58b4823-6c87-4a76-a20f-eab67ee7205e" providerId="ADAL" clId="{D0B8DDE6-7969-43EA-A410-F4E45867784A}" dt="2021-05-02T03:19:05.448" v="1"/>
          <ac:spMkLst>
            <pc:docMk/>
            <pc:sldMk cId="437671354" sldId="265"/>
            <ac:spMk id="4" creationId="{29EE4546-AE48-4FA0-91BF-BD494F580630}"/>
          </ac:spMkLst>
        </pc:spChg>
        <pc:picChg chg="add">
          <ac:chgData name="Shubham Shetty" userId="f58b4823-6c87-4a76-a20f-eab67ee7205e" providerId="ADAL" clId="{D0B8DDE6-7969-43EA-A410-F4E45867784A}" dt="2021-05-02T03:19:05.448" v="1"/>
          <ac:picMkLst>
            <pc:docMk/>
            <pc:sldMk cId="437671354" sldId="265"/>
            <ac:picMk id="5" creationId="{32C1F4B3-8AF1-4EDA-AD75-C09AD42D1794}"/>
          </ac:picMkLst>
        </pc:picChg>
        <pc:picChg chg="add">
          <ac:chgData name="Shubham Shetty" userId="f58b4823-6c87-4a76-a20f-eab67ee7205e" providerId="ADAL" clId="{D0B8DDE6-7969-43EA-A410-F4E45867784A}" dt="2021-05-02T03:38:52.096" v="2"/>
          <ac:picMkLst>
            <pc:docMk/>
            <pc:sldMk cId="437671354" sldId="265"/>
            <ac:picMk id="6" creationId="{78CFCE35-46C8-4032-B1C9-9DFB945A92D0}"/>
          </ac:picMkLst>
        </pc:picChg>
      </pc:sldChg>
      <pc:sldChg chg="addSp modSp add">
        <pc:chgData name="Shubham Shetty" userId="f58b4823-6c87-4a76-a20f-eab67ee7205e" providerId="ADAL" clId="{D0B8DDE6-7969-43EA-A410-F4E45867784A}" dt="2021-05-02T04:17:18.136" v="15" actId="767"/>
        <pc:sldMkLst>
          <pc:docMk/>
          <pc:sldMk cId="131656032" sldId="266"/>
        </pc:sldMkLst>
        <pc:spChg chg="add mod">
          <ac:chgData name="Shubham Shetty" userId="f58b4823-6c87-4a76-a20f-eab67ee7205e" providerId="ADAL" clId="{D0B8DDE6-7969-43EA-A410-F4E45867784A}" dt="2021-05-02T04:05:44.432" v="11" actId="767"/>
          <ac:spMkLst>
            <pc:docMk/>
            <pc:sldMk cId="131656032" sldId="266"/>
            <ac:spMk id="6" creationId="{02B90FED-3DE5-4066-A977-B3E3030F627B}"/>
          </ac:spMkLst>
        </pc:spChg>
        <pc:spChg chg="add">
          <ac:chgData name="Shubham Shetty" userId="f58b4823-6c87-4a76-a20f-eab67ee7205e" providerId="ADAL" clId="{D0B8DDE6-7969-43EA-A410-F4E45867784A}" dt="2021-05-02T04:06:15.271" v="12"/>
          <ac:spMkLst>
            <pc:docMk/>
            <pc:sldMk cId="131656032" sldId="266"/>
            <ac:spMk id="7" creationId="{0A60FE52-D4CD-44D9-B17B-8709568B1FB0}"/>
          </ac:spMkLst>
        </pc:spChg>
        <pc:spChg chg="add mod">
          <ac:chgData name="Shubham Shetty" userId="f58b4823-6c87-4a76-a20f-eab67ee7205e" providerId="ADAL" clId="{D0B8DDE6-7969-43EA-A410-F4E45867784A}" dt="2021-05-02T04:17:18.136" v="15" actId="767"/>
          <ac:spMkLst>
            <pc:docMk/>
            <pc:sldMk cId="131656032" sldId="266"/>
            <ac:spMk id="8" creationId="{F8AB54F1-3A87-45D2-A9D3-6E3EDA7A0895}"/>
          </ac:spMkLst>
        </pc:spChg>
        <pc:picChg chg="add">
          <ac:chgData name="Shubham Shetty" userId="f58b4823-6c87-4a76-a20f-eab67ee7205e" providerId="ADAL" clId="{D0B8DDE6-7969-43EA-A410-F4E45867784A}" dt="2021-05-02T04:04:27.994" v="9"/>
          <ac:picMkLst>
            <pc:docMk/>
            <pc:sldMk cId="131656032" sldId="266"/>
            <ac:picMk id="4" creationId="{B1D74D9B-00BC-4522-AC05-E0DA0F8AC749}"/>
          </ac:picMkLst>
        </pc:picChg>
        <pc:picChg chg="add">
          <ac:chgData name="Shubham Shetty" userId="f58b4823-6c87-4a76-a20f-eab67ee7205e" providerId="ADAL" clId="{D0B8DDE6-7969-43EA-A410-F4E45867784A}" dt="2021-05-02T04:05:04.082" v="10"/>
          <ac:picMkLst>
            <pc:docMk/>
            <pc:sldMk cId="131656032" sldId="266"/>
            <ac:picMk id="5" creationId="{9F8A3C05-91EB-4790-BBEE-B4B637FA516A}"/>
          </ac:picMkLst>
        </pc:picChg>
      </pc:sldChg>
      <pc:sldChg chg="add">
        <pc:chgData name="Shubham Shetty" userId="f58b4823-6c87-4a76-a20f-eab67ee7205e" providerId="ADAL" clId="{D0B8DDE6-7969-43EA-A410-F4E45867784A}" dt="2021-05-02T03:41:16.179" v="4"/>
        <pc:sldMkLst>
          <pc:docMk/>
          <pc:sldMk cId="553793571" sldId="267"/>
        </pc:sldMkLst>
      </pc:sldChg>
      <pc:sldChg chg="modSp add">
        <pc:chgData name="Shubham Shetty" userId="f58b4823-6c87-4a76-a20f-eab67ee7205e" providerId="ADAL" clId="{D0B8DDE6-7969-43EA-A410-F4E45867784A}" dt="2021-05-02T04:24:06.313" v="17"/>
        <pc:sldMkLst>
          <pc:docMk/>
          <pc:sldMk cId="150896358" sldId="268"/>
        </pc:sldMkLst>
        <pc:spChg chg="mod">
          <ac:chgData name="Shubham Shetty" userId="f58b4823-6c87-4a76-a20f-eab67ee7205e" providerId="ADAL" clId="{D0B8DDE6-7969-43EA-A410-F4E45867784A}" dt="2021-05-02T03:44:33.422" v="8"/>
          <ac:spMkLst>
            <pc:docMk/>
            <pc:sldMk cId="150896358" sldId="268"/>
            <ac:spMk id="2" creationId="{060E879C-E69C-4CAB-BD4A-0A2C18BC3E88}"/>
          </ac:spMkLst>
        </pc:spChg>
        <pc:spChg chg="mod">
          <ac:chgData name="Shubham Shetty" userId="f58b4823-6c87-4a76-a20f-eab67ee7205e" providerId="ADAL" clId="{D0B8DDE6-7969-43EA-A410-F4E45867784A}" dt="2021-05-02T04:24:06.313" v="17"/>
          <ac:spMkLst>
            <pc:docMk/>
            <pc:sldMk cId="150896358" sldId="268"/>
            <ac:spMk id="3" creationId="{8609D4A3-DEAA-41F9-A5AA-A7420D1AF616}"/>
          </ac:spMkLst>
        </pc:spChg>
      </pc:sldChg>
      <pc:sldChg chg="add">
        <pc:chgData name="Shubham Shetty" userId="f58b4823-6c87-4a76-a20f-eab67ee7205e" providerId="ADAL" clId="{D0B8DDE6-7969-43EA-A410-F4E45867784A}" dt="2021-05-02T03:41:18.403" v="6"/>
        <pc:sldMkLst>
          <pc:docMk/>
          <pc:sldMk cId="2717472604" sldId="269"/>
        </pc:sldMkLst>
      </pc:sldChg>
      <pc:sldChg chg="addSp delSp modSp add">
        <pc:chgData name="Shubham Shetty" userId="f58b4823-6c87-4a76-a20f-eab67ee7205e" providerId="ADAL" clId="{D0B8DDE6-7969-43EA-A410-F4E45867784A}" dt="2021-05-02T04:38:33.634" v="24"/>
        <pc:sldMkLst>
          <pc:docMk/>
          <pc:sldMk cId="3341179625" sldId="270"/>
        </pc:sldMkLst>
        <pc:spChg chg="del">
          <ac:chgData name="Shubham Shetty" userId="f58b4823-6c87-4a76-a20f-eab67ee7205e" providerId="ADAL" clId="{D0B8DDE6-7969-43EA-A410-F4E45867784A}" dt="2021-05-02T04:35:01.373" v="18"/>
          <ac:spMkLst>
            <pc:docMk/>
            <pc:sldMk cId="3341179625" sldId="270"/>
            <ac:spMk id="3" creationId="{0B2CEB45-B097-4B99-9CA6-F22E16BE98F6}"/>
          </ac:spMkLst>
        </pc:spChg>
        <pc:spChg chg="add mod">
          <ac:chgData name="Shubham Shetty" userId="f58b4823-6c87-4a76-a20f-eab67ee7205e" providerId="ADAL" clId="{D0B8DDE6-7969-43EA-A410-F4E45867784A}" dt="2021-05-02T04:37:00.338" v="21"/>
          <ac:spMkLst>
            <pc:docMk/>
            <pc:sldMk cId="3341179625" sldId="270"/>
            <ac:spMk id="5" creationId="{44B7E5D4-B396-4A83-A18C-A645D3C31851}"/>
          </ac:spMkLst>
        </pc:spChg>
        <pc:spChg chg="add mod">
          <ac:chgData name="Shubham Shetty" userId="f58b4823-6c87-4a76-a20f-eab67ee7205e" providerId="ADAL" clId="{D0B8DDE6-7969-43EA-A410-F4E45867784A}" dt="2021-05-02T04:37:04.349" v="22"/>
          <ac:spMkLst>
            <pc:docMk/>
            <pc:sldMk cId="3341179625" sldId="270"/>
            <ac:spMk id="6" creationId="{14929461-628B-4D5A-B4C3-5040A17F604B}"/>
          </ac:spMkLst>
        </pc:spChg>
        <pc:graphicFrameChg chg="add mod">
          <ac:chgData name="Shubham Shetty" userId="f58b4823-6c87-4a76-a20f-eab67ee7205e" providerId="ADAL" clId="{D0B8DDE6-7969-43EA-A410-F4E45867784A}" dt="2021-05-02T04:35:01.373" v="18"/>
          <ac:graphicFrameMkLst>
            <pc:docMk/>
            <pc:sldMk cId="3341179625" sldId="270"/>
            <ac:graphicFrameMk id="4" creationId="{55618E57-E474-45E2-8970-8FE78EB48739}"/>
          </ac:graphicFrameMkLst>
        </pc:graphicFrameChg>
        <pc:graphicFrameChg chg="add mod">
          <ac:chgData name="Shubham Shetty" userId="f58b4823-6c87-4a76-a20f-eab67ee7205e" providerId="ADAL" clId="{D0B8DDE6-7969-43EA-A410-F4E45867784A}" dt="2021-05-02T04:37:39.613" v="23"/>
          <ac:graphicFrameMkLst>
            <pc:docMk/>
            <pc:sldMk cId="3341179625" sldId="270"/>
            <ac:graphicFrameMk id="7" creationId="{8F56E3AF-A066-4E5E-816E-E4FA186B5A1B}"/>
          </ac:graphicFrameMkLst>
        </pc:graphicFrameChg>
        <pc:graphicFrameChg chg="add mod">
          <ac:chgData name="Shubham Shetty" userId="f58b4823-6c87-4a76-a20f-eab67ee7205e" providerId="ADAL" clId="{D0B8DDE6-7969-43EA-A410-F4E45867784A}" dt="2021-05-02T04:38:33.634" v="24"/>
          <ac:graphicFrameMkLst>
            <pc:docMk/>
            <pc:sldMk cId="3341179625" sldId="270"/>
            <ac:graphicFrameMk id="8" creationId="{9130ED07-9BE5-4F09-8857-C66FEEF493DA}"/>
          </ac:graphicFrameMkLst>
        </pc:graphicFrame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2FE05D4-22D6-42B9-8E2E-E5E2455FBC6D}" type="datetimeFigureOut">
              <a:rPr lang="en-US" smtClean="0"/>
              <a:t>5/1/2021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246ECD7-0458-45B4-B1C5-B517CD2DB811}" type="slidenum">
              <a:rPr lang="en-US" smtClean="0"/>
              <a:t>‹#›</a:t>
            </a:fld>
            <a:endParaRPr lang="en-US"/>
          </a:p>
        </p:txBody>
      </p:sp>
    </p:spTree>
    <p:extLst>
      <p:ext uri="{BB962C8B-B14F-4D97-AF65-F5344CB8AC3E}">
        <p14:creationId xmlns:p14="http://schemas.microsoft.com/office/powerpoint/2010/main" val="153214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162577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3746052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1234066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288528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2150942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FE05D4-22D6-42B9-8E2E-E5E2455FBC6D}"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328226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FE05D4-22D6-42B9-8E2E-E5E2455FBC6D}"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276834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FE05D4-22D6-42B9-8E2E-E5E2455FBC6D}"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3660411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E05D4-22D6-42B9-8E2E-E5E2455FBC6D}"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4143633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FE05D4-22D6-42B9-8E2E-E5E2455FBC6D}"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405668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3859722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6ECD7-0458-45B4-B1C5-B517CD2DB811}" type="slidenum">
              <a:rPr lang="en-US" smtClean="0"/>
              <a:t>‹#›</a:t>
            </a:fld>
            <a:endParaRPr lang="en-US"/>
          </a:p>
        </p:txBody>
      </p:sp>
      <p:sp>
        <p:nvSpPr>
          <p:cNvPr id="5" name="Date Placeholder 4"/>
          <p:cNvSpPr>
            <a:spLocks noGrp="1"/>
          </p:cNvSpPr>
          <p:nvPr>
            <p:ph type="dt" sz="half" idx="10"/>
          </p:nvPr>
        </p:nvSpPr>
        <p:spPr/>
        <p:txBody>
          <a:bodyPr/>
          <a:lstStyle/>
          <a:p>
            <a:fld id="{A2FE05D4-22D6-42B9-8E2E-E5E2455FBC6D}" type="datetimeFigureOut">
              <a:rPr lang="en-US" smtClean="0"/>
              <a:t>5/1/2021</a:t>
            </a:fld>
            <a:endParaRPr lang="en-US"/>
          </a:p>
        </p:txBody>
      </p:sp>
    </p:spTree>
    <p:extLst>
      <p:ext uri="{BB962C8B-B14F-4D97-AF65-F5344CB8AC3E}">
        <p14:creationId xmlns:p14="http://schemas.microsoft.com/office/powerpoint/2010/main" val="3633013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37508699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5460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2435465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8227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1640547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626351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176883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FE05D4-22D6-42B9-8E2E-E5E2455FBC6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45283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FE05D4-22D6-42B9-8E2E-E5E2455FBC6D}"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6851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FE05D4-22D6-42B9-8E2E-E5E2455FBC6D}"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16583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FE05D4-22D6-42B9-8E2E-E5E2455FBC6D}"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325903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E05D4-22D6-42B9-8E2E-E5E2455FBC6D}"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6ECD7-0458-45B4-B1C5-B517CD2DB811}" type="slidenum">
              <a:rPr lang="en-US" smtClean="0"/>
              <a:t>‹#›</a:t>
            </a:fld>
            <a:endParaRPr lang="en-US"/>
          </a:p>
        </p:txBody>
      </p:sp>
    </p:spTree>
    <p:extLst>
      <p:ext uri="{BB962C8B-B14F-4D97-AF65-F5344CB8AC3E}">
        <p14:creationId xmlns:p14="http://schemas.microsoft.com/office/powerpoint/2010/main" val="409792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A2FE05D4-22D6-42B9-8E2E-E5E2455FBC6D}"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246ECD7-0458-45B4-B1C5-B517CD2DB811}" type="slidenum">
              <a:rPr lang="en-US" smtClean="0"/>
              <a:t>‹#›</a:t>
            </a:fld>
            <a:endParaRPr lang="en-US"/>
          </a:p>
        </p:txBody>
      </p:sp>
    </p:spTree>
    <p:extLst>
      <p:ext uri="{BB962C8B-B14F-4D97-AF65-F5344CB8AC3E}">
        <p14:creationId xmlns:p14="http://schemas.microsoft.com/office/powerpoint/2010/main" val="4077644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2FE05D4-22D6-42B9-8E2E-E5E2455FBC6D}" type="datetimeFigureOut">
              <a:rPr lang="en-US" smtClean="0"/>
              <a:t>5/1/2021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246ECD7-0458-45B4-B1C5-B517CD2DB811}" type="slidenum">
              <a:rPr lang="en-US" smtClean="0"/>
              <a:t>‹#›</a:t>
            </a:fld>
            <a:endParaRPr lang="en-US"/>
          </a:p>
        </p:txBody>
      </p:sp>
    </p:spTree>
    <p:extLst>
      <p:ext uri="{BB962C8B-B14F-4D97-AF65-F5344CB8AC3E}">
        <p14:creationId xmlns:p14="http://schemas.microsoft.com/office/powerpoint/2010/main" val="32129851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2FE05D4-22D6-42B9-8E2E-E5E2455FBC6D}" type="datetimeFigureOut">
              <a:rPr lang="en-US" smtClean="0"/>
              <a:t>5/1/2021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246ECD7-0458-45B4-B1C5-B517CD2DB811}" type="slidenum">
              <a:rPr lang="en-US" smtClean="0"/>
              <a:t>‹#›</a:t>
            </a:fld>
            <a:endParaRPr lang="en-US"/>
          </a:p>
        </p:txBody>
      </p:sp>
    </p:spTree>
    <p:extLst>
      <p:ext uri="{BB962C8B-B14F-4D97-AF65-F5344CB8AC3E}">
        <p14:creationId xmlns:p14="http://schemas.microsoft.com/office/powerpoint/2010/main" val="257842119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FE05D4-22D6-42B9-8E2E-E5E2455FBC6D}" type="datetimeFigureOut">
              <a:rPr lang="en-US" smtClean="0"/>
              <a:t>5/1/2021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46ECD7-0458-45B4-B1C5-B517CD2DB811}" type="slidenum">
              <a:rPr lang="en-US" smtClean="0"/>
              <a:t>‹#›</a:t>
            </a:fld>
            <a:endParaRPr lang="en-US"/>
          </a:p>
        </p:txBody>
      </p:sp>
    </p:spTree>
    <p:extLst>
      <p:ext uri="{BB962C8B-B14F-4D97-AF65-F5344CB8AC3E}">
        <p14:creationId xmlns:p14="http://schemas.microsoft.com/office/powerpoint/2010/main" val="1690437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irnow.gov/international/us-embassies-and-consula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qKuF6-IX2or-Z7Zikbl2qR7oW1VifqVEMOrQvoLrHgE/edit?usp=sharing" TargetMode="External"/><Relationship Id="rId2" Type="http://schemas.openxmlformats.org/officeDocument/2006/relationships/hyperlink" Target="https://docs.google.com/spreadsheets/d/1ZWimaBdGtFzPG9fe_zlIGaMCf5uJTXAGr8msSEtGjTc/edit?usp=sharing" TargetMode="External"/><Relationship Id="rId1" Type="http://schemas.openxmlformats.org/officeDocument/2006/relationships/slideLayout" Target="../slideLayouts/slideLayout2.xml"/><Relationship Id="rId4" Type="http://schemas.openxmlformats.org/officeDocument/2006/relationships/hyperlink" Target="https://docs.google.com/spreadsheets/d/1C0EvHzrE3ZhaRiq2A9btSrbTXkrmz3i172Pg1nJ6J8g/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A931-CC1B-4EFF-A5BC-5CC89AB22AB2}"/>
              </a:ext>
            </a:extLst>
          </p:cNvPr>
          <p:cNvSpPr>
            <a:spLocks noGrp="1"/>
          </p:cNvSpPr>
          <p:nvPr>
            <p:ph type="ctrTitle"/>
          </p:nvPr>
        </p:nvSpPr>
        <p:spPr/>
        <p:txBody>
          <a:bodyPr/>
          <a:lstStyle/>
          <a:p>
            <a:r>
              <a:rPr lang="en-US" sz="2800" dirty="0"/>
              <a:t>SCH-MGMT 602: BIA Final Project</a:t>
            </a:r>
            <a:br>
              <a:rPr lang="en-US" sz="2800" dirty="0"/>
            </a:br>
            <a:r>
              <a:rPr lang="en-US" sz="4400" b="1" dirty="0"/>
              <a:t>Changes in AQI due to COVID Related Lockdowns in Indian Metros</a:t>
            </a:r>
            <a:endParaRPr lang="en-US" sz="8800" b="1" dirty="0"/>
          </a:p>
        </p:txBody>
      </p:sp>
      <p:sp>
        <p:nvSpPr>
          <p:cNvPr id="3" name="Subtitle 2">
            <a:extLst>
              <a:ext uri="{FF2B5EF4-FFF2-40B4-BE49-F238E27FC236}">
                <a16:creationId xmlns:a16="http://schemas.microsoft.com/office/drawing/2014/main" id="{E2FFB54B-390E-429E-AF0A-DF3C8A83683D}"/>
              </a:ext>
            </a:extLst>
          </p:cNvPr>
          <p:cNvSpPr>
            <a:spLocks noGrp="1"/>
          </p:cNvSpPr>
          <p:nvPr>
            <p:ph type="subTitle" idx="1"/>
          </p:nvPr>
        </p:nvSpPr>
        <p:spPr/>
        <p:txBody>
          <a:bodyPr/>
          <a:lstStyle/>
          <a:p>
            <a:r>
              <a:rPr lang="en-US" i="1" dirty="0"/>
              <a:t>By Shubham Shetty</a:t>
            </a:r>
          </a:p>
        </p:txBody>
      </p:sp>
    </p:spTree>
    <p:extLst>
      <p:ext uri="{BB962C8B-B14F-4D97-AF65-F5344CB8AC3E}">
        <p14:creationId xmlns:p14="http://schemas.microsoft.com/office/powerpoint/2010/main" val="93394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EE4546-AE48-4FA0-91BF-BD494F580630}"/>
              </a:ext>
            </a:extLst>
          </p:cNvPr>
          <p:cNvSpPr>
            <a:spLocks noGrp="1"/>
          </p:cNvSpPr>
          <p:nvPr>
            <p:ph type="title"/>
          </p:nvPr>
        </p:nvSpPr>
        <p:spPr>
          <a:xfrm>
            <a:off x="838200" y="365125"/>
            <a:ext cx="10398071" cy="673261"/>
          </a:xfrm>
        </p:spPr>
        <p:txBody>
          <a:bodyPr>
            <a:normAutofit fontScale="90000"/>
          </a:bodyPr>
          <a:lstStyle/>
          <a:p>
            <a:r>
              <a:rPr lang="en-US" dirty="0"/>
              <a:t>Dashboard 2 – New Delhi</a:t>
            </a:r>
          </a:p>
        </p:txBody>
      </p:sp>
      <p:pic>
        <p:nvPicPr>
          <p:cNvPr id="6" name="Picture 5">
            <a:extLst>
              <a:ext uri="{FF2B5EF4-FFF2-40B4-BE49-F238E27FC236}">
                <a16:creationId xmlns:a16="http://schemas.microsoft.com/office/drawing/2014/main" id="{78CFCE35-46C8-4032-B1C9-9DFB945A92D0}"/>
              </a:ext>
            </a:extLst>
          </p:cNvPr>
          <p:cNvPicPr>
            <a:picLocks noChangeAspect="1"/>
          </p:cNvPicPr>
          <p:nvPr/>
        </p:nvPicPr>
        <p:blipFill>
          <a:blip r:embed="rId2"/>
          <a:stretch>
            <a:fillRect/>
          </a:stretch>
        </p:blipFill>
        <p:spPr>
          <a:xfrm>
            <a:off x="2152640" y="1038386"/>
            <a:ext cx="7769190" cy="5582885"/>
          </a:xfrm>
          <a:prstGeom prst="rect">
            <a:avLst/>
          </a:prstGeom>
        </p:spPr>
      </p:pic>
    </p:spTree>
    <p:extLst>
      <p:ext uri="{BB962C8B-B14F-4D97-AF65-F5344CB8AC3E}">
        <p14:creationId xmlns:p14="http://schemas.microsoft.com/office/powerpoint/2010/main" val="43767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2B4A-0C66-4188-86DD-2FE4C5E7E052}"/>
              </a:ext>
            </a:extLst>
          </p:cNvPr>
          <p:cNvSpPr>
            <a:spLocks noGrp="1"/>
          </p:cNvSpPr>
          <p:nvPr>
            <p:ph type="title"/>
          </p:nvPr>
        </p:nvSpPr>
        <p:spPr>
          <a:xfrm>
            <a:off x="838200" y="181674"/>
            <a:ext cx="10515600" cy="887709"/>
          </a:xfrm>
        </p:spPr>
        <p:txBody>
          <a:bodyPr>
            <a:normAutofit fontScale="90000"/>
          </a:bodyPr>
          <a:lstStyle/>
          <a:p>
            <a:r>
              <a:rPr lang="en-US" dirty="0"/>
              <a:t>Custom Visualization – Daily AQI Calendar</a:t>
            </a:r>
          </a:p>
        </p:txBody>
      </p:sp>
      <p:sp>
        <p:nvSpPr>
          <p:cNvPr id="3" name="Content Placeholder 2">
            <a:extLst>
              <a:ext uri="{FF2B5EF4-FFF2-40B4-BE49-F238E27FC236}">
                <a16:creationId xmlns:a16="http://schemas.microsoft.com/office/drawing/2014/main" id="{B835257A-344C-4148-897D-B44BD2BA95BA}"/>
              </a:ext>
            </a:extLst>
          </p:cNvPr>
          <p:cNvSpPr>
            <a:spLocks noGrp="1"/>
          </p:cNvSpPr>
          <p:nvPr>
            <p:ph idx="1"/>
          </p:nvPr>
        </p:nvSpPr>
        <p:spPr>
          <a:xfrm>
            <a:off x="699955" y="1096074"/>
            <a:ext cx="10792090" cy="887709"/>
          </a:xfrm>
        </p:spPr>
        <p:txBody>
          <a:bodyPr>
            <a:normAutofit fontScale="92500" lnSpcReduction="10000"/>
          </a:bodyPr>
          <a:lstStyle/>
          <a:p>
            <a:r>
              <a:rPr lang="en-US" dirty="0"/>
              <a:t>The calendar shows daily AQI levels for a given month and year, with each day color coded according to the AQI category. This can be used to get a feeling of the AQI trends across a month, and over different years.</a:t>
            </a:r>
          </a:p>
        </p:txBody>
      </p:sp>
      <p:pic>
        <p:nvPicPr>
          <p:cNvPr id="4" name="Picture 3">
            <a:extLst>
              <a:ext uri="{FF2B5EF4-FFF2-40B4-BE49-F238E27FC236}">
                <a16:creationId xmlns:a16="http://schemas.microsoft.com/office/drawing/2014/main" id="{B1D74D9B-00BC-4522-AC05-E0DA0F8AC749}"/>
              </a:ext>
            </a:extLst>
          </p:cNvPr>
          <p:cNvPicPr>
            <a:picLocks noChangeAspect="1"/>
          </p:cNvPicPr>
          <p:nvPr/>
        </p:nvPicPr>
        <p:blipFill>
          <a:blip r:embed="rId2"/>
          <a:stretch>
            <a:fillRect/>
          </a:stretch>
        </p:blipFill>
        <p:spPr>
          <a:xfrm>
            <a:off x="156531" y="2867832"/>
            <a:ext cx="5939469" cy="2894094"/>
          </a:xfrm>
          <a:prstGeom prst="rect">
            <a:avLst/>
          </a:prstGeom>
        </p:spPr>
      </p:pic>
      <p:pic>
        <p:nvPicPr>
          <p:cNvPr id="5" name="Picture 4">
            <a:extLst>
              <a:ext uri="{FF2B5EF4-FFF2-40B4-BE49-F238E27FC236}">
                <a16:creationId xmlns:a16="http://schemas.microsoft.com/office/drawing/2014/main" id="{9F8A3C05-91EB-4790-BBEE-B4B637FA516A}"/>
              </a:ext>
            </a:extLst>
          </p:cNvPr>
          <p:cNvPicPr>
            <a:picLocks noChangeAspect="1"/>
          </p:cNvPicPr>
          <p:nvPr/>
        </p:nvPicPr>
        <p:blipFill>
          <a:blip r:embed="rId3"/>
          <a:stretch>
            <a:fillRect/>
          </a:stretch>
        </p:blipFill>
        <p:spPr>
          <a:xfrm>
            <a:off x="6245592" y="2867832"/>
            <a:ext cx="5946408" cy="2894094"/>
          </a:xfrm>
          <a:prstGeom prst="rect">
            <a:avLst/>
          </a:prstGeom>
        </p:spPr>
      </p:pic>
      <p:sp>
        <p:nvSpPr>
          <p:cNvPr id="6" name="TextBox 5">
            <a:extLst>
              <a:ext uri="{FF2B5EF4-FFF2-40B4-BE49-F238E27FC236}">
                <a16:creationId xmlns:a16="http://schemas.microsoft.com/office/drawing/2014/main" id="{02B90FED-3DE5-4066-A977-B3E3030F627B}"/>
              </a:ext>
            </a:extLst>
          </p:cNvPr>
          <p:cNvSpPr txBox="1"/>
          <p:nvPr/>
        </p:nvSpPr>
        <p:spPr>
          <a:xfrm>
            <a:off x="515224" y="2498500"/>
            <a:ext cx="2310697" cy="369332"/>
          </a:xfrm>
          <a:prstGeom prst="rect">
            <a:avLst/>
          </a:prstGeom>
          <a:noFill/>
        </p:spPr>
        <p:txBody>
          <a:bodyPr wrap="none" rtlCol="0">
            <a:spAutoFit/>
          </a:bodyPr>
          <a:lstStyle/>
          <a:p>
            <a:r>
              <a:rPr lang="en-US" dirty="0"/>
              <a:t>New Delhi – April 2021</a:t>
            </a:r>
          </a:p>
        </p:txBody>
      </p:sp>
      <p:sp>
        <p:nvSpPr>
          <p:cNvPr id="7" name="TextBox 6">
            <a:extLst>
              <a:ext uri="{FF2B5EF4-FFF2-40B4-BE49-F238E27FC236}">
                <a16:creationId xmlns:a16="http://schemas.microsoft.com/office/drawing/2014/main" id="{0A60FE52-D4CD-44D9-B17B-8709568B1FB0}"/>
              </a:ext>
            </a:extLst>
          </p:cNvPr>
          <p:cNvSpPr txBox="1"/>
          <p:nvPr/>
        </p:nvSpPr>
        <p:spPr>
          <a:xfrm>
            <a:off x="6454693" y="2498500"/>
            <a:ext cx="2310697" cy="369332"/>
          </a:xfrm>
          <a:prstGeom prst="rect">
            <a:avLst/>
          </a:prstGeom>
          <a:noFill/>
        </p:spPr>
        <p:txBody>
          <a:bodyPr wrap="none" rtlCol="0">
            <a:spAutoFit/>
          </a:bodyPr>
          <a:lstStyle/>
          <a:p>
            <a:r>
              <a:rPr lang="en-US" dirty="0"/>
              <a:t>New Delhi – April 2020</a:t>
            </a:r>
          </a:p>
        </p:txBody>
      </p:sp>
      <p:sp>
        <p:nvSpPr>
          <p:cNvPr id="8" name="TextBox 7">
            <a:extLst>
              <a:ext uri="{FF2B5EF4-FFF2-40B4-BE49-F238E27FC236}">
                <a16:creationId xmlns:a16="http://schemas.microsoft.com/office/drawing/2014/main" id="{F8AB54F1-3A87-45D2-A9D3-6E3EDA7A0895}"/>
              </a:ext>
            </a:extLst>
          </p:cNvPr>
          <p:cNvSpPr txBox="1"/>
          <p:nvPr/>
        </p:nvSpPr>
        <p:spPr>
          <a:xfrm>
            <a:off x="466862" y="6029995"/>
            <a:ext cx="11258275" cy="646331"/>
          </a:xfrm>
          <a:prstGeom prst="rect">
            <a:avLst/>
          </a:prstGeom>
          <a:noFill/>
        </p:spPr>
        <p:txBody>
          <a:bodyPr wrap="none" rtlCol="0">
            <a:spAutoFit/>
          </a:bodyPr>
          <a:lstStyle/>
          <a:p>
            <a:r>
              <a:rPr lang="en-US" dirty="0"/>
              <a:t>April 2020 was the month following nationwide lockdown implemented in India. From the calendar we can observe the </a:t>
            </a:r>
          </a:p>
          <a:p>
            <a:r>
              <a:rPr lang="en-US" dirty="0"/>
              <a:t>stark difference in AQI levels between April 2020 and April 2021 (no lockdown). </a:t>
            </a:r>
          </a:p>
        </p:txBody>
      </p:sp>
    </p:spTree>
    <p:extLst>
      <p:ext uri="{BB962C8B-B14F-4D97-AF65-F5344CB8AC3E}">
        <p14:creationId xmlns:p14="http://schemas.microsoft.com/office/powerpoint/2010/main" val="13165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C148-EC9D-497F-A448-33BFD3170145}"/>
              </a:ext>
            </a:extLst>
          </p:cNvPr>
          <p:cNvSpPr>
            <a:spLocks noGrp="1"/>
          </p:cNvSpPr>
          <p:nvPr>
            <p:ph type="title"/>
          </p:nvPr>
        </p:nvSpPr>
        <p:spPr/>
        <p:txBody>
          <a:bodyPr/>
          <a:lstStyle/>
          <a:p>
            <a:r>
              <a:rPr lang="en-US" dirty="0"/>
              <a:t>Lessons Learned - Hyderabad</a:t>
            </a:r>
          </a:p>
        </p:txBody>
      </p:sp>
      <p:sp>
        <p:nvSpPr>
          <p:cNvPr id="3" name="Content Placeholder 2">
            <a:extLst>
              <a:ext uri="{FF2B5EF4-FFF2-40B4-BE49-F238E27FC236}">
                <a16:creationId xmlns:a16="http://schemas.microsoft.com/office/drawing/2014/main" id="{533AB316-D9CA-4506-8729-9C35F5E88529}"/>
              </a:ext>
            </a:extLst>
          </p:cNvPr>
          <p:cNvSpPr>
            <a:spLocks noGrp="1"/>
          </p:cNvSpPr>
          <p:nvPr>
            <p:ph idx="1"/>
          </p:nvPr>
        </p:nvSpPr>
        <p:spPr/>
        <p:txBody>
          <a:bodyPr>
            <a:normAutofit fontScale="92500"/>
          </a:bodyPr>
          <a:lstStyle/>
          <a:p>
            <a:pPr>
              <a:buFont typeface="Wingdings" panose="05000000000000000000" pitchFamily="2" charset="2"/>
              <a:buChar char="Ø"/>
            </a:pPr>
            <a:r>
              <a:rPr lang="en-US" dirty="0"/>
              <a:t>From the line graph, it can be seen that Hyderabad had a significant dip in average AQI in the year as compared to previous years. However for 2021, that average has returned to the pre-pandemic levels.</a:t>
            </a:r>
          </a:p>
          <a:p>
            <a:pPr>
              <a:buFont typeface="Wingdings" panose="05000000000000000000" pitchFamily="2" charset="2"/>
              <a:buChar char="Ø"/>
            </a:pPr>
            <a:r>
              <a:rPr lang="en-US" dirty="0"/>
              <a:t>From the bar graph, it can be seen that Hyderabad had a larger proportion of “Moderate” AQI days in 2021. Usually Hyderabad AQI category would be in the “Unhealthy” ranges.</a:t>
            </a:r>
          </a:p>
          <a:p>
            <a:pPr>
              <a:buFont typeface="Wingdings" panose="05000000000000000000" pitchFamily="2" charset="2"/>
              <a:buChar char="Ø"/>
            </a:pPr>
            <a:r>
              <a:rPr lang="en-US" dirty="0"/>
              <a:t>From the box and whiskers graph, we can observe there is no considerable change in the median and min/max </a:t>
            </a:r>
            <a:r>
              <a:rPr lang="en-US" dirty="0" err="1"/>
              <a:t>NowCast</a:t>
            </a:r>
            <a:r>
              <a:rPr lang="en-US" dirty="0"/>
              <a:t> concentration levels for the year 2020 as compared to previous years.</a:t>
            </a:r>
          </a:p>
          <a:p>
            <a:pPr>
              <a:buFont typeface="Wingdings" panose="05000000000000000000" pitchFamily="2" charset="2"/>
              <a:buChar char="Ø"/>
            </a:pPr>
            <a:r>
              <a:rPr lang="en-US" dirty="0"/>
              <a:t>From the calendar, we can see that in April 2020 Hyderabad had 19 moderate level days while in April 2021 the city had only 5 moderate level days, while having 8 Unhealthy level days.</a:t>
            </a:r>
          </a:p>
        </p:txBody>
      </p:sp>
    </p:spTree>
    <p:extLst>
      <p:ext uri="{BB962C8B-B14F-4D97-AF65-F5344CB8AC3E}">
        <p14:creationId xmlns:p14="http://schemas.microsoft.com/office/powerpoint/2010/main" val="55379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879C-E69C-4CAB-BD4A-0A2C18BC3E88}"/>
              </a:ext>
            </a:extLst>
          </p:cNvPr>
          <p:cNvSpPr>
            <a:spLocks noGrp="1"/>
          </p:cNvSpPr>
          <p:nvPr>
            <p:ph type="title"/>
          </p:nvPr>
        </p:nvSpPr>
        <p:spPr/>
        <p:txBody>
          <a:bodyPr/>
          <a:lstStyle/>
          <a:p>
            <a:r>
              <a:rPr lang="en-US" dirty="0"/>
              <a:t>Lessons Learned – New Delhi</a:t>
            </a:r>
          </a:p>
        </p:txBody>
      </p:sp>
      <p:sp>
        <p:nvSpPr>
          <p:cNvPr id="3" name="Content Placeholder 2">
            <a:extLst>
              <a:ext uri="{FF2B5EF4-FFF2-40B4-BE49-F238E27FC236}">
                <a16:creationId xmlns:a16="http://schemas.microsoft.com/office/drawing/2014/main" id="{8609D4A3-DEAA-41F9-A5AA-A7420D1AF616}"/>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From the line graph, it can be seen that New Delhi had a slight dip in average AQI in the year as compared to previous years, even though there was an uptick in the later part of the year. However for 2021, that average has returned to the pre-pandemic levels.</a:t>
            </a:r>
          </a:p>
          <a:p>
            <a:pPr>
              <a:buFont typeface="Wingdings" panose="05000000000000000000" pitchFamily="2" charset="2"/>
              <a:buChar char="Ø"/>
            </a:pPr>
            <a:r>
              <a:rPr lang="en-US" dirty="0"/>
              <a:t>From the bar graph, it can be seen that New Delhi had a larger proportion of “Unhealthy for Sensitive Groups” AQI days in 2021. However, Delhi, being one of the most polluted cities in the world, usually has a larger proportion of “Unhealthy” and “Very Unhealthy” level days, which means this was an improvement.</a:t>
            </a:r>
          </a:p>
          <a:p>
            <a:pPr>
              <a:buFont typeface="Wingdings" panose="05000000000000000000" pitchFamily="2" charset="2"/>
              <a:buChar char="Ø"/>
            </a:pPr>
            <a:r>
              <a:rPr lang="en-US" dirty="0"/>
              <a:t>From the dual combination graph, we can see that </a:t>
            </a:r>
            <a:r>
              <a:rPr lang="en-US" dirty="0" err="1"/>
              <a:t>NowCast</a:t>
            </a:r>
            <a:r>
              <a:rPr lang="en-US" dirty="0"/>
              <a:t> concentration and AQI are somewhat correlated. There was a slight dip in the </a:t>
            </a:r>
            <a:r>
              <a:rPr lang="en-US" dirty="0" err="1"/>
              <a:t>NowCast</a:t>
            </a:r>
            <a:r>
              <a:rPr lang="en-US" dirty="0"/>
              <a:t> Concentration in 2020, however this was followed by a significant jump in 2021.</a:t>
            </a:r>
          </a:p>
          <a:p>
            <a:pPr>
              <a:buFont typeface="Wingdings" panose="05000000000000000000" pitchFamily="2" charset="2"/>
              <a:buChar char="Ø"/>
            </a:pPr>
            <a:r>
              <a:rPr lang="en-US" dirty="0"/>
              <a:t>From the calendar, we can see that in April 2020 New Delhi had 11 moderate level days and remaining “Unhealthy for Sensitive Groups”, while in April 2021 the city had only a single moderate level day, with 12 unhealthy days and 4 very unhealthy days.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089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FECF-61B4-41DE-A0EB-E03E321D4A8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4CF9B0-34F1-4B20-A48C-D03DCCA268CE}"/>
              </a:ext>
            </a:extLst>
          </p:cNvPr>
          <p:cNvSpPr>
            <a:spLocks noGrp="1"/>
          </p:cNvSpPr>
          <p:nvPr>
            <p:ph idx="1"/>
          </p:nvPr>
        </p:nvSpPr>
        <p:spPr/>
        <p:txBody>
          <a:bodyPr/>
          <a:lstStyle/>
          <a:p>
            <a:pPr>
              <a:buFont typeface="Wingdings" panose="05000000000000000000" pitchFamily="2" charset="2"/>
              <a:buChar char="Ø"/>
            </a:pPr>
            <a:r>
              <a:rPr lang="en-US" dirty="0"/>
              <a:t>From the observations from both case studies – New Delhi &amp; Hyderabad – we can conclude that the lockdown did result in an immediate drop in air pollution levels.</a:t>
            </a:r>
          </a:p>
          <a:p>
            <a:pPr>
              <a:buFont typeface="Wingdings" panose="05000000000000000000" pitchFamily="2" charset="2"/>
              <a:buChar char="Ø"/>
            </a:pPr>
            <a:r>
              <a:rPr lang="en-US" dirty="0"/>
              <a:t>However, these drops were only temporary, and with the lifting of lockdown restrictions, the pollution levels returned to their usual levels almost immediately.</a:t>
            </a:r>
          </a:p>
          <a:p>
            <a:pPr>
              <a:buFont typeface="Wingdings" panose="05000000000000000000" pitchFamily="2" charset="2"/>
              <a:buChar char="Ø"/>
            </a:pPr>
            <a:r>
              <a:rPr lang="en-US" dirty="0"/>
              <a:t>Cities with strict lockdowns (Delhi) and slightly less strict restrictions (Hyderabad) both had similar trends in AQI levels.</a:t>
            </a:r>
          </a:p>
          <a:p>
            <a:pPr>
              <a:buFont typeface="Wingdings" panose="05000000000000000000" pitchFamily="2" charset="2"/>
              <a:buChar char="Ø"/>
            </a:pPr>
            <a:r>
              <a:rPr lang="en-US" dirty="0"/>
              <a:t>It can be concluded that the drops in air pollution were only a temporary phenomenon caused due to halting of production during lockdown, and that COVID has not had a long-term positive impact on the environment.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71747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C90C-CEC8-4F53-9C24-657699049466}"/>
              </a:ext>
            </a:extLst>
          </p:cNvPr>
          <p:cNvSpPr>
            <a:spLocks noGrp="1"/>
          </p:cNvSpPr>
          <p:nvPr>
            <p:ph type="title"/>
          </p:nvPr>
        </p:nvSpPr>
        <p:spPr/>
        <p:txBody>
          <a:bodyPr/>
          <a:lstStyle/>
          <a:p>
            <a:r>
              <a:rPr lang="en-US" dirty="0"/>
              <a:t>Appendix</a:t>
            </a:r>
          </a:p>
        </p:txBody>
      </p:sp>
      <p:graphicFrame>
        <p:nvGraphicFramePr>
          <p:cNvPr id="4" name="Content Placeholder 3">
            <a:extLst>
              <a:ext uri="{FF2B5EF4-FFF2-40B4-BE49-F238E27FC236}">
                <a16:creationId xmlns:a16="http://schemas.microsoft.com/office/drawing/2014/main" id="{55618E57-E474-45E2-8970-8FE78EB48739}"/>
              </a:ext>
            </a:extLst>
          </p:cNvPr>
          <p:cNvGraphicFramePr>
            <a:graphicFrameLocks noGrp="1" noChangeAspect="1"/>
          </p:cNvGraphicFramePr>
          <p:nvPr>
            <p:ph idx="1"/>
            <p:extLst>
              <p:ext uri="{D42A27DB-BD31-4B8C-83A1-F6EECF244321}">
                <p14:modId xmlns:p14="http://schemas.microsoft.com/office/powerpoint/2010/main" val="879208479"/>
              </p:ext>
            </p:extLst>
          </p:nvPr>
        </p:nvGraphicFramePr>
        <p:xfrm>
          <a:off x="4191000" y="2144386"/>
          <a:ext cx="1905000" cy="755650"/>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1905120" imgH="756000" progId="Package">
                  <p:embed/>
                </p:oleObj>
              </mc:Choice>
              <mc:Fallback>
                <p:oleObj name="Packager Shell Object" showAsIcon="1" r:id="rId3" imgW="1905120" imgH="756000" progId="Package">
                  <p:embed/>
                  <p:pic>
                    <p:nvPicPr>
                      <p:cNvPr id="4" name="Content Placeholder 3">
                        <a:extLst>
                          <a:ext uri="{FF2B5EF4-FFF2-40B4-BE49-F238E27FC236}">
                            <a16:creationId xmlns:a16="http://schemas.microsoft.com/office/drawing/2014/main" id="{55618E57-E474-45E2-8970-8FE78EB48739}"/>
                          </a:ext>
                        </a:extLst>
                      </p:cNvPr>
                      <p:cNvPicPr/>
                      <p:nvPr/>
                    </p:nvPicPr>
                    <p:blipFill>
                      <a:blip r:embed="rId4"/>
                      <a:stretch>
                        <a:fillRect/>
                      </a:stretch>
                    </p:blipFill>
                    <p:spPr>
                      <a:xfrm>
                        <a:off x="4191000" y="2144386"/>
                        <a:ext cx="1905000" cy="75565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44B7E5D4-B396-4A83-A18C-A645D3C31851}"/>
              </a:ext>
            </a:extLst>
          </p:cNvPr>
          <p:cNvSpPr txBox="1"/>
          <p:nvPr/>
        </p:nvSpPr>
        <p:spPr>
          <a:xfrm>
            <a:off x="960895" y="2157731"/>
            <a:ext cx="237566" cy="369332"/>
          </a:xfrm>
          <a:prstGeom prst="rect">
            <a:avLst/>
          </a:prstGeom>
          <a:noFill/>
        </p:spPr>
        <p:txBody>
          <a:bodyPr wrap="none" rtlCol="0">
            <a:spAutoFit/>
          </a:bodyPr>
          <a:lstStyle/>
          <a:p>
            <a:r>
              <a:rPr lang="en-US" dirty="0"/>
              <a:t> </a:t>
            </a:r>
          </a:p>
        </p:txBody>
      </p:sp>
      <p:sp>
        <p:nvSpPr>
          <p:cNvPr id="6" name="TextBox 5">
            <a:extLst>
              <a:ext uri="{FF2B5EF4-FFF2-40B4-BE49-F238E27FC236}">
                <a16:creationId xmlns:a16="http://schemas.microsoft.com/office/drawing/2014/main" id="{14929461-628B-4D5A-B4C3-5040A17F604B}"/>
              </a:ext>
            </a:extLst>
          </p:cNvPr>
          <p:cNvSpPr txBox="1"/>
          <p:nvPr/>
        </p:nvSpPr>
        <p:spPr>
          <a:xfrm>
            <a:off x="960895" y="2157731"/>
            <a:ext cx="2869440" cy="2862322"/>
          </a:xfrm>
          <a:prstGeom prst="rect">
            <a:avLst/>
          </a:prstGeom>
          <a:noFill/>
        </p:spPr>
        <p:txBody>
          <a:bodyPr wrap="none" rtlCol="0">
            <a:spAutoFit/>
          </a:bodyPr>
          <a:lstStyle/>
          <a:p>
            <a:r>
              <a:rPr lang="en-US" dirty="0"/>
              <a:t>1. Tableau Source File –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r>
              <a:rPr lang="en-US" dirty="0"/>
              <a:t>2.  Hyderabad Data Extract – </a:t>
            </a:r>
          </a:p>
          <a:p>
            <a:endParaRPr lang="en-US" dirty="0"/>
          </a:p>
          <a:p>
            <a:endParaRPr lang="en-US" dirty="0"/>
          </a:p>
          <a:p>
            <a:endParaRPr lang="en-US" dirty="0"/>
          </a:p>
          <a:p>
            <a:r>
              <a:rPr lang="en-US" dirty="0"/>
              <a:t>3. New Delhi Data Extract – </a:t>
            </a:r>
          </a:p>
          <a:p>
            <a:endParaRPr lang="en-US" dirty="0"/>
          </a:p>
        </p:txBody>
      </p:sp>
      <p:graphicFrame>
        <p:nvGraphicFramePr>
          <p:cNvPr id="7" name="Object 6">
            <a:extLst>
              <a:ext uri="{FF2B5EF4-FFF2-40B4-BE49-F238E27FC236}">
                <a16:creationId xmlns:a16="http://schemas.microsoft.com/office/drawing/2014/main" id="{8F56E3AF-A066-4E5E-816E-E4FA186B5A1B}"/>
              </a:ext>
            </a:extLst>
          </p:cNvPr>
          <p:cNvGraphicFramePr>
            <a:graphicFrameLocks noChangeAspect="1"/>
          </p:cNvGraphicFramePr>
          <p:nvPr>
            <p:extLst>
              <p:ext uri="{D42A27DB-BD31-4B8C-83A1-F6EECF244321}">
                <p14:modId xmlns:p14="http://schemas.microsoft.com/office/powerpoint/2010/main" val="4058269006"/>
              </p:ext>
            </p:extLst>
          </p:nvPr>
        </p:nvGraphicFramePr>
        <p:xfrm>
          <a:off x="4224337" y="4264403"/>
          <a:ext cx="1838325" cy="755650"/>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5" imgW="1837800" imgH="756000" progId="Package">
                  <p:embed/>
                </p:oleObj>
              </mc:Choice>
              <mc:Fallback>
                <p:oleObj name="Packager Shell Object" showAsIcon="1" r:id="rId5" imgW="1837800" imgH="756000" progId="Package">
                  <p:embed/>
                  <p:pic>
                    <p:nvPicPr>
                      <p:cNvPr id="7" name="Object 6">
                        <a:extLst>
                          <a:ext uri="{FF2B5EF4-FFF2-40B4-BE49-F238E27FC236}">
                            <a16:creationId xmlns:a16="http://schemas.microsoft.com/office/drawing/2014/main" id="{8F56E3AF-A066-4E5E-816E-E4FA186B5A1B}"/>
                          </a:ext>
                        </a:extLst>
                      </p:cNvPr>
                      <p:cNvPicPr/>
                      <p:nvPr/>
                    </p:nvPicPr>
                    <p:blipFill>
                      <a:blip r:embed="rId6"/>
                      <a:stretch>
                        <a:fillRect/>
                      </a:stretch>
                    </p:blipFill>
                    <p:spPr>
                      <a:xfrm>
                        <a:off x="4224337" y="4264403"/>
                        <a:ext cx="1838325" cy="7556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130ED07-9BE5-4F09-8857-C66FEEF493DA}"/>
              </a:ext>
            </a:extLst>
          </p:cNvPr>
          <p:cNvGraphicFramePr>
            <a:graphicFrameLocks noChangeAspect="1"/>
          </p:cNvGraphicFramePr>
          <p:nvPr>
            <p:extLst>
              <p:ext uri="{D42A27DB-BD31-4B8C-83A1-F6EECF244321}">
                <p14:modId xmlns:p14="http://schemas.microsoft.com/office/powerpoint/2010/main" val="3609045376"/>
              </p:ext>
            </p:extLst>
          </p:nvPr>
        </p:nvGraphicFramePr>
        <p:xfrm>
          <a:off x="4164013" y="3205163"/>
          <a:ext cx="1958975" cy="755650"/>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7" imgW="1958760" imgH="756000" progId="Package">
                  <p:embed/>
                </p:oleObj>
              </mc:Choice>
              <mc:Fallback>
                <p:oleObj name="Packager Shell Object" showAsIcon="1" r:id="rId7" imgW="1958760" imgH="756000" progId="Package">
                  <p:embed/>
                  <p:pic>
                    <p:nvPicPr>
                      <p:cNvPr id="8" name="Object 7">
                        <a:extLst>
                          <a:ext uri="{FF2B5EF4-FFF2-40B4-BE49-F238E27FC236}">
                            <a16:creationId xmlns:a16="http://schemas.microsoft.com/office/drawing/2014/main" id="{9130ED07-9BE5-4F09-8857-C66FEEF493DA}"/>
                          </a:ext>
                        </a:extLst>
                      </p:cNvPr>
                      <p:cNvPicPr/>
                      <p:nvPr/>
                    </p:nvPicPr>
                    <p:blipFill>
                      <a:blip r:embed="rId8"/>
                      <a:stretch>
                        <a:fillRect/>
                      </a:stretch>
                    </p:blipFill>
                    <p:spPr>
                      <a:xfrm>
                        <a:off x="4164013" y="3205163"/>
                        <a:ext cx="1958975" cy="755650"/>
                      </a:xfrm>
                      <a:prstGeom prst="rect">
                        <a:avLst/>
                      </a:prstGeom>
                    </p:spPr>
                  </p:pic>
                </p:oleObj>
              </mc:Fallback>
            </mc:AlternateContent>
          </a:graphicData>
        </a:graphic>
      </p:graphicFrame>
    </p:spTree>
    <p:extLst>
      <p:ext uri="{BB962C8B-B14F-4D97-AF65-F5344CB8AC3E}">
        <p14:creationId xmlns:p14="http://schemas.microsoft.com/office/powerpoint/2010/main" val="334117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0CB9-2049-4716-930D-9D794B283FC6}"/>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5B2C540-97B2-4500-A08B-AA6F4057BC5F}"/>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The COVID-19 pandemic of 2020 affected the entire world in an unprecedented manner. Global economy, industry, society, ecology etc. were all tremendously impacted.</a:t>
            </a:r>
          </a:p>
          <a:p>
            <a:pPr>
              <a:buFont typeface="Wingdings" panose="05000000000000000000" pitchFamily="2" charset="2"/>
              <a:buChar char="Ø"/>
            </a:pPr>
            <a:r>
              <a:rPr lang="en-US" dirty="0"/>
              <a:t>An interesting positive impact of COVID related lockdowns was on air pollution. With production and traffic decreasing, it was expected that air pollution levels would also decrease.</a:t>
            </a:r>
          </a:p>
          <a:p>
            <a:pPr>
              <a:buFont typeface="Wingdings" panose="05000000000000000000" pitchFamily="2" charset="2"/>
              <a:buChar char="Ø"/>
            </a:pPr>
            <a:r>
              <a:rPr lang="en-US" dirty="0"/>
              <a:t>India was one of the worst affected countries by the pandemic. India also has some of the worst cities by air quality in the world.</a:t>
            </a:r>
          </a:p>
          <a:p>
            <a:pPr>
              <a:buFont typeface="Wingdings" panose="05000000000000000000" pitchFamily="2" charset="2"/>
              <a:buChar char="Ø"/>
            </a:pPr>
            <a:r>
              <a:rPr lang="en-US" dirty="0"/>
              <a:t>The Indian government announced a nationwide lockdown in late March 2020. Through my dashboard I aim to visualize the impact of the lockdown on air quality for some of India’s largest metropolitan cities.</a:t>
            </a:r>
          </a:p>
        </p:txBody>
      </p:sp>
    </p:spTree>
    <p:extLst>
      <p:ext uri="{BB962C8B-B14F-4D97-AF65-F5344CB8AC3E}">
        <p14:creationId xmlns:p14="http://schemas.microsoft.com/office/powerpoint/2010/main" val="9100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DDA1-C7D4-4B9F-948F-FA9410F85AEA}"/>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7FB1EB70-1099-4A1D-8D57-DE67D191D43C}"/>
              </a:ext>
            </a:extLst>
          </p:cNvPr>
          <p:cNvSpPr>
            <a:spLocks noGrp="1"/>
          </p:cNvSpPr>
          <p:nvPr>
            <p:ph idx="1"/>
          </p:nvPr>
        </p:nvSpPr>
        <p:spPr/>
        <p:txBody>
          <a:bodyPr/>
          <a:lstStyle/>
          <a:p>
            <a:pPr marL="457200" indent="-457200">
              <a:buFont typeface="+mj-lt"/>
              <a:buAutoNum type="arabicParenR"/>
            </a:pPr>
            <a:r>
              <a:rPr lang="en-US" dirty="0"/>
              <a:t>How have COVID-19 related lockdowns affected AQI (Air Pollution) trends for 2 major metropolitan cities of India, namely Hyderabad and New Delhi?</a:t>
            </a:r>
          </a:p>
          <a:p>
            <a:pPr marL="457200" indent="-457200">
              <a:buFont typeface="+mj-lt"/>
              <a:buAutoNum type="arabicParenR"/>
            </a:pPr>
            <a:r>
              <a:rPr lang="en-US" dirty="0"/>
              <a:t>What are the trends in AQI, and air pollutant concentration, over the last one year (post-COVID)?</a:t>
            </a:r>
          </a:p>
          <a:p>
            <a:pPr marL="457200" indent="-457200">
              <a:buFont typeface="+mj-lt"/>
              <a:buAutoNum type="arabicParenR"/>
            </a:pPr>
            <a:r>
              <a:rPr lang="en-US" dirty="0"/>
              <a:t>Have cities with stricter lockdown measures seen more improvement in air quality levels than states with less strict measures?</a:t>
            </a:r>
          </a:p>
        </p:txBody>
      </p:sp>
    </p:spTree>
    <p:extLst>
      <p:ext uri="{BB962C8B-B14F-4D97-AF65-F5344CB8AC3E}">
        <p14:creationId xmlns:p14="http://schemas.microsoft.com/office/powerpoint/2010/main" val="39883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74A4-70C9-4007-8E4B-AD3F80CCE963}"/>
              </a:ext>
            </a:extLst>
          </p:cNvPr>
          <p:cNvSpPr>
            <a:spLocks noGrp="1"/>
          </p:cNvSpPr>
          <p:nvPr>
            <p:ph type="title"/>
          </p:nvPr>
        </p:nvSpPr>
        <p:spPr>
          <a:xfrm>
            <a:off x="838200" y="365126"/>
            <a:ext cx="10515600" cy="781750"/>
          </a:xfrm>
        </p:spPr>
        <p:txBody>
          <a:bodyPr>
            <a:normAutofit fontScale="90000"/>
          </a:bodyPr>
          <a:lstStyle/>
          <a:p>
            <a:r>
              <a:rPr lang="en-US" dirty="0"/>
              <a:t>Data File Description</a:t>
            </a:r>
          </a:p>
        </p:txBody>
      </p:sp>
      <p:sp>
        <p:nvSpPr>
          <p:cNvPr id="3" name="Content Placeholder 2">
            <a:extLst>
              <a:ext uri="{FF2B5EF4-FFF2-40B4-BE49-F238E27FC236}">
                <a16:creationId xmlns:a16="http://schemas.microsoft.com/office/drawing/2014/main" id="{A3369C53-AF1D-4CCC-A4E9-BB463B2945AB}"/>
              </a:ext>
            </a:extLst>
          </p:cNvPr>
          <p:cNvSpPr>
            <a:spLocks noGrp="1"/>
          </p:cNvSpPr>
          <p:nvPr>
            <p:ph idx="1"/>
          </p:nvPr>
        </p:nvSpPr>
        <p:spPr>
          <a:xfrm>
            <a:off x="838200" y="1146876"/>
            <a:ext cx="10515600" cy="5030087"/>
          </a:xfrm>
        </p:spPr>
        <p:txBody>
          <a:bodyPr/>
          <a:lstStyle/>
          <a:p>
            <a:r>
              <a:rPr lang="en-US" dirty="0"/>
              <a:t>Air quality data for past 5 years was gathered from following website - </a:t>
            </a:r>
            <a:r>
              <a:rPr lang="en-US" dirty="0">
                <a:hlinkClick r:id="rId2"/>
              </a:rPr>
              <a:t>https://www.airnow.gov/international/us-embassies-and-consulates/</a:t>
            </a:r>
            <a:endParaRPr lang="en-US" dirty="0"/>
          </a:p>
          <a:p>
            <a:r>
              <a:rPr lang="en-US" dirty="0"/>
              <a:t>Data file dimensions – </a:t>
            </a:r>
          </a:p>
          <a:p>
            <a:pPr lvl="1"/>
            <a:r>
              <a:rPr lang="en-US" dirty="0"/>
              <a:t>1. Site</a:t>
            </a:r>
          </a:p>
          <a:p>
            <a:pPr lvl="1"/>
            <a:r>
              <a:rPr lang="en-US" dirty="0"/>
              <a:t>2. Date</a:t>
            </a:r>
          </a:p>
          <a:p>
            <a:pPr lvl="1"/>
            <a:r>
              <a:rPr lang="en-US" dirty="0"/>
              <a:t>3. Hour</a:t>
            </a:r>
          </a:p>
          <a:p>
            <a:pPr lvl="1"/>
            <a:r>
              <a:rPr lang="en-US" dirty="0"/>
              <a:t>4. AQI Category</a:t>
            </a:r>
          </a:p>
          <a:p>
            <a:pPr lvl="1"/>
            <a:r>
              <a:rPr lang="en-US" dirty="0"/>
              <a:t>5. Conc. Unit</a:t>
            </a:r>
          </a:p>
          <a:p>
            <a:r>
              <a:rPr lang="en-US" dirty="0"/>
              <a:t>Data file measures – </a:t>
            </a:r>
          </a:p>
          <a:p>
            <a:pPr lvl="1"/>
            <a:r>
              <a:rPr lang="en-US" dirty="0"/>
              <a:t>1. Air Quality Index (AQI)</a:t>
            </a:r>
          </a:p>
          <a:p>
            <a:pPr lvl="1"/>
            <a:r>
              <a:rPr lang="en-US" dirty="0"/>
              <a:t>2. </a:t>
            </a:r>
            <a:r>
              <a:rPr lang="en-US" dirty="0" err="1"/>
              <a:t>NowCast</a:t>
            </a:r>
            <a:r>
              <a:rPr lang="en-US" dirty="0"/>
              <a:t> Concentration</a:t>
            </a:r>
          </a:p>
          <a:p>
            <a:pPr lvl="1"/>
            <a:r>
              <a:rPr lang="en-US"/>
              <a:t>3. Raw </a:t>
            </a:r>
            <a:r>
              <a:rPr lang="en-US" dirty="0"/>
              <a:t>Concentration</a:t>
            </a:r>
          </a:p>
        </p:txBody>
      </p:sp>
    </p:spTree>
    <p:extLst>
      <p:ext uri="{BB962C8B-B14F-4D97-AF65-F5344CB8AC3E}">
        <p14:creationId xmlns:p14="http://schemas.microsoft.com/office/powerpoint/2010/main" val="63183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01851C-C92A-4C8B-946B-7336F880569A}"/>
              </a:ext>
            </a:extLst>
          </p:cNvPr>
          <p:cNvSpPr>
            <a:spLocks noGrp="1"/>
          </p:cNvSpPr>
          <p:nvPr>
            <p:ph type="title"/>
          </p:nvPr>
        </p:nvSpPr>
        <p:spPr>
          <a:xfrm>
            <a:off x="838200" y="365126"/>
            <a:ext cx="10515600" cy="781750"/>
          </a:xfrm>
        </p:spPr>
        <p:txBody>
          <a:bodyPr>
            <a:normAutofit fontScale="90000"/>
          </a:bodyPr>
          <a:lstStyle/>
          <a:p>
            <a:r>
              <a:rPr lang="en-US" dirty="0"/>
              <a:t>Data File Context</a:t>
            </a:r>
          </a:p>
        </p:txBody>
      </p:sp>
      <p:sp>
        <p:nvSpPr>
          <p:cNvPr id="7" name="Content Placeholder 2">
            <a:extLst>
              <a:ext uri="{FF2B5EF4-FFF2-40B4-BE49-F238E27FC236}">
                <a16:creationId xmlns:a16="http://schemas.microsoft.com/office/drawing/2014/main" id="{A2EC3516-162C-4D15-931B-A356B3D1F992}"/>
              </a:ext>
            </a:extLst>
          </p:cNvPr>
          <p:cNvSpPr>
            <a:spLocks noGrp="1"/>
          </p:cNvSpPr>
          <p:nvPr>
            <p:ph idx="1"/>
          </p:nvPr>
        </p:nvSpPr>
        <p:spPr>
          <a:xfrm>
            <a:off x="838200" y="1146876"/>
            <a:ext cx="10515600" cy="5030087"/>
          </a:xfrm>
        </p:spPr>
        <p:txBody>
          <a:bodyPr/>
          <a:lstStyle/>
          <a:p>
            <a:pPr>
              <a:buFont typeface="Wingdings" panose="05000000000000000000" pitchFamily="2" charset="2"/>
              <a:buChar char="Ø"/>
            </a:pPr>
            <a:r>
              <a:rPr lang="en-US" i="1" dirty="0"/>
              <a:t>Air Quality Index</a:t>
            </a:r>
            <a:r>
              <a:rPr lang="en-US" dirty="0"/>
              <a:t> – The U.S. AQI is EPA’s index for reporting air quality. Think of the AQI as a yardstick that runs from 0 to 500. The higher the AQI value, the greater the level of air pollution and the greater the health concern. For example, an AQI value of 50 or below represents good air quality, while an AQI value over 300 represents hazardous air quality.</a:t>
            </a:r>
            <a:r>
              <a:rPr lang="en-US" baseline="30000" dirty="0"/>
              <a:t>1</a:t>
            </a:r>
          </a:p>
          <a:p>
            <a:pPr marL="0" indent="0">
              <a:buNone/>
            </a:pPr>
            <a:endParaRPr lang="en-US" baseline="30000" dirty="0"/>
          </a:p>
          <a:p>
            <a:pPr>
              <a:buFont typeface="Wingdings" panose="05000000000000000000" pitchFamily="2" charset="2"/>
              <a:buChar char="Ø"/>
            </a:pPr>
            <a:r>
              <a:rPr lang="en-US" i="1" dirty="0" err="1"/>
              <a:t>NowCast</a:t>
            </a:r>
            <a:r>
              <a:rPr lang="en-US" i="1" dirty="0"/>
              <a:t> Concentration</a:t>
            </a:r>
            <a:r>
              <a:rPr lang="en-US" dirty="0"/>
              <a:t> - The </a:t>
            </a:r>
            <a:r>
              <a:rPr lang="en-US" dirty="0" err="1"/>
              <a:t>NowCast</a:t>
            </a:r>
            <a:r>
              <a:rPr lang="en-US" dirty="0"/>
              <a:t> gives you the latest information on air quality where you are. Because air quality can change during the day, you can expect to see the </a:t>
            </a:r>
            <a:r>
              <a:rPr lang="en-US" dirty="0" err="1"/>
              <a:t>NowCast</a:t>
            </a:r>
            <a:r>
              <a:rPr lang="en-US" dirty="0"/>
              <a:t> AQI change, too.</a:t>
            </a:r>
            <a:r>
              <a:rPr lang="en-US" baseline="30000" dirty="0"/>
              <a:t> 1</a:t>
            </a:r>
          </a:p>
        </p:txBody>
      </p:sp>
      <p:sp>
        <p:nvSpPr>
          <p:cNvPr id="8" name="TextBox 7">
            <a:extLst>
              <a:ext uri="{FF2B5EF4-FFF2-40B4-BE49-F238E27FC236}">
                <a16:creationId xmlns:a16="http://schemas.microsoft.com/office/drawing/2014/main" id="{14B57BFC-BDC3-4A19-B207-BCE5BE365E34}"/>
              </a:ext>
            </a:extLst>
          </p:cNvPr>
          <p:cNvSpPr txBox="1"/>
          <p:nvPr/>
        </p:nvSpPr>
        <p:spPr>
          <a:xfrm>
            <a:off x="977685" y="6176963"/>
            <a:ext cx="6245043" cy="369332"/>
          </a:xfrm>
          <a:prstGeom prst="rect">
            <a:avLst/>
          </a:prstGeom>
          <a:noFill/>
        </p:spPr>
        <p:txBody>
          <a:bodyPr wrap="none" rtlCol="0">
            <a:spAutoFit/>
          </a:bodyPr>
          <a:lstStyle/>
          <a:p>
            <a:r>
              <a:rPr lang="en-US" baseline="30000" dirty="0"/>
              <a:t>1 </a:t>
            </a:r>
            <a:r>
              <a:rPr lang="en-US" dirty="0"/>
              <a:t>https://www.airnow.gov/aqi/aqi-basics/using-air-quality-index/</a:t>
            </a:r>
          </a:p>
        </p:txBody>
      </p:sp>
    </p:spTree>
    <p:extLst>
      <p:ext uri="{BB962C8B-B14F-4D97-AF65-F5344CB8AC3E}">
        <p14:creationId xmlns:p14="http://schemas.microsoft.com/office/powerpoint/2010/main" val="148218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C52EAB-6FC7-40F8-B001-BD4537076C42}"/>
              </a:ext>
            </a:extLst>
          </p:cNvPr>
          <p:cNvPicPr>
            <a:picLocks noChangeAspect="1"/>
          </p:cNvPicPr>
          <p:nvPr/>
        </p:nvPicPr>
        <p:blipFill>
          <a:blip r:embed="rId2"/>
          <a:stretch>
            <a:fillRect/>
          </a:stretch>
        </p:blipFill>
        <p:spPr>
          <a:xfrm>
            <a:off x="2500394" y="933599"/>
            <a:ext cx="7191212" cy="5526730"/>
          </a:xfrm>
          <a:prstGeom prst="rect">
            <a:avLst/>
          </a:prstGeom>
        </p:spPr>
      </p:pic>
      <p:sp>
        <p:nvSpPr>
          <p:cNvPr id="5" name="TextBox 4">
            <a:extLst>
              <a:ext uri="{FF2B5EF4-FFF2-40B4-BE49-F238E27FC236}">
                <a16:creationId xmlns:a16="http://schemas.microsoft.com/office/drawing/2014/main" id="{25421253-D804-48CF-9BD0-2E5BEB6E0F93}"/>
              </a:ext>
            </a:extLst>
          </p:cNvPr>
          <p:cNvSpPr txBox="1"/>
          <p:nvPr/>
        </p:nvSpPr>
        <p:spPr>
          <a:xfrm>
            <a:off x="1084882" y="397671"/>
            <a:ext cx="4788362"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AQI Categories as defined by the US EPA -</a:t>
            </a:r>
            <a:endParaRPr lang="en-US" dirty="0"/>
          </a:p>
        </p:txBody>
      </p:sp>
    </p:spTree>
    <p:extLst>
      <p:ext uri="{BB962C8B-B14F-4D97-AF65-F5344CB8AC3E}">
        <p14:creationId xmlns:p14="http://schemas.microsoft.com/office/powerpoint/2010/main" val="385524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CEA8-6906-45CB-A179-6A97B245CB2C}"/>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046D82C0-6D2A-49C2-AC79-93D5C9F2D214}"/>
              </a:ext>
            </a:extLst>
          </p:cNvPr>
          <p:cNvSpPr>
            <a:spLocks noGrp="1"/>
          </p:cNvSpPr>
          <p:nvPr>
            <p:ph idx="1"/>
          </p:nvPr>
        </p:nvSpPr>
        <p:spPr/>
        <p:txBody>
          <a:bodyPr>
            <a:normAutofit lnSpcReduction="10000"/>
          </a:bodyPr>
          <a:lstStyle/>
          <a:p>
            <a:r>
              <a:rPr lang="en-US" dirty="0"/>
              <a:t>I scraped the data from the </a:t>
            </a:r>
            <a:r>
              <a:rPr lang="en-US" dirty="0" err="1"/>
              <a:t>AirNow</a:t>
            </a:r>
            <a:r>
              <a:rPr lang="en-US" dirty="0"/>
              <a:t> website using a Google </a:t>
            </a:r>
            <a:r>
              <a:rPr lang="en-US" dirty="0" err="1"/>
              <a:t>AppScript</a:t>
            </a:r>
            <a:r>
              <a:rPr lang="en-US" dirty="0"/>
              <a:t> code and loaded the data onto an Excel Sheet before uploading to Tableau. Find the script here - </a:t>
            </a:r>
            <a:r>
              <a:rPr lang="en-US" dirty="0">
                <a:hlinkClick r:id="rId2"/>
              </a:rPr>
              <a:t>https://docs.google.com/spreadsheets/d/1ZWimaBdGtFzPG9fe_zlIGaMCf5uJTXAGr8msSEtGjTc/edit?usp=sharing</a:t>
            </a:r>
            <a:endParaRPr lang="en-US" sz="2400" dirty="0"/>
          </a:p>
          <a:p>
            <a:r>
              <a:rPr lang="en-US" dirty="0"/>
              <a:t>Data files are hosted here – </a:t>
            </a:r>
          </a:p>
          <a:p>
            <a:pPr lvl="1"/>
            <a:r>
              <a:rPr lang="en-US" dirty="0"/>
              <a:t>Hyderabad - </a:t>
            </a:r>
            <a:r>
              <a:rPr lang="en-US" dirty="0">
                <a:hlinkClick r:id="rId3"/>
              </a:rPr>
              <a:t>https://docs.google.com/spreadsheets/d/1qKuF6-IX2or-Z7Zikbl2qR7oW1VifqVEMOrQvoLrHgE/edit?usp=sharing</a:t>
            </a:r>
            <a:endParaRPr lang="en-US" dirty="0"/>
          </a:p>
          <a:p>
            <a:pPr lvl="1"/>
            <a:r>
              <a:rPr lang="en-US" dirty="0"/>
              <a:t>New Delhi - </a:t>
            </a:r>
            <a:r>
              <a:rPr lang="en-US" dirty="0">
                <a:hlinkClick r:id="rId4"/>
              </a:rPr>
              <a:t>https://docs.google.com/spreadsheets/d/1C0EvHzrE3ZhaRiq2A9btSrbTXkrmz3i172Pg1nJ6J8g/edit?usp=sharing</a:t>
            </a:r>
            <a:endParaRPr lang="en-US" dirty="0"/>
          </a:p>
          <a:p>
            <a:pPr marL="457200" lvl="1" indent="0">
              <a:buNone/>
            </a:pPr>
            <a:endParaRPr lang="en-US" dirty="0"/>
          </a:p>
        </p:txBody>
      </p:sp>
    </p:spTree>
    <p:extLst>
      <p:ext uri="{BB962C8B-B14F-4D97-AF65-F5344CB8AC3E}">
        <p14:creationId xmlns:p14="http://schemas.microsoft.com/office/powerpoint/2010/main" val="141759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3836-B544-4C2B-957E-FF15DD2EA471}"/>
              </a:ext>
            </a:extLst>
          </p:cNvPr>
          <p:cNvSpPr>
            <a:spLocks noGrp="1"/>
          </p:cNvSpPr>
          <p:nvPr>
            <p:ph type="title"/>
          </p:nvPr>
        </p:nvSpPr>
        <p:spPr/>
        <p:txBody>
          <a:bodyPr/>
          <a:lstStyle/>
          <a:p>
            <a:r>
              <a:rPr lang="en-US" dirty="0"/>
              <a:t>Visualizations</a:t>
            </a:r>
          </a:p>
        </p:txBody>
      </p:sp>
      <p:sp>
        <p:nvSpPr>
          <p:cNvPr id="3" name="Content Placeholder 2">
            <a:extLst>
              <a:ext uri="{FF2B5EF4-FFF2-40B4-BE49-F238E27FC236}">
                <a16:creationId xmlns:a16="http://schemas.microsoft.com/office/drawing/2014/main" id="{F47E083D-7E6A-42FF-AD75-EB802C023D6A}"/>
              </a:ext>
            </a:extLst>
          </p:cNvPr>
          <p:cNvSpPr>
            <a:spLocks noGrp="1"/>
          </p:cNvSpPr>
          <p:nvPr>
            <p:ph idx="1"/>
          </p:nvPr>
        </p:nvSpPr>
        <p:spPr>
          <a:xfrm>
            <a:off x="838200" y="1690687"/>
            <a:ext cx="10515600" cy="4802187"/>
          </a:xfrm>
        </p:spPr>
        <p:txBody>
          <a:bodyPr>
            <a:normAutofit/>
          </a:bodyPr>
          <a:lstStyle/>
          <a:p>
            <a:r>
              <a:rPr lang="en-US" dirty="0"/>
              <a:t>The project consists of 2 dashboards, 1 for New Delhi and 1 for Hyderabad. The following visualizations were used –</a:t>
            </a:r>
          </a:p>
          <a:p>
            <a:pPr lvl="1"/>
            <a:r>
              <a:rPr lang="en-US" b="1" i="1" dirty="0"/>
              <a:t>Bar Chart</a:t>
            </a:r>
            <a:r>
              <a:rPr lang="en-US" b="1" dirty="0"/>
              <a:t> </a:t>
            </a:r>
            <a:r>
              <a:rPr lang="en-US" dirty="0"/>
              <a:t>– Bar charts are used to compare discrete quantities. I’ve used bar chart to look at the number of days for each AQI category per year.</a:t>
            </a:r>
          </a:p>
          <a:p>
            <a:pPr lvl="1"/>
            <a:r>
              <a:rPr lang="en-US" b="1" i="1" dirty="0"/>
              <a:t>Line Graph </a:t>
            </a:r>
            <a:r>
              <a:rPr lang="en-US" i="1" dirty="0"/>
              <a:t>– </a:t>
            </a:r>
            <a:r>
              <a:rPr lang="en-US" dirty="0"/>
              <a:t>A line chart is used to visualize trends in data over intervals of time. In my project I’ve used a line chart to visualize monthly average AQI trends over multiple years.</a:t>
            </a:r>
          </a:p>
          <a:p>
            <a:pPr lvl="1"/>
            <a:r>
              <a:rPr lang="en-US" b="1" i="1" dirty="0"/>
              <a:t>Box &amp; Whiskers Plot </a:t>
            </a:r>
            <a:r>
              <a:rPr lang="en-US" i="1" dirty="0"/>
              <a:t>- </a:t>
            </a:r>
            <a:r>
              <a:rPr lang="en-US" dirty="0"/>
              <a:t>A box and whisker plot—also called a box plot—displays the five-number summary of a set of data.</a:t>
            </a:r>
          </a:p>
          <a:p>
            <a:pPr lvl="1"/>
            <a:r>
              <a:rPr lang="en-US" b="1" i="1" dirty="0"/>
              <a:t>Dual Combination Graph </a:t>
            </a:r>
            <a:r>
              <a:rPr lang="en-US" i="1" dirty="0"/>
              <a:t>– </a:t>
            </a:r>
            <a:r>
              <a:rPr lang="en-US" dirty="0"/>
              <a:t>A combination of bar chart and line chart. I’ve used to visualize the relationship between AQI and </a:t>
            </a:r>
            <a:r>
              <a:rPr lang="en-US" dirty="0" err="1"/>
              <a:t>NowCast</a:t>
            </a:r>
            <a:r>
              <a:rPr lang="en-US" dirty="0"/>
              <a:t> Concentration.</a:t>
            </a:r>
          </a:p>
          <a:p>
            <a:pPr lvl="1"/>
            <a:r>
              <a:rPr lang="en-US" b="1" i="1" dirty="0"/>
              <a:t>Calendar (Custom Visualization)</a:t>
            </a:r>
            <a:r>
              <a:rPr lang="en-US" i="1" dirty="0"/>
              <a:t> – </a:t>
            </a:r>
            <a:r>
              <a:rPr lang="en-US" dirty="0"/>
              <a:t>I’ve created a calendar to visualize daily changes in avg. AQI across a month.</a:t>
            </a:r>
            <a:endParaRPr lang="en-US" i="1" dirty="0"/>
          </a:p>
        </p:txBody>
      </p:sp>
    </p:spTree>
    <p:extLst>
      <p:ext uri="{BB962C8B-B14F-4D97-AF65-F5344CB8AC3E}">
        <p14:creationId xmlns:p14="http://schemas.microsoft.com/office/powerpoint/2010/main" val="229835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C7C5-F234-42CA-B325-3AB640DFFB96}"/>
              </a:ext>
            </a:extLst>
          </p:cNvPr>
          <p:cNvSpPr>
            <a:spLocks noGrp="1"/>
          </p:cNvSpPr>
          <p:nvPr>
            <p:ph type="title"/>
          </p:nvPr>
        </p:nvSpPr>
        <p:spPr>
          <a:xfrm>
            <a:off x="838200" y="365125"/>
            <a:ext cx="10398071" cy="673261"/>
          </a:xfrm>
        </p:spPr>
        <p:txBody>
          <a:bodyPr>
            <a:normAutofit fontScale="90000"/>
          </a:bodyPr>
          <a:lstStyle/>
          <a:p>
            <a:r>
              <a:rPr lang="en-US" dirty="0"/>
              <a:t>Dashboard 1 - Hyderabad</a:t>
            </a:r>
          </a:p>
        </p:txBody>
      </p:sp>
      <p:pic>
        <p:nvPicPr>
          <p:cNvPr id="4" name="Picture 3">
            <a:extLst>
              <a:ext uri="{FF2B5EF4-FFF2-40B4-BE49-F238E27FC236}">
                <a16:creationId xmlns:a16="http://schemas.microsoft.com/office/drawing/2014/main" id="{90FA446C-651A-4DEC-A97C-9D5C891CAD65}"/>
              </a:ext>
            </a:extLst>
          </p:cNvPr>
          <p:cNvPicPr>
            <a:picLocks noChangeAspect="1"/>
          </p:cNvPicPr>
          <p:nvPr/>
        </p:nvPicPr>
        <p:blipFill>
          <a:blip r:embed="rId2"/>
          <a:stretch>
            <a:fillRect/>
          </a:stretch>
        </p:blipFill>
        <p:spPr>
          <a:xfrm>
            <a:off x="2361554" y="1038386"/>
            <a:ext cx="7468892" cy="5135615"/>
          </a:xfrm>
          <a:prstGeom prst="rect">
            <a:avLst/>
          </a:prstGeom>
        </p:spPr>
      </p:pic>
    </p:spTree>
    <p:extLst>
      <p:ext uri="{BB962C8B-B14F-4D97-AF65-F5344CB8AC3E}">
        <p14:creationId xmlns:p14="http://schemas.microsoft.com/office/powerpoint/2010/main" val="79176221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0BBD314FAE0B4488590A01DC679C5FB" ma:contentTypeVersion="5" ma:contentTypeDescription="Create a new document." ma:contentTypeScope="" ma:versionID="9df6d9601df780dfa67fcff7a07ea439">
  <xsd:schema xmlns:xsd="http://www.w3.org/2001/XMLSchema" xmlns:xs="http://www.w3.org/2001/XMLSchema" xmlns:p="http://schemas.microsoft.com/office/2006/metadata/properties" xmlns:ns3="65e043fc-8cf0-45e1-994b-41c28d8b06ba" targetNamespace="http://schemas.microsoft.com/office/2006/metadata/properties" ma:root="true" ma:fieldsID="faf056fbdb4df269e3851a8e114169c2" ns3:_="">
    <xsd:import namespace="65e043fc-8cf0-45e1-994b-41c28d8b06b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e043fc-8cf0-45e1-994b-41c28d8b06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C6FFCA-726C-4404-9C18-0E1D0FBD2669}">
  <ds:schemaRefs>
    <ds:schemaRef ds:uri="http://schemas.microsoft.com/office/infopath/2007/PartnerControls"/>
    <ds:schemaRef ds:uri="http://schemas.microsoft.com/office/2006/documentManagement/types"/>
    <ds:schemaRef ds:uri="65e043fc-8cf0-45e1-994b-41c28d8b06ba"/>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391BFEE-44F6-49E0-923A-C2B148B909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e043fc-8cf0-45e1-994b-41c28d8b06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9FC243-ECC6-4BAE-B40E-D6279A2D26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193</TotalTime>
  <Words>1307</Words>
  <Application>Microsoft Office PowerPoint</Application>
  <PresentationFormat>Widescreen</PresentationFormat>
  <Paragraphs>75</Paragraphs>
  <Slides>15</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Arial</vt:lpstr>
      <vt:lpstr>Calibri Light</vt:lpstr>
      <vt:lpstr>Trebuchet MS</vt:lpstr>
      <vt:lpstr>Wingdings</vt:lpstr>
      <vt:lpstr>Wingdings 3</vt:lpstr>
      <vt:lpstr>Metropolitan</vt:lpstr>
      <vt:lpstr>Facet</vt:lpstr>
      <vt:lpstr>Package</vt:lpstr>
      <vt:lpstr>SCH-MGMT 602: BIA Final Project Changes in AQI due to COVID Related Lockdowns in Indian Metros</vt:lpstr>
      <vt:lpstr>Motivation</vt:lpstr>
      <vt:lpstr>Research Questions</vt:lpstr>
      <vt:lpstr>Data File Description</vt:lpstr>
      <vt:lpstr>Data File Context</vt:lpstr>
      <vt:lpstr>PowerPoint Presentation</vt:lpstr>
      <vt:lpstr>Data Preparation</vt:lpstr>
      <vt:lpstr>Visualizations</vt:lpstr>
      <vt:lpstr>Dashboard 1 - Hyderabad</vt:lpstr>
      <vt:lpstr>Dashboard 2 – New Delhi</vt:lpstr>
      <vt:lpstr>Custom Visualization – Daily AQI Calendar</vt:lpstr>
      <vt:lpstr>Lessons Learned - Hyderabad</vt:lpstr>
      <vt:lpstr>Lessons Learned – New Delhi</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SCH-MGMT 602: BIA Final Project Changes in AQI due to COVID Related Lockdowns in Indian Metros</dc:title>
  <dc:creator>Shubham Shetty</dc:creator>
  <cp:lastModifiedBy>Shubham Shetty</cp:lastModifiedBy>
  <cp:revision>4</cp:revision>
  <dcterms:created xsi:type="dcterms:W3CDTF">2021-05-01T19:25:29Z</dcterms:created>
  <dcterms:modified xsi:type="dcterms:W3CDTF">2021-05-02T04:39:42Z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0x01010080BBD314FAE0B4488590A01DC679C5FB</vt:lpwstr>
  </property>
</Properties>
</file>