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83" r:id="rId7"/>
    <p:sldId id="284" r:id="rId8"/>
    <p:sldId id="285" r:id="rId9"/>
    <p:sldId id="266" r:id="rId10"/>
    <p:sldId id="278" r:id="rId11"/>
    <p:sldId id="275" r:id="rId12"/>
    <p:sldId id="276" r:id="rId13"/>
    <p:sldId id="277" r:id="rId14"/>
    <p:sldId id="262" r:id="rId15"/>
    <p:sldId id="267" r:id="rId16"/>
    <p:sldId id="268" r:id="rId17"/>
    <p:sldId id="269" r:id="rId18"/>
    <p:sldId id="270" r:id="rId19"/>
    <p:sldId id="271" r:id="rId20"/>
    <p:sldId id="272" r:id="rId21"/>
    <p:sldId id="279" r:id="rId22"/>
    <p:sldId id="280" r:id="rId23"/>
    <p:sldId id="281" r:id="rId24"/>
    <p:sldId id="282" r:id="rId25"/>
    <p:sldId id="286" r:id="rId26"/>
    <p:sldId id="273" r:id="rId27"/>
    <p:sldId id="274"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nsible.com/ansible/latest/collections/ansible/builtin/setup_module.html" TargetMode="External"/><Relationship Id="rId7" Type="http://schemas.openxmlformats.org/officeDocument/2006/relationships/hyperlink" Target="https://docs.ansible.com/ansible/latest/playbook_guide/playbooks_intro.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nginx.org/en/docs/" TargetMode="External"/><Relationship Id="rId5" Type="http://schemas.openxmlformats.org/officeDocument/2006/relationships/hyperlink" Target="https://developers.google.com/identity/passkeys/developer-guides/server-authentication" TargetMode="External"/><Relationship Id="rId4" Type="http://schemas.openxmlformats.org/officeDocument/2006/relationships/hyperlink" Target="https://aws.amazon.com/blogs/mt/centralized-monitoring-and-alerting-for-aws-systems-manager-agent-status-on-managed-nodes-across-aws-organiz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6000"/>
                <a:hueMod val="100000"/>
                <a:satMod val="180000"/>
                <a:lumMod val="110000"/>
              </a:schemeClr>
            </a:gs>
            <a:gs pos="100000">
              <a:schemeClr val="bg2">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FE3208-9FD8-4883-AB1F-FF214491B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2E5EC71-6645-4F98-85CD-71B3EA3893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r="22391" b="24173"/>
          <a:stretch>
            <a:fillRect/>
          </a:stretch>
        </p:blipFill>
        <p:spPr>
          <a:xfrm>
            <a:off x="0" y="0"/>
            <a:ext cx="9579429" cy="5264678"/>
          </a:xfrm>
          <a:custGeom>
            <a:avLst/>
            <a:gdLst>
              <a:gd name="connsiteX0" fmla="*/ 1067284 w 9459686"/>
              <a:gd name="connsiteY0" fmla="*/ 4740916 h 5198870"/>
              <a:gd name="connsiteX1" fmla="*/ 936171 w 9459686"/>
              <a:gd name="connsiteY1" fmla="*/ 4800600 h 5198870"/>
              <a:gd name="connsiteX2" fmla="*/ 925286 w 9459686"/>
              <a:gd name="connsiteY2" fmla="*/ 4855029 h 5198870"/>
              <a:gd name="connsiteX3" fmla="*/ 914400 w 9459686"/>
              <a:gd name="connsiteY3" fmla="*/ 4898571 h 5198870"/>
              <a:gd name="connsiteX4" fmla="*/ 925286 w 9459686"/>
              <a:gd name="connsiteY4" fmla="*/ 4985657 h 5198870"/>
              <a:gd name="connsiteX5" fmla="*/ 914400 w 9459686"/>
              <a:gd name="connsiteY5" fmla="*/ 5029200 h 5198870"/>
              <a:gd name="connsiteX6" fmla="*/ 881743 w 9459686"/>
              <a:gd name="connsiteY6" fmla="*/ 5018314 h 5198870"/>
              <a:gd name="connsiteX7" fmla="*/ 827314 w 9459686"/>
              <a:gd name="connsiteY7" fmla="*/ 4985657 h 5198870"/>
              <a:gd name="connsiteX8" fmla="*/ 794657 w 9459686"/>
              <a:gd name="connsiteY8" fmla="*/ 4963886 h 5198870"/>
              <a:gd name="connsiteX9" fmla="*/ 718457 w 9459686"/>
              <a:gd name="connsiteY9" fmla="*/ 4942114 h 5198870"/>
              <a:gd name="connsiteX10" fmla="*/ 664029 w 9459686"/>
              <a:gd name="connsiteY10" fmla="*/ 4898571 h 5198870"/>
              <a:gd name="connsiteX11" fmla="*/ 653143 w 9459686"/>
              <a:gd name="connsiteY11" fmla="*/ 4865914 h 5198870"/>
              <a:gd name="connsiteX12" fmla="*/ 609600 w 9459686"/>
              <a:gd name="connsiteY12" fmla="*/ 4822371 h 5198870"/>
              <a:gd name="connsiteX13" fmla="*/ 576943 w 9459686"/>
              <a:gd name="connsiteY13" fmla="*/ 4789714 h 5198870"/>
              <a:gd name="connsiteX14" fmla="*/ 337457 w 9459686"/>
              <a:gd name="connsiteY14" fmla="*/ 4800600 h 5198870"/>
              <a:gd name="connsiteX15" fmla="*/ 304800 w 9459686"/>
              <a:gd name="connsiteY15" fmla="*/ 4811486 h 5198870"/>
              <a:gd name="connsiteX16" fmla="*/ 272143 w 9459686"/>
              <a:gd name="connsiteY16" fmla="*/ 4833257 h 5198870"/>
              <a:gd name="connsiteX17" fmla="*/ 261257 w 9459686"/>
              <a:gd name="connsiteY17" fmla="*/ 5040086 h 5198870"/>
              <a:gd name="connsiteX18" fmla="*/ 337457 w 9459686"/>
              <a:gd name="connsiteY18" fmla="*/ 5105400 h 5198870"/>
              <a:gd name="connsiteX19" fmla="*/ 402771 w 9459686"/>
              <a:gd name="connsiteY19" fmla="*/ 5127171 h 5198870"/>
              <a:gd name="connsiteX20" fmla="*/ 1088571 w 9459686"/>
              <a:gd name="connsiteY20" fmla="*/ 5116286 h 5198870"/>
              <a:gd name="connsiteX21" fmla="*/ 1153886 w 9459686"/>
              <a:gd name="connsiteY21" fmla="*/ 5094514 h 5198870"/>
              <a:gd name="connsiteX22" fmla="*/ 1219200 w 9459686"/>
              <a:gd name="connsiteY22" fmla="*/ 5072743 h 5198870"/>
              <a:gd name="connsiteX23" fmla="*/ 1251857 w 9459686"/>
              <a:gd name="connsiteY23" fmla="*/ 5061857 h 5198870"/>
              <a:gd name="connsiteX24" fmla="*/ 1404257 w 9459686"/>
              <a:gd name="connsiteY24" fmla="*/ 5040086 h 5198870"/>
              <a:gd name="connsiteX25" fmla="*/ 1432274 w 9459686"/>
              <a:gd name="connsiteY25" fmla="*/ 5021520 h 5198870"/>
              <a:gd name="connsiteX26" fmla="*/ 1440075 w 9459686"/>
              <a:gd name="connsiteY26" fmla="*/ 5016455 h 5198870"/>
              <a:gd name="connsiteX27" fmla="*/ 1440081 w 9459686"/>
              <a:gd name="connsiteY27" fmla="*/ 5016452 h 5198870"/>
              <a:gd name="connsiteX28" fmla="*/ 1444260 w 9459686"/>
              <a:gd name="connsiteY28" fmla="*/ 5013737 h 5198870"/>
              <a:gd name="connsiteX29" fmla="*/ 1440075 w 9459686"/>
              <a:gd name="connsiteY29" fmla="*/ 5016455 h 5198870"/>
              <a:gd name="connsiteX30" fmla="*/ 1431597 w 9459686"/>
              <a:gd name="connsiteY30" fmla="*/ 5020098 h 5198870"/>
              <a:gd name="connsiteX31" fmla="*/ 1458686 w 9459686"/>
              <a:gd name="connsiteY31" fmla="*/ 4996543 h 5198870"/>
              <a:gd name="connsiteX32" fmla="*/ 1502229 w 9459686"/>
              <a:gd name="connsiteY32" fmla="*/ 4953000 h 5198870"/>
              <a:gd name="connsiteX33" fmla="*/ 1447800 w 9459686"/>
              <a:gd name="connsiteY33" fmla="*/ 4931229 h 5198870"/>
              <a:gd name="connsiteX34" fmla="*/ 1382486 w 9459686"/>
              <a:gd name="connsiteY34" fmla="*/ 4855029 h 5198870"/>
              <a:gd name="connsiteX35" fmla="*/ 1338943 w 9459686"/>
              <a:gd name="connsiteY35" fmla="*/ 4789714 h 5198870"/>
              <a:gd name="connsiteX36" fmla="*/ 1219200 w 9459686"/>
              <a:gd name="connsiteY36" fmla="*/ 4757057 h 5198870"/>
              <a:gd name="connsiteX37" fmla="*/ 1067284 w 9459686"/>
              <a:gd name="connsiteY37" fmla="*/ 4740916 h 5198870"/>
              <a:gd name="connsiteX38" fmla="*/ 1948543 w 9459686"/>
              <a:gd name="connsiteY38" fmla="*/ 4669971 h 5198870"/>
              <a:gd name="connsiteX39" fmla="*/ 1763486 w 9459686"/>
              <a:gd name="connsiteY39" fmla="*/ 4680857 h 5198870"/>
              <a:gd name="connsiteX40" fmla="*/ 1698171 w 9459686"/>
              <a:gd name="connsiteY40" fmla="*/ 4702629 h 5198870"/>
              <a:gd name="connsiteX41" fmla="*/ 1654629 w 9459686"/>
              <a:gd name="connsiteY41" fmla="*/ 4713514 h 5198870"/>
              <a:gd name="connsiteX42" fmla="*/ 1589314 w 9459686"/>
              <a:gd name="connsiteY42" fmla="*/ 4735286 h 5198870"/>
              <a:gd name="connsiteX43" fmla="*/ 1469571 w 9459686"/>
              <a:gd name="connsiteY43" fmla="*/ 4767943 h 5198870"/>
              <a:gd name="connsiteX44" fmla="*/ 1447800 w 9459686"/>
              <a:gd name="connsiteY44" fmla="*/ 4833257 h 5198870"/>
              <a:gd name="connsiteX45" fmla="*/ 1458686 w 9459686"/>
              <a:gd name="connsiteY45" fmla="*/ 4898571 h 5198870"/>
              <a:gd name="connsiteX46" fmla="*/ 1502229 w 9459686"/>
              <a:gd name="connsiteY46" fmla="*/ 4942114 h 5198870"/>
              <a:gd name="connsiteX47" fmla="*/ 1524000 w 9459686"/>
              <a:gd name="connsiteY47" fmla="*/ 4963886 h 5198870"/>
              <a:gd name="connsiteX48" fmla="*/ 1926771 w 9459686"/>
              <a:gd name="connsiteY48" fmla="*/ 5018314 h 5198870"/>
              <a:gd name="connsiteX49" fmla="*/ 2013857 w 9459686"/>
              <a:gd name="connsiteY49" fmla="*/ 5040086 h 5198870"/>
              <a:gd name="connsiteX50" fmla="*/ 2035629 w 9459686"/>
              <a:gd name="connsiteY50" fmla="*/ 5061857 h 5198870"/>
              <a:gd name="connsiteX51" fmla="*/ 2024743 w 9459686"/>
              <a:gd name="connsiteY51" fmla="*/ 4887686 h 5198870"/>
              <a:gd name="connsiteX52" fmla="*/ 2002971 w 9459686"/>
              <a:gd name="connsiteY52" fmla="*/ 4822371 h 5198870"/>
              <a:gd name="connsiteX53" fmla="*/ 1992086 w 9459686"/>
              <a:gd name="connsiteY53" fmla="*/ 4789714 h 5198870"/>
              <a:gd name="connsiteX54" fmla="*/ 1981200 w 9459686"/>
              <a:gd name="connsiteY54" fmla="*/ 4735286 h 5198870"/>
              <a:gd name="connsiteX55" fmla="*/ 1959429 w 9459686"/>
              <a:gd name="connsiteY55" fmla="*/ 4702629 h 5198870"/>
              <a:gd name="connsiteX56" fmla="*/ 1948543 w 9459686"/>
              <a:gd name="connsiteY56" fmla="*/ 4669971 h 5198870"/>
              <a:gd name="connsiteX57" fmla="*/ 0 w 9459686"/>
              <a:gd name="connsiteY57" fmla="*/ 0 h 5198870"/>
              <a:gd name="connsiteX58" fmla="*/ 9459686 w 9459686"/>
              <a:gd name="connsiteY58" fmla="*/ 0 h 5198870"/>
              <a:gd name="connsiteX59" fmla="*/ 9459686 w 9459686"/>
              <a:gd name="connsiteY59" fmla="*/ 5198870 h 5198870"/>
              <a:gd name="connsiteX60" fmla="*/ 4221370 w 9459686"/>
              <a:gd name="connsiteY60" fmla="*/ 5198870 h 5198870"/>
              <a:gd name="connsiteX61" fmla="*/ 4223659 w 9459686"/>
              <a:gd name="connsiteY61" fmla="*/ 5176158 h 5198870"/>
              <a:gd name="connsiteX62" fmla="*/ 3369129 w 9459686"/>
              <a:gd name="connsiteY62" fmla="*/ 4321629 h 5198870"/>
              <a:gd name="connsiteX63" fmla="*/ 2514600 w 9459686"/>
              <a:gd name="connsiteY63" fmla="*/ 5176158 h 5198870"/>
              <a:gd name="connsiteX64" fmla="*/ 2516890 w 9459686"/>
              <a:gd name="connsiteY64" fmla="*/ 5198870 h 5198870"/>
              <a:gd name="connsiteX65" fmla="*/ 0 w 9459686"/>
              <a:gd name="connsiteY65" fmla="*/ 5198870 h 519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9459686" h="5198870">
                <a:moveTo>
                  <a:pt x="1067284" y="4740916"/>
                </a:moveTo>
                <a:cubicBezTo>
                  <a:pt x="1009733" y="4738469"/>
                  <a:pt x="955649" y="4748660"/>
                  <a:pt x="936171" y="4800600"/>
                </a:cubicBezTo>
                <a:cubicBezTo>
                  <a:pt x="929674" y="4817924"/>
                  <a:pt x="929300" y="4836967"/>
                  <a:pt x="925286" y="4855029"/>
                </a:cubicBezTo>
                <a:cubicBezTo>
                  <a:pt x="922041" y="4869633"/>
                  <a:pt x="918029" y="4884057"/>
                  <a:pt x="914400" y="4898571"/>
                </a:cubicBezTo>
                <a:cubicBezTo>
                  <a:pt x="918029" y="4927600"/>
                  <a:pt x="925286" y="4956402"/>
                  <a:pt x="925286" y="4985657"/>
                </a:cubicBezTo>
                <a:cubicBezTo>
                  <a:pt x="925286" y="5000618"/>
                  <a:pt x="926369" y="5020223"/>
                  <a:pt x="914400" y="5029200"/>
                </a:cubicBezTo>
                <a:cubicBezTo>
                  <a:pt x="905220" y="5036085"/>
                  <a:pt x="892629" y="5021943"/>
                  <a:pt x="881743" y="5018314"/>
                </a:cubicBezTo>
                <a:cubicBezTo>
                  <a:pt x="839217" y="4975790"/>
                  <a:pt x="883839" y="5013920"/>
                  <a:pt x="827314" y="4985657"/>
                </a:cubicBezTo>
                <a:cubicBezTo>
                  <a:pt x="815612" y="4979806"/>
                  <a:pt x="806359" y="4969737"/>
                  <a:pt x="794657" y="4963886"/>
                </a:cubicBezTo>
                <a:cubicBezTo>
                  <a:pt x="779039" y="4956077"/>
                  <a:pt x="732410" y="4945602"/>
                  <a:pt x="718457" y="4942114"/>
                </a:cubicBezTo>
                <a:cubicBezTo>
                  <a:pt x="703622" y="4932224"/>
                  <a:pt x="674371" y="4915808"/>
                  <a:pt x="664029" y="4898571"/>
                </a:cubicBezTo>
                <a:cubicBezTo>
                  <a:pt x="658125" y="4888732"/>
                  <a:pt x="659812" y="4875251"/>
                  <a:pt x="653143" y="4865914"/>
                </a:cubicBezTo>
                <a:cubicBezTo>
                  <a:pt x="641212" y="4849211"/>
                  <a:pt x="624114" y="4836885"/>
                  <a:pt x="609600" y="4822371"/>
                </a:cubicBezTo>
                <a:lnTo>
                  <a:pt x="576943" y="4789714"/>
                </a:lnTo>
                <a:cubicBezTo>
                  <a:pt x="497114" y="4793343"/>
                  <a:pt x="417114" y="4794227"/>
                  <a:pt x="337457" y="4800600"/>
                </a:cubicBezTo>
                <a:cubicBezTo>
                  <a:pt x="326019" y="4801515"/>
                  <a:pt x="315063" y="4806354"/>
                  <a:pt x="304800" y="4811486"/>
                </a:cubicBezTo>
                <a:cubicBezTo>
                  <a:pt x="293098" y="4817337"/>
                  <a:pt x="283029" y="4826000"/>
                  <a:pt x="272143" y="4833257"/>
                </a:cubicBezTo>
                <a:cubicBezTo>
                  <a:pt x="244611" y="4915851"/>
                  <a:pt x="229642" y="4932595"/>
                  <a:pt x="261257" y="5040086"/>
                </a:cubicBezTo>
                <a:cubicBezTo>
                  <a:pt x="265314" y="5053879"/>
                  <a:pt x="318785" y="5097101"/>
                  <a:pt x="337457" y="5105400"/>
                </a:cubicBezTo>
                <a:cubicBezTo>
                  <a:pt x="358428" y="5114720"/>
                  <a:pt x="402771" y="5127171"/>
                  <a:pt x="402771" y="5127171"/>
                </a:cubicBezTo>
                <a:cubicBezTo>
                  <a:pt x="631371" y="5123543"/>
                  <a:pt x="860158" y="5126217"/>
                  <a:pt x="1088571" y="5116286"/>
                </a:cubicBezTo>
                <a:cubicBezTo>
                  <a:pt x="1111499" y="5115289"/>
                  <a:pt x="1132114" y="5101771"/>
                  <a:pt x="1153886" y="5094514"/>
                </a:cubicBezTo>
                <a:lnTo>
                  <a:pt x="1219200" y="5072743"/>
                </a:lnTo>
                <a:cubicBezTo>
                  <a:pt x="1230086" y="5069114"/>
                  <a:pt x="1240605" y="5064107"/>
                  <a:pt x="1251857" y="5061857"/>
                </a:cubicBezTo>
                <a:cubicBezTo>
                  <a:pt x="1338506" y="5044527"/>
                  <a:pt x="1287897" y="5053014"/>
                  <a:pt x="1404257" y="5040086"/>
                </a:cubicBezTo>
                <a:cubicBezTo>
                  <a:pt x="1416822" y="5031710"/>
                  <a:pt x="1425884" y="5025716"/>
                  <a:pt x="1432274" y="5021520"/>
                </a:cubicBezTo>
                <a:lnTo>
                  <a:pt x="1440075" y="5016455"/>
                </a:lnTo>
                <a:lnTo>
                  <a:pt x="1440081" y="5016452"/>
                </a:lnTo>
                <a:cubicBezTo>
                  <a:pt x="1444407" y="5013829"/>
                  <a:pt x="1448015" y="5011361"/>
                  <a:pt x="1444260" y="5013737"/>
                </a:cubicBezTo>
                <a:lnTo>
                  <a:pt x="1440075" y="5016455"/>
                </a:lnTo>
                <a:lnTo>
                  <a:pt x="1431597" y="5020098"/>
                </a:lnTo>
                <a:cubicBezTo>
                  <a:pt x="1432483" y="5018343"/>
                  <a:pt x="1439297" y="5012055"/>
                  <a:pt x="1458686" y="4996543"/>
                </a:cubicBezTo>
                <a:cubicBezTo>
                  <a:pt x="1502472" y="4961514"/>
                  <a:pt x="1482777" y="4991903"/>
                  <a:pt x="1502229" y="4953000"/>
                </a:cubicBezTo>
                <a:lnTo>
                  <a:pt x="1447800" y="4931229"/>
                </a:lnTo>
                <a:cubicBezTo>
                  <a:pt x="1426029" y="4905829"/>
                  <a:pt x="1402883" y="4881545"/>
                  <a:pt x="1382486" y="4855029"/>
                </a:cubicBezTo>
                <a:cubicBezTo>
                  <a:pt x="1366532" y="4834289"/>
                  <a:pt x="1363766" y="4797988"/>
                  <a:pt x="1338943" y="4789714"/>
                </a:cubicBezTo>
                <a:cubicBezTo>
                  <a:pt x="1256076" y="4762092"/>
                  <a:pt x="1296132" y="4772444"/>
                  <a:pt x="1219200" y="4757057"/>
                </a:cubicBezTo>
                <a:cubicBezTo>
                  <a:pt x="1185854" y="4758447"/>
                  <a:pt x="1124836" y="4743362"/>
                  <a:pt x="1067284" y="4740916"/>
                </a:cubicBezTo>
                <a:close/>
                <a:moveTo>
                  <a:pt x="1948543" y="4669971"/>
                </a:moveTo>
                <a:cubicBezTo>
                  <a:pt x="1886857" y="4673600"/>
                  <a:pt x="1824759" y="4672865"/>
                  <a:pt x="1763486" y="4680857"/>
                </a:cubicBezTo>
                <a:cubicBezTo>
                  <a:pt x="1740729" y="4683825"/>
                  <a:pt x="1720435" y="4697063"/>
                  <a:pt x="1698171" y="4702629"/>
                </a:cubicBezTo>
                <a:cubicBezTo>
                  <a:pt x="1683657" y="4706257"/>
                  <a:pt x="1668959" y="4709215"/>
                  <a:pt x="1654629" y="4713514"/>
                </a:cubicBezTo>
                <a:cubicBezTo>
                  <a:pt x="1632647" y="4720108"/>
                  <a:pt x="1611578" y="4729720"/>
                  <a:pt x="1589314" y="4735286"/>
                </a:cubicBezTo>
                <a:cubicBezTo>
                  <a:pt x="1491097" y="4759840"/>
                  <a:pt x="1530615" y="4747595"/>
                  <a:pt x="1469571" y="4767943"/>
                </a:cubicBezTo>
                <a:cubicBezTo>
                  <a:pt x="1462314" y="4789714"/>
                  <a:pt x="1444027" y="4810620"/>
                  <a:pt x="1447800" y="4833257"/>
                </a:cubicBezTo>
                <a:cubicBezTo>
                  <a:pt x="1451429" y="4855028"/>
                  <a:pt x="1448815" y="4878830"/>
                  <a:pt x="1458686" y="4898571"/>
                </a:cubicBezTo>
                <a:cubicBezTo>
                  <a:pt x="1467866" y="4916930"/>
                  <a:pt x="1487715" y="4927600"/>
                  <a:pt x="1502229" y="4942114"/>
                </a:cubicBezTo>
                <a:cubicBezTo>
                  <a:pt x="1509486" y="4949371"/>
                  <a:pt x="1515461" y="4958193"/>
                  <a:pt x="1524000" y="4963886"/>
                </a:cubicBezTo>
                <a:cubicBezTo>
                  <a:pt x="1682956" y="5069858"/>
                  <a:pt x="1563162" y="5006585"/>
                  <a:pt x="1926771" y="5018314"/>
                </a:cubicBezTo>
                <a:cubicBezTo>
                  <a:pt x="1934624" y="5019885"/>
                  <a:pt x="1999510" y="5030522"/>
                  <a:pt x="2013857" y="5040086"/>
                </a:cubicBezTo>
                <a:cubicBezTo>
                  <a:pt x="2016876" y="5042099"/>
                  <a:pt x="2032000" y="5058229"/>
                  <a:pt x="2035629" y="5061857"/>
                </a:cubicBezTo>
                <a:cubicBezTo>
                  <a:pt x="2032000" y="5003800"/>
                  <a:pt x="2032603" y="4945323"/>
                  <a:pt x="2024743" y="4887686"/>
                </a:cubicBezTo>
                <a:cubicBezTo>
                  <a:pt x="2021642" y="4864947"/>
                  <a:pt x="2010228" y="4844143"/>
                  <a:pt x="2002971" y="4822371"/>
                </a:cubicBezTo>
                <a:cubicBezTo>
                  <a:pt x="1999342" y="4811485"/>
                  <a:pt x="1994336" y="4800966"/>
                  <a:pt x="1992086" y="4789714"/>
                </a:cubicBezTo>
                <a:cubicBezTo>
                  <a:pt x="1988457" y="4771571"/>
                  <a:pt x="1987697" y="4752610"/>
                  <a:pt x="1981200" y="4735286"/>
                </a:cubicBezTo>
                <a:cubicBezTo>
                  <a:pt x="1976606" y="4723036"/>
                  <a:pt x="1965280" y="4714331"/>
                  <a:pt x="1959429" y="4702629"/>
                </a:cubicBezTo>
                <a:cubicBezTo>
                  <a:pt x="1954297" y="4692366"/>
                  <a:pt x="1952172" y="4680857"/>
                  <a:pt x="1948543" y="4669971"/>
                </a:cubicBezTo>
                <a:close/>
                <a:moveTo>
                  <a:pt x="0" y="0"/>
                </a:moveTo>
                <a:lnTo>
                  <a:pt x="9459686" y="0"/>
                </a:lnTo>
                <a:lnTo>
                  <a:pt x="9459686" y="5198870"/>
                </a:lnTo>
                <a:lnTo>
                  <a:pt x="4221370" y="5198870"/>
                </a:lnTo>
                <a:lnTo>
                  <a:pt x="4223659" y="5176158"/>
                </a:lnTo>
                <a:cubicBezTo>
                  <a:pt x="4223659" y="4704215"/>
                  <a:pt x="3841072" y="4321629"/>
                  <a:pt x="3369129" y="4321629"/>
                </a:cubicBezTo>
                <a:cubicBezTo>
                  <a:pt x="2897186" y="4321629"/>
                  <a:pt x="2514600" y="4704215"/>
                  <a:pt x="2514600" y="5176158"/>
                </a:cubicBezTo>
                <a:lnTo>
                  <a:pt x="2516890" y="5198870"/>
                </a:lnTo>
                <a:lnTo>
                  <a:pt x="0" y="5198870"/>
                </a:lnTo>
                <a:close/>
              </a:path>
            </a:pathLst>
          </a:custGeom>
        </p:spPr>
      </p:pic>
      <p:sp>
        <p:nvSpPr>
          <p:cNvPr id="2" name="Title 1">
            <a:extLst>
              <a:ext uri="{FF2B5EF4-FFF2-40B4-BE49-F238E27FC236}">
                <a16:creationId xmlns:a16="http://schemas.microsoft.com/office/drawing/2014/main" id="{8B776F2E-3E09-1014-94D5-C1A549ABF358}"/>
              </a:ext>
            </a:extLst>
          </p:cNvPr>
          <p:cNvSpPr>
            <a:spLocks noGrp="1"/>
          </p:cNvSpPr>
          <p:nvPr>
            <p:ph type="ctrTitle"/>
          </p:nvPr>
        </p:nvSpPr>
        <p:spPr>
          <a:xfrm>
            <a:off x="3516086" y="643467"/>
            <a:ext cx="7644039" cy="3911937"/>
          </a:xfrm>
        </p:spPr>
        <p:txBody>
          <a:bodyPr>
            <a:normAutofit/>
          </a:bodyPr>
          <a:lstStyle/>
          <a:p>
            <a:r>
              <a:rPr lang="en-US" sz="6100" b="1" dirty="0" err="1">
                <a:latin typeface="+mn-lt"/>
              </a:rPr>
              <a:t>Authsync</a:t>
            </a:r>
            <a:br>
              <a:rPr lang="en-US" sz="6100" b="1" dirty="0">
                <a:latin typeface="+mn-lt"/>
              </a:rPr>
            </a:br>
            <a:r>
              <a:rPr lang="en-US" sz="6100" b="1" dirty="0">
                <a:latin typeface="+mn-lt"/>
              </a:rPr>
              <a:t>Authentication and User management </a:t>
            </a:r>
          </a:p>
        </p:txBody>
      </p:sp>
      <p:sp>
        <p:nvSpPr>
          <p:cNvPr id="12" name="Rectangle 11">
            <a:extLst>
              <a:ext uri="{FF2B5EF4-FFF2-40B4-BE49-F238E27FC236}">
                <a16:creationId xmlns:a16="http://schemas.microsoft.com/office/drawing/2014/main" id="{1E6E1A7C-A9E7-4BB0-AD38-5060AA3E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77138"/>
            <a:ext cx="12192000" cy="19808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32C768B-71B7-18C9-C4EC-7A1ED73F9D0F}"/>
              </a:ext>
            </a:extLst>
          </p:cNvPr>
          <p:cNvSpPr>
            <a:spLocks noGrp="1"/>
          </p:cNvSpPr>
          <p:nvPr>
            <p:ph type="subTitle" idx="1"/>
          </p:nvPr>
        </p:nvSpPr>
        <p:spPr>
          <a:xfrm>
            <a:off x="1031875" y="5198870"/>
            <a:ext cx="10128250" cy="592330"/>
          </a:xfrm>
        </p:spPr>
        <p:txBody>
          <a:bodyPr>
            <a:noAutofit/>
          </a:bodyPr>
          <a:lstStyle/>
          <a:p>
            <a:pPr algn="l">
              <a:lnSpc>
                <a:spcPct val="90000"/>
              </a:lnSpc>
            </a:pPr>
            <a:r>
              <a:rPr lang="en-US" sz="2400" dirty="0">
                <a:solidFill>
                  <a:schemeClr val="accent2"/>
                </a:solidFill>
              </a:rPr>
              <a:t>Presented By-</a:t>
            </a:r>
          </a:p>
          <a:p>
            <a:pPr algn="l">
              <a:lnSpc>
                <a:spcPct val="90000"/>
              </a:lnSpc>
            </a:pPr>
            <a:r>
              <a:rPr lang="en-US" sz="2400" dirty="0">
                <a:solidFill>
                  <a:schemeClr val="accent2"/>
                </a:solidFill>
              </a:rPr>
              <a:t>Shubham Singh (02131135)</a:t>
            </a:r>
          </a:p>
          <a:p>
            <a:pPr algn="l">
              <a:lnSpc>
                <a:spcPct val="90000"/>
              </a:lnSpc>
            </a:pPr>
            <a:r>
              <a:rPr lang="en-US" sz="2400" dirty="0">
                <a:solidFill>
                  <a:schemeClr val="accent2"/>
                </a:solidFill>
              </a:rPr>
              <a:t>Roshni Pal (02137180)</a:t>
            </a:r>
          </a:p>
        </p:txBody>
      </p:sp>
    </p:spTree>
    <p:extLst>
      <p:ext uri="{BB962C8B-B14F-4D97-AF65-F5344CB8AC3E}">
        <p14:creationId xmlns:p14="http://schemas.microsoft.com/office/powerpoint/2010/main" val="950458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13CF9D-D505-922C-88E0-D56E3E13128E}"/>
              </a:ext>
            </a:extLst>
          </p:cNvPr>
          <p:cNvSpPr>
            <a:spLocks noGrp="1"/>
          </p:cNvSpPr>
          <p:nvPr>
            <p:ph type="title"/>
          </p:nvPr>
        </p:nvSpPr>
        <p:spPr>
          <a:xfrm>
            <a:off x="685802" y="609600"/>
            <a:ext cx="7739741" cy="922867"/>
          </a:xfrm>
        </p:spPr>
        <p:txBody>
          <a:bodyPr anchor="b">
            <a:normAutofit/>
          </a:bodyPr>
          <a:lstStyle/>
          <a:p>
            <a:r>
              <a:rPr lang="en-US" sz="3200" b="1" dirty="0"/>
              <a:t>Server configurations</a:t>
            </a:r>
          </a:p>
        </p:txBody>
      </p:sp>
      <p:pic>
        <p:nvPicPr>
          <p:cNvPr id="4" name="Content Placeholder 3">
            <a:extLst>
              <a:ext uri="{FF2B5EF4-FFF2-40B4-BE49-F238E27FC236}">
                <a16:creationId xmlns:a16="http://schemas.microsoft.com/office/drawing/2014/main" id="{61152FBF-C521-F6CE-CFFD-B2A46A1B0F04}"/>
              </a:ext>
            </a:extLst>
          </p:cNvPr>
          <p:cNvPicPr>
            <a:picLocks noGrp="1" noChangeAspect="1"/>
          </p:cNvPicPr>
          <p:nvPr>
            <p:ph idx="1"/>
          </p:nvPr>
        </p:nvPicPr>
        <p:blipFill>
          <a:blip r:embed="rId3"/>
          <a:stretch>
            <a:fillRect/>
          </a:stretch>
        </p:blipFill>
        <p:spPr>
          <a:xfrm>
            <a:off x="1147179" y="1817688"/>
            <a:ext cx="7383041" cy="3973512"/>
          </a:xfrm>
          <a:prstGeom prst="rect">
            <a:avLst/>
          </a:prstGeom>
        </p:spPr>
      </p:pic>
    </p:spTree>
    <p:extLst>
      <p:ext uri="{BB962C8B-B14F-4D97-AF65-F5344CB8AC3E}">
        <p14:creationId xmlns:p14="http://schemas.microsoft.com/office/powerpoint/2010/main" val="214674139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21B86E-D078-F729-CD43-5B48A2354CE8}"/>
              </a:ext>
            </a:extLst>
          </p:cNvPr>
          <p:cNvSpPr>
            <a:spLocks noGrp="1"/>
          </p:cNvSpPr>
          <p:nvPr>
            <p:ph type="title"/>
          </p:nvPr>
        </p:nvSpPr>
        <p:spPr>
          <a:xfrm>
            <a:off x="685802" y="609600"/>
            <a:ext cx="7739741" cy="922867"/>
          </a:xfrm>
        </p:spPr>
        <p:txBody>
          <a:bodyPr anchor="b">
            <a:normAutofit/>
          </a:bodyPr>
          <a:lstStyle/>
          <a:p>
            <a:r>
              <a:rPr lang="en-US" sz="3200" b="1" dirty="0"/>
              <a:t>Creating Master Server</a:t>
            </a:r>
          </a:p>
        </p:txBody>
      </p:sp>
      <p:pic>
        <p:nvPicPr>
          <p:cNvPr id="4" name="Content Placeholder 3">
            <a:extLst>
              <a:ext uri="{FF2B5EF4-FFF2-40B4-BE49-F238E27FC236}">
                <a16:creationId xmlns:a16="http://schemas.microsoft.com/office/drawing/2014/main" id="{B947B000-9663-0C80-D6C4-5DF9511F74EB}"/>
              </a:ext>
            </a:extLst>
          </p:cNvPr>
          <p:cNvPicPr>
            <a:picLocks noGrp="1" noChangeAspect="1"/>
          </p:cNvPicPr>
          <p:nvPr>
            <p:ph idx="1"/>
          </p:nvPr>
        </p:nvPicPr>
        <p:blipFill>
          <a:blip r:embed="rId3"/>
          <a:stretch>
            <a:fillRect/>
          </a:stretch>
        </p:blipFill>
        <p:spPr>
          <a:xfrm>
            <a:off x="977798" y="1817688"/>
            <a:ext cx="7721804" cy="3973512"/>
          </a:xfrm>
          <a:prstGeom prst="rect">
            <a:avLst/>
          </a:prstGeom>
        </p:spPr>
      </p:pic>
    </p:spTree>
    <p:extLst>
      <p:ext uri="{BB962C8B-B14F-4D97-AF65-F5344CB8AC3E}">
        <p14:creationId xmlns:p14="http://schemas.microsoft.com/office/powerpoint/2010/main" val="17822316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337D2E-4375-93E3-1764-5B93C05D6236}"/>
              </a:ext>
            </a:extLst>
          </p:cNvPr>
          <p:cNvSpPr>
            <a:spLocks noGrp="1"/>
          </p:cNvSpPr>
          <p:nvPr>
            <p:ph type="title"/>
          </p:nvPr>
        </p:nvSpPr>
        <p:spPr>
          <a:xfrm>
            <a:off x="685802" y="609600"/>
            <a:ext cx="7739741" cy="922867"/>
          </a:xfrm>
        </p:spPr>
        <p:txBody>
          <a:bodyPr anchor="b">
            <a:normAutofit/>
          </a:bodyPr>
          <a:lstStyle/>
          <a:p>
            <a:r>
              <a:rPr lang="en-US" sz="3200" b="1" dirty="0"/>
              <a:t>Creating Client server 1</a:t>
            </a:r>
          </a:p>
        </p:txBody>
      </p:sp>
      <p:pic>
        <p:nvPicPr>
          <p:cNvPr id="4" name="Content Placeholder 3">
            <a:extLst>
              <a:ext uri="{FF2B5EF4-FFF2-40B4-BE49-F238E27FC236}">
                <a16:creationId xmlns:a16="http://schemas.microsoft.com/office/drawing/2014/main" id="{0700D973-28FB-ED3B-6231-0AE7D99F9A16}"/>
              </a:ext>
            </a:extLst>
          </p:cNvPr>
          <p:cNvPicPr>
            <a:picLocks noGrp="1" noChangeAspect="1"/>
          </p:cNvPicPr>
          <p:nvPr>
            <p:ph idx="1"/>
          </p:nvPr>
        </p:nvPicPr>
        <p:blipFill>
          <a:blip r:embed="rId3"/>
          <a:stretch>
            <a:fillRect/>
          </a:stretch>
        </p:blipFill>
        <p:spPr>
          <a:xfrm>
            <a:off x="967349" y="1817688"/>
            <a:ext cx="7742702" cy="3973512"/>
          </a:xfrm>
          <a:prstGeom prst="rect">
            <a:avLst/>
          </a:prstGeom>
        </p:spPr>
      </p:pic>
    </p:spTree>
    <p:extLst>
      <p:ext uri="{BB962C8B-B14F-4D97-AF65-F5344CB8AC3E}">
        <p14:creationId xmlns:p14="http://schemas.microsoft.com/office/powerpoint/2010/main" val="153650276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B0D1B2-00C6-E135-E85D-FD9E981BF2AB}"/>
              </a:ext>
            </a:extLst>
          </p:cNvPr>
          <p:cNvSpPr>
            <a:spLocks noGrp="1"/>
          </p:cNvSpPr>
          <p:nvPr>
            <p:ph type="title"/>
          </p:nvPr>
        </p:nvSpPr>
        <p:spPr>
          <a:xfrm>
            <a:off x="685802" y="609600"/>
            <a:ext cx="7739741" cy="922867"/>
          </a:xfrm>
        </p:spPr>
        <p:txBody>
          <a:bodyPr anchor="b">
            <a:normAutofit/>
          </a:bodyPr>
          <a:lstStyle/>
          <a:p>
            <a:r>
              <a:rPr lang="en-US" sz="3200" b="1" dirty="0"/>
              <a:t>Creating client server 2</a:t>
            </a:r>
          </a:p>
        </p:txBody>
      </p:sp>
      <p:pic>
        <p:nvPicPr>
          <p:cNvPr id="4" name="Content Placeholder 3">
            <a:extLst>
              <a:ext uri="{FF2B5EF4-FFF2-40B4-BE49-F238E27FC236}">
                <a16:creationId xmlns:a16="http://schemas.microsoft.com/office/drawing/2014/main" id="{7D463519-1287-D279-4E87-2B5233024EDF}"/>
              </a:ext>
            </a:extLst>
          </p:cNvPr>
          <p:cNvPicPr>
            <a:picLocks noGrp="1" noChangeAspect="1"/>
          </p:cNvPicPr>
          <p:nvPr>
            <p:ph idx="1"/>
          </p:nvPr>
        </p:nvPicPr>
        <p:blipFill>
          <a:blip r:embed="rId3"/>
          <a:stretch>
            <a:fillRect/>
          </a:stretch>
        </p:blipFill>
        <p:spPr>
          <a:xfrm>
            <a:off x="951569" y="1817688"/>
            <a:ext cx="7774262" cy="3973512"/>
          </a:xfrm>
          <a:prstGeom prst="rect">
            <a:avLst/>
          </a:prstGeom>
        </p:spPr>
      </p:pic>
    </p:spTree>
    <p:extLst>
      <p:ext uri="{BB962C8B-B14F-4D97-AF65-F5344CB8AC3E}">
        <p14:creationId xmlns:p14="http://schemas.microsoft.com/office/powerpoint/2010/main" val="407155905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AB0E5A-3B3F-BEE5-C720-19C1A0488134}"/>
              </a:ext>
            </a:extLst>
          </p:cNvPr>
          <p:cNvSpPr>
            <a:spLocks noGrp="1"/>
          </p:cNvSpPr>
          <p:nvPr>
            <p:ph type="title"/>
          </p:nvPr>
        </p:nvSpPr>
        <p:spPr>
          <a:xfrm>
            <a:off x="685802" y="609600"/>
            <a:ext cx="7739741" cy="922867"/>
          </a:xfrm>
        </p:spPr>
        <p:txBody>
          <a:bodyPr anchor="b">
            <a:normAutofit/>
          </a:bodyPr>
          <a:lstStyle/>
          <a:p>
            <a:r>
              <a:rPr lang="en-US" sz="3200" b="1" dirty="0"/>
              <a:t>configurations</a:t>
            </a:r>
          </a:p>
        </p:txBody>
      </p:sp>
      <p:sp>
        <p:nvSpPr>
          <p:cNvPr id="3" name="Content Placeholder 2">
            <a:extLst>
              <a:ext uri="{FF2B5EF4-FFF2-40B4-BE49-F238E27FC236}">
                <a16:creationId xmlns:a16="http://schemas.microsoft.com/office/drawing/2014/main" id="{C2290AF8-F80C-84DA-FDDB-73C73CB9DC82}"/>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a:solidFill>
                  <a:srgbClr val="0D0D0D"/>
                </a:solidFill>
                <a:effectLst/>
              </a:rPr>
              <a:t>Master Server Setup</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Install Ansible and configure inventory files to define client servers.</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Generate SSH keys for secure communication.</a:t>
            </a:r>
          </a:p>
          <a:p>
            <a:pPr marL="0">
              <a:spcAft>
                <a:spcPts val="0"/>
              </a:spcAft>
            </a:pPr>
            <a:r>
              <a:rPr lang="en-GB" sz="1600" b="1" i="0" u="none" strike="noStrike" dirty="0">
                <a:solidFill>
                  <a:srgbClr val="0D0D0D"/>
                </a:solidFill>
                <a:effectLst/>
              </a:rPr>
              <a:t>Client Server Setup</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Prepare the servers by installing necessary dependencies.</a:t>
            </a:r>
          </a:p>
          <a:p>
            <a:pPr marL="742950" marR="0" lvl="1" indent="-285750" algn="l">
              <a:spcBef>
                <a:spcPts val="0"/>
              </a:spcBef>
              <a:spcAft>
                <a:spcPts val="0"/>
              </a:spcAft>
              <a:buFont typeface="Courier New" panose="02070309020205020404" pitchFamily="49" charset="0"/>
              <a:buChar char="o"/>
            </a:pPr>
            <a:r>
              <a:rPr lang="en-GB" b="0" i="0" u="none" strike="noStrike" dirty="0">
                <a:solidFill>
                  <a:srgbClr val="0D0D0D"/>
                </a:solidFill>
                <a:effectLst/>
              </a:rPr>
              <a:t>Configure .</a:t>
            </a:r>
            <a:r>
              <a:rPr lang="en-GB" b="0" i="0" u="none" strike="noStrike" dirty="0" err="1">
                <a:solidFill>
                  <a:srgbClr val="0D0D0D"/>
                </a:solidFill>
                <a:effectLst/>
              </a:rPr>
              <a:t>ssh</a:t>
            </a:r>
            <a:r>
              <a:rPr lang="en-GB" b="0" i="0" u="none" strike="noStrike" dirty="0">
                <a:solidFill>
                  <a:srgbClr val="0D0D0D"/>
                </a:solidFill>
                <a:effectLst/>
              </a:rPr>
              <a:t>/authorized keys to access SSH.</a:t>
            </a:r>
          </a:p>
          <a:p>
            <a:pPr marL="0">
              <a:spcAft>
                <a:spcPts val="0"/>
              </a:spcAft>
            </a:pPr>
            <a:r>
              <a:rPr lang="en-GB" sz="1600" b="1" i="0" u="none" strike="noStrike" dirty="0">
                <a:solidFill>
                  <a:srgbClr val="0D0D0D"/>
                </a:solidFill>
                <a:effectLst/>
              </a:rPr>
              <a:t>2FA Configuration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Install Google Authenticator on client servers.</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Configure PAM and SSH to require both SSH keys and OTPs.</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394162782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A9FCB9A-0FFA-14E2-4386-89C27713B36C}"/>
              </a:ext>
            </a:extLst>
          </p:cNvPr>
          <p:cNvSpPr>
            <a:spLocks noGrp="1"/>
          </p:cNvSpPr>
          <p:nvPr>
            <p:ph type="title"/>
          </p:nvPr>
        </p:nvSpPr>
        <p:spPr>
          <a:xfrm>
            <a:off x="685802" y="609600"/>
            <a:ext cx="7739741" cy="922867"/>
          </a:xfrm>
        </p:spPr>
        <p:txBody>
          <a:bodyPr anchor="b">
            <a:normAutofit/>
          </a:bodyPr>
          <a:lstStyle/>
          <a:p>
            <a:r>
              <a:rPr lang="en-US" sz="3200" b="1" dirty="0"/>
              <a:t>implementations</a:t>
            </a:r>
          </a:p>
        </p:txBody>
      </p:sp>
      <p:sp>
        <p:nvSpPr>
          <p:cNvPr id="3" name="Content Placeholder 2">
            <a:extLst>
              <a:ext uri="{FF2B5EF4-FFF2-40B4-BE49-F238E27FC236}">
                <a16:creationId xmlns:a16="http://schemas.microsoft.com/office/drawing/2014/main" id="{0E8BD811-DB3D-BA71-534C-8DD816F28810}"/>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a:solidFill>
                  <a:srgbClr val="0D0D0D"/>
                </a:solidFill>
                <a:effectLst/>
              </a:rPr>
              <a:t>Ansible Playbooks</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Automate tasks like installing software, updating packages, and configuring services.</a:t>
            </a:r>
          </a:p>
          <a:p>
            <a:pPr marL="0">
              <a:spcAft>
                <a:spcPts val="0"/>
              </a:spcAft>
            </a:pPr>
            <a:r>
              <a:rPr lang="en-GB" sz="1600" b="1" i="0" u="none" strike="noStrike" dirty="0">
                <a:solidFill>
                  <a:srgbClr val="0D0D0D"/>
                </a:solidFill>
                <a:effectLst/>
              </a:rPr>
              <a:t>Secure Communication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Establish secure SSH connections between master and client servers.</a:t>
            </a:r>
          </a:p>
          <a:p>
            <a:pPr marL="0">
              <a:spcAft>
                <a:spcPts val="0"/>
              </a:spcAft>
            </a:pPr>
            <a:r>
              <a:rPr lang="en-GB" sz="1600" b="1" i="0" u="none" strike="noStrike" dirty="0">
                <a:solidFill>
                  <a:srgbClr val="0D0D0D"/>
                </a:solidFill>
                <a:effectLst/>
              </a:rPr>
              <a:t>2FA Implementation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Install and configure Google Authenticator on client servers.</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Enable SSH to require OTPs in addition to SSH keys.</a:t>
            </a:r>
          </a:p>
          <a:p>
            <a:pPr marL="0" indent="0">
              <a:buNone/>
            </a:pPr>
            <a:r>
              <a:rPr lang="en-US" sz="1200" b="1" dirty="0">
                <a:solidFill>
                  <a:schemeClr val="tx1">
                    <a:lumMod val="85000"/>
                    <a:lumOff val="15000"/>
                  </a:schemeClr>
                </a:solidFill>
              </a:rPr>
              <a:t>Note: Authentication is implemented and ready to integrate with application. It will allow users to authenticate their profile once the application is deployed and work in a medium with Google Authenticator App.</a:t>
            </a:r>
          </a:p>
        </p:txBody>
      </p:sp>
    </p:spTree>
    <p:extLst>
      <p:ext uri="{BB962C8B-B14F-4D97-AF65-F5344CB8AC3E}">
        <p14:creationId xmlns:p14="http://schemas.microsoft.com/office/powerpoint/2010/main" val="2791525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A349CB-C7A4-620E-77F2-F7315A6A7B39}"/>
              </a:ext>
            </a:extLst>
          </p:cNvPr>
          <p:cNvSpPr>
            <a:spLocks noGrp="1"/>
          </p:cNvSpPr>
          <p:nvPr>
            <p:ph type="title"/>
          </p:nvPr>
        </p:nvSpPr>
        <p:spPr>
          <a:xfrm>
            <a:off x="685802" y="609600"/>
            <a:ext cx="7739741" cy="922867"/>
          </a:xfrm>
        </p:spPr>
        <p:txBody>
          <a:bodyPr anchor="b">
            <a:normAutofit/>
          </a:bodyPr>
          <a:lstStyle/>
          <a:p>
            <a:r>
              <a:rPr lang="en-US" sz="3200" b="1" dirty="0"/>
              <a:t>workflow</a:t>
            </a:r>
          </a:p>
        </p:txBody>
      </p:sp>
      <p:sp>
        <p:nvSpPr>
          <p:cNvPr id="3" name="Content Placeholder 2">
            <a:extLst>
              <a:ext uri="{FF2B5EF4-FFF2-40B4-BE49-F238E27FC236}">
                <a16:creationId xmlns:a16="http://schemas.microsoft.com/office/drawing/2014/main" id="{F2E81CF3-2C29-2F2F-6398-BF6567C9C049}"/>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a:solidFill>
                  <a:srgbClr val="0D0D0D"/>
                </a:solidFill>
                <a:effectLst/>
              </a:rPr>
              <a:t>Task Initiation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Master server sends instructions to client servers via Ansible.</a:t>
            </a:r>
          </a:p>
          <a:p>
            <a:pPr marL="0">
              <a:spcAft>
                <a:spcPts val="0"/>
              </a:spcAft>
            </a:pPr>
            <a:r>
              <a:rPr lang="en-GB" sz="1600" b="1" i="0" u="none" strike="noStrike" dirty="0">
                <a:solidFill>
                  <a:srgbClr val="0D0D0D"/>
                </a:solidFill>
                <a:effectLst/>
              </a:rPr>
              <a:t>Execution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Client servers execute the tasks and return results to the master server.</a:t>
            </a:r>
          </a:p>
          <a:p>
            <a:pPr marL="0">
              <a:spcAft>
                <a:spcPts val="0"/>
              </a:spcAft>
            </a:pPr>
            <a:r>
              <a:rPr lang="en-GB" sz="1600" b="1" i="0" u="none" strike="noStrike" dirty="0">
                <a:solidFill>
                  <a:srgbClr val="0D0D0D"/>
                </a:solidFill>
                <a:effectLst/>
              </a:rPr>
              <a:t>Authentication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Secure communication using SSH ensures only authorized users can access servers.</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Users authenticate using both SSH keys and OTPs via 2FA.</a:t>
            </a:r>
          </a:p>
          <a:p>
            <a:pPr marL="0">
              <a:spcAft>
                <a:spcPts val="0"/>
              </a:spcAft>
            </a:pPr>
            <a:r>
              <a:rPr lang="en-GB" sz="1600" b="1" i="0" u="none" strike="noStrike" dirty="0">
                <a:solidFill>
                  <a:srgbClr val="0D0D0D"/>
                </a:solidFill>
                <a:effectLst/>
              </a:rPr>
              <a:t>Automation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Routine tasks like software updates, configurations, and maintenance are automated using playbooks.</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117212971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66D1BA-9917-ABA5-23C1-E2260BAD026F}"/>
              </a:ext>
            </a:extLst>
          </p:cNvPr>
          <p:cNvSpPr>
            <a:spLocks noGrp="1"/>
          </p:cNvSpPr>
          <p:nvPr>
            <p:ph type="title"/>
          </p:nvPr>
        </p:nvSpPr>
        <p:spPr>
          <a:xfrm>
            <a:off x="685802" y="609600"/>
            <a:ext cx="7739741" cy="922867"/>
          </a:xfrm>
        </p:spPr>
        <p:txBody>
          <a:bodyPr anchor="b">
            <a:normAutofit/>
          </a:bodyPr>
          <a:lstStyle/>
          <a:p>
            <a:r>
              <a:rPr lang="en-US" sz="3200" b="1" dirty="0"/>
              <a:t>Security measures</a:t>
            </a:r>
          </a:p>
        </p:txBody>
      </p:sp>
      <p:sp>
        <p:nvSpPr>
          <p:cNvPr id="3" name="Content Placeholder 2">
            <a:extLst>
              <a:ext uri="{FF2B5EF4-FFF2-40B4-BE49-F238E27FC236}">
                <a16:creationId xmlns:a16="http://schemas.microsoft.com/office/drawing/2014/main" id="{BAA0011E-E147-8F73-ACB5-26E55126B2AA}"/>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err="1">
                <a:solidFill>
                  <a:srgbClr val="0D0D0D"/>
                </a:solidFill>
                <a:effectLst/>
              </a:rPr>
              <a:t>Passwordless</a:t>
            </a:r>
            <a:r>
              <a:rPr lang="en-GB" sz="1600" b="1" i="0" u="none" strike="noStrike" dirty="0">
                <a:solidFill>
                  <a:srgbClr val="0D0D0D"/>
                </a:solidFill>
                <a:effectLst/>
              </a:rPr>
              <a:t> SSH</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Ensures secure communication by eliminating password vulnerabilities.</a:t>
            </a:r>
          </a:p>
          <a:p>
            <a:pPr marL="0">
              <a:spcAft>
                <a:spcPts val="0"/>
              </a:spcAft>
            </a:pPr>
            <a:r>
              <a:rPr lang="en-GB" sz="1600" b="1" i="0" u="none" strike="noStrike" dirty="0">
                <a:solidFill>
                  <a:srgbClr val="0D0D0D"/>
                </a:solidFill>
                <a:effectLst/>
              </a:rPr>
              <a:t>Two-Factor Authentication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Protects servers from unauthorized access by requiring an OTP in addition to SSH keys.</a:t>
            </a:r>
          </a:p>
          <a:p>
            <a:pPr marL="0">
              <a:spcAft>
                <a:spcPts val="0"/>
              </a:spcAft>
            </a:pPr>
            <a:r>
              <a:rPr lang="en-GB" sz="1600" b="1" i="0" u="none" strike="noStrike" dirty="0">
                <a:solidFill>
                  <a:srgbClr val="0D0D0D"/>
                </a:solidFill>
                <a:effectLst/>
              </a:rPr>
              <a:t>Firewall Configuration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Blocks unauthorized traffic and restricts access to specific IP ranges.</a:t>
            </a:r>
          </a:p>
          <a:p>
            <a:pPr marL="0">
              <a:spcAft>
                <a:spcPts val="0"/>
              </a:spcAft>
            </a:pPr>
            <a:r>
              <a:rPr lang="en-GB" sz="1600" b="1" i="0" u="none" strike="noStrike" dirty="0">
                <a:solidFill>
                  <a:srgbClr val="0D0D0D"/>
                </a:solidFill>
                <a:effectLst/>
              </a:rPr>
              <a:t>Regular Updates</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Automates updates to ensure servers remain protected against vulnerabilities.</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16249021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671550-7BFA-2DB4-830C-B4D30BCC685C}"/>
              </a:ext>
            </a:extLst>
          </p:cNvPr>
          <p:cNvSpPr>
            <a:spLocks noGrp="1"/>
          </p:cNvSpPr>
          <p:nvPr>
            <p:ph type="title"/>
          </p:nvPr>
        </p:nvSpPr>
        <p:spPr>
          <a:xfrm>
            <a:off x="685802" y="609600"/>
            <a:ext cx="7739741" cy="922867"/>
          </a:xfrm>
        </p:spPr>
        <p:txBody>
          <a:bodyPr anchor="b">
            <a:normAutofit/>
          </a:bodyPr>
          <a:lstStyle/>
          <a:p>
            <a:r>
              <a:rPr lang="en-US" sz="3200" b="1" dirty="0"/>
              <a:t>scalability</a:t>
            </a:r>
          </a:p>
        </p:txBody>
      </p:sp>
      <p:sp>
        <p:nvSpPr>
          <p:cNvPr id="3" name="Content Placeholder 2">
            <a:extLst>
              <a:ext uri="{FF2B5EF4-FFF2-40B4-BE49-F238E27FC236}">
                <a16:creationId xmlns:a16="http://schemas.microsoft.com/office/drawing/2014/main" id="{7E168A12-E1AA-2638-6DF8-0CD926AFB243}"/>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a:solidFill>
                  <a:srgbClr val="0D0D0D"/>
                </a:solidFill>
                <a:effectLst/>
              </a:rPr>
              <a:t>Dynamic Inventory</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Supports dynamic environments where servers are added or removed frequently.</a:t>
            </a:r>
          </a:p>
          <a:p>
            <a:pPr marL="0">
              <a:spcAft>
                <a:spcPts val="0"/>
              </a:spcAft>
            </a:pPr>
            <a:r>
              <a:rPr lang="en-GB" sz="1600" b="1" i="0" u="none" strike="noStrike" dirty="0">
                <a:solidFill>
                  <a:srgbClr val="0D0D0D"/>
                </a:solidFill>
                <a:effectLst/>
              </a:rPr>
              <a:t>Ansible Roles</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Modular configurations allow easier management of large-scale infrastructures.</a:t>
            </a:r>
          </a:p>
          <a:p>
            <a:pPr marL="0">
              <a:spcAft>
                <a:spcPts val="0"/>
              </a:spcAft>
            </a:pPr>
            <a:r>
              <a:rPr lang="en-GB" sz="1600" b="1" i="0" u="none" strike="noStrike" dirty="0">
                <a:solidFill>
                  <a:srgbClr val="0D0D0D"/>
                </a:solidFill>
                <a:effectLst/>
              </a:rPr>
              <a:t>Cloud Integration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Easily extendable to manage cloud-based servers on AWS, Azure, or Google Cloud.</a:t>
            </a:r>
          </a:p>
          <a:p>
            <a:pPr marL="0">
              <a:spcAft>
                <a:spcPts val="0"/>
              </a:spcAft>
            </a:pPr>
            <a:r>
              <a:rPr lang="en-GB" sz="1600" b="1" i="0" u="none" strike="noStrike" dirty="0">
                <a:solidFill>
                  <a:srgbClr val="0D0D0D"/>
                </a:solidFill>
                <a:effectLst/>
              </a:rPr>
              <a:t>Future Enhancements</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Integration of monitoring tools like ELK stack for centralized logging and monitoring.</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35161384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DA2FBB-9132-8DD3-3347-E38DA702F7F1}"/>
              </a:ext>
            </a:extLst>
          </p:cNvPr>
          <p:cNvSpPr>
            <a:spLocks noGrp="1"/>
          </p:cNvSpPr>
          <p:nvPr>
            <p:ph type="title"/>
          </p:nvPr>
        </p:nvSpPr>
        <p:spPr>
          <a:xfrm>
            <a:off x="685802" y="609600"/>
            <a:ext cx="7739741" cy="922867"/>
          </a:xfrm>
        </p:spPr>
        <p:txBody>
          <a:bodyPr anchor="b">
            <a:normAutofit/>
          </a:bodyPr>
          <a:lstStyle/>
          <a:p>
            <a:r>
              <a:rPr lang="en-US" sz="3200" b="1" dirty="0"/>
              <a:t>issues</a:t>
            </a:r>
          </a:p>
        </p:txBody>
      </p:sp>
      <p:sp>
        <p:nvSpPr>
          <p:cNvPr id="3" name="Content Placeholder 2">
            <a:extLst>
              <a:ext uri="{FF2B5EF4-FFF2-40B4-BE49-F238E27FC236}">
                <a16:creationId xmlns:a16="http://schemas.microsoft.com/office/drawing/2014/main" id="{21C59CC9-D2AF-F842-C3C6-13B4A556E243}"/>
              </a:ext>
            </a:extLst>
          </p:cNvPr>
          <p:cNvSpPr>
            <a:spLocks noGrp="1"/>
          </p:cNvSpPr>
          <p:nvPr>
            <p:ph idx="1"/>
          </p:nvPr>
        </p:nvSpPr>
        <p:spPr>
          <a:xfrm>
            <a:off x="685803" y="1817423"/>
            <a:ext cx="8305798" cy="3973777"/>
          </a:xfrm>
        </p:spPr>
        <p:txBody>
          <a:bodyPr>
            <a:normAutofit/>
          </a:bodyPr>
          <a:lstStyle/>
          <a:p>
            <a:pPr marL="0">
              <a:spcAft>
                <a:spcPts val="0"/>
              </a:spcAft>
            </a:pPr>
            <a:r>
              <a:rPr lang="en-GB" sz="1600" b="1" i="0" u="none" strike="noStrike" dirty="0">
                <a:solidFill>
                  <a:srgbClr val="0D0D0D"/>
                </a:solidFill>
                <a:effectLst/>
              </a:rPr>
              <a:t>SSH Connectivity Issues</a:t>
            </a:r>
            <a:r>
              <a:rPr lang="en-GB" sz="1600" b="0" i="0" u="none" strike="noStrike" dirty="0">
                <a:solidFill>
                  <a:srgbClr val="0D0D0D"/>
                </a:solidFill>
                <a:effectLst/>
              </a:rPr>
              <a:t>:</a:t>
            </a:r>
          </a:p>
          <a:p>
            <a:pPr marL="742950" marR="0" lvl="1" indent="-285750" algn="l">
              <a:spcBef>
                <a:spcPts val="0"/>
              </a:spcBef>
              <a:spcAft>
                <a:spcPts val="0"/>
              </a:spcAft>
              <a:buFont typeface="Courier New" panose="02070309020205020404" pitchFamily="49" charset="0"/>
              <a:buChar char="o"/>
            </a:pPr>
            <a:r>
              <a:rPr lang="en-GB" b="0" i="0" u="none" strike="noStrike" dirty="0">
                <a:solidFill>
                  <a:srgbClr val="0D0D0D"/>
                </a:solidFill>
                <a:effectLst/>
              </a:rPr>
              <a:t>Faced difficulties with Permission denied (</a:t>
            </a:r>
            <a:r>
              <a:rPr lang="en-GB" b="0" i="0" u="none" strike="noStrike" dirty="0" err="1">
                <a:solidFill>
                  <a:srgbClr val="0D0D0D"/>
                </a:solidFill>
                <a:effectLst/>
              </a:rPr>
              <a:t>publickey</a:t>
            </a:r>
            <a:r>
              <a:rPr lang="en-GB" b="0" i="0" u="none" strike="noStrike" dirty="0">
                <a:solidFill>
                  <a:srgbClr val="0D0D0D"/>
                </a:solidFill>
                <a:effectLst/>
              </a:rPr>
              <a:t>) due to incorrect SSH key setups.</a:t>
            </a:r>
          </a:p>
          <a:p>
            <a:pPr marL="0">
              <a:spcAft>
                <a:spcPts val="0"/>
              </a:spcAft>
            </a:pPr>
            <a:r>
              <a:rPr lang="en-GB" sz="1600" b="1" i="0" u="none" strike="noStrike" dirty="0">
                <a:solidFill>
                  <a:srgbClr val="0D0D0D"/>
                </a:solidFill>
                <a:effectLst/>
              </a:rPr>
              <a:t>Service Restart Failures</a:t>
            </a:r>
            <a:r>
              <a:rPr lang="en-GB" sz="1600" b="0" i="0" u="none" strike="noStrike" dirty="0">
                <a:solidFill>
                  <a:srgbClr val="0D0D0D"/>
                </a:solidFill>
                <a:effectLst/>
              </a:rPr>
              <a:t>:</a:t>
            </a:r>
          </a:p>
          <a:p>
            <a:pPr marL="742950" marR="0" lvl="1" indent="-285750" algn="l">
              <a:spcBef>
                <a:spcPts val="0"/>
              </a:spcBef>
              <a:spcAft>
                <a:spcPts val="0"/>
              </a:spcAft>
              <a:buFont typeface="Courier New" panose="02070309020205020404" pitchFamily="49" charset="0"/>
              <a:buChar char="o"/>
            </a:pPr>
            <a:r>
              <a:rPr lang="en-GB" b="0" i="0" u="none" strike="noStrike" dirty="0">
                <a:solidFill>
                  <a:srgbClr val="0D0D0D"/>
                </a:solidFill>
                <a:effectLst/>
              </a:rPr>
              <a:t>Errors in the SSH configuration caused </a:t>
            </a:r>
            <a:r>
              <a:rPr lang="en-GB" b="0" i="0" u="none" strike="noStrike" dirty="0" err="1">
                <a:solidFill>
                  <a:srgbClr val="0D0D0D"/>
                </a:solidFill>
                <a:effectLst/>
              </a:rPr>
              <a:t>sshd</a:t>
            </a:r>
            <a:r>
              <a:rPr lang="en-GB" b="0" i="0" u="none" strike="noStrike" dirty="0">
                <a:solidFill>
                  <a:srgbClr val="0D0D0D"/>
                </a:solidFill>
                <a:effectLst/>
              </a:rPr>
              <a:t> service failures.</a:t>
            </a:r>
          </a:p>
          <a:p>
            <a:pPr marL="0">
              <a:spcAft>
                <a:spcPts val="0"/>
              </a:spcAft>
            </a:pPr>
            <a:r>
              <a:rPr lang="en-GB" sz="1600" b="1" i="0" u="none" strike="noStrike" dirty="0">
                <a:solidFill>
                  <a:srgbClr val="0D0D0D"/>
                </a:solidFill>
                <a:effectLst/>
              </a:rPr>
              <a:t>Firewall Restrictions</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b="0" i="0" u="none" strike="noStrike" dirty="0">
                <a:solidFill>
                  <a:srgbClr val="0D0D0D"/>
                </a:solidFill>
                <a:effectLst/>
              </a:rPr>
              <a:t>Initial firewall settings blocked port 22, preventing SSH access.</a:t>
            </a:r>
          </a:p>
          <a:p>
            <a:pPr marL="0">
              <a:spcAft>
                <a:spcPts val="0"/>
              </a:spcAft>
            </a:pPr>
            <a:r>
              <a:rPr lang="en-GB" sz="1600" b="1" i="0" u="none" strike="noStrike" dirty="0">
                <a:solidFill>
                  <a:srgbClr val="0D0D0D"/>
                </a:solidFill>
                <a:effectLst/>
              </a:rPr>
              <a:t>2FA Integration</a:t>
            </a:r>
            <a:r>
              <a:rPr lang="en-GB" sz="16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i="0" u="none" strike="noStrike" dirty="0">
                <a:solidFill>
                  <a:srgbClr val="0D0D0D"/>
                </a:solidFill>
                <a:effectLst/>
              </a:rPr>
              <a:t>Misconfigurations in PAM led to authentication errors during testing.</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36372248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CD05B1-955B-EE0B-4A21-DD98A4F273A3}"/>
              </a:ext>
            </a:extLst>
          </p:cNvPr>
          <p:cNvSpPr>
            <a:spLocks noGrp="1"/>
          </p:cNvSpPr>
          <p:nvPr>
            <p:ph type="title"/>
          </p:nvPr>
        </p:nvSpPr>
        <p:spPr>
          <a:xfrm>
            <a:off x="685802" y="609600"/>
            <a:ext cx="7739741" cy="922867"/>
          </a:xfrm>
        </p:spPr>
        <p:txBody>
          <a:bodyPr anchor="b">
            <a:normAutofit/>
          </a:bodyPr>
          <a:lstStyle/>
          <a:p>
            <a:r>
              <a:rPr lang="en-US" sz="3200" b="1" dirty="0"/>
              <a:t>Introduction</a:t>
            </a:r>
          </a:p>
        </p:txBody>
      </p:sp>
      <p:sp>
        <p:nvSpPr>
          <p:cNvPr id="3" name="Content Placeholder 2">
            <a:extLst>
              <a:ext uri="{FF2B5EF4-FFF2-40B4-BE49-F238E27FC236}">
                <a16:creationId xmlns:a16="http://schemas.microsoft.com/office/drawing/2014/main" id="{677A0633-750E-2C30-D4F7-CFFAD81E7CFA}"/>
              </a:ext>
            </a:extLst>
          </p:cNvPr>
          <p:cNvSpPr>
            <a:spLocks noGrp="1"/>
          </p:cNvSpPr>
          <p:nvPr>
            <p:ph idx="1"/>
          </p:nvPr>
        </p:nvSpPr>
        <p:spPr>
          <a:xfrm>
            <a:off x="685803" y="1817423"/>
            <a:ext cx="8305798" cy="3973777"/>
          </a:xfrm>
        </p:spPr>
        <p:txBody>
          <a:bodyPr>
            <a:normAutofit/>
          </a:bodyPr>
          <a:lstStyle/>
          <a:p>
            <a:pPr marL="0" indent="0">
              <a:buNone/>
            </a:pPr>
            <a:r>
              <a:rPr lang="en-US" dirty="0">
                <a:solidFill>
                  <a:schemeClr val="tx1">
                    <a:lumMod val="85000"/>
                    <a:lumOff val="15000"/>
                  </a:schemeClr>
                </a:solidFill>
              </a:rPr>
              <a:t>This project aims to automate the management of client-server environments using Ansible while enhancing security with Two-Factor Authentication (2FA). The implementation focuses on efficient automation, secure authentication, and scalability, reducing manual interventions and mitigating security risks. </a:t>
            </a:r>
          </a:p>
          <a:p>
            <a:pPr marL="0" indent="0">
              <a:buNone/>
            </a:pPr>
            <a:r>
              <a:rPr lang="en-US" dirty="0">
                <a:solidFill>
                  <a:schemeClr val="tx1">
                    <a:lumMod val="85000"/>
                    <a:lumOff val="15000"/>
                  </a:schemeClr>
                </a:solidFill>
              </a:rPr>
              <a:t>Scope: </a:t>
            </a:r>
          </a:p>
          <a:p>
            <a:pPr marL="0" marR="0" algn="l">
              <a:spcBef>
                <a:spcPts val="0"/>
              </a:spcBef>
              <a:spcAft>
                <a:spcPts val="0"/>
              </a:spcAft>
            </a:pPr>
            <a:r>
              <a:rPr lang="en-GB" sz="1800" b="0" i="0" u="none" strike="noStrike" dirty="0">
                <a:solidFill>
                  <a:srgbClr val="212121"/>
                </a:solidFill>
                <a:effectLst/>
              </a:rPr>
              <a:t>Automating software installations, configurations, and updates.</a:t>
            </a:r>
          </a:p>
          <a:p>
            <a:pPr marL="0" marR="0" algn="l">
              <a:spcBef>
                <a:spcPts val="0"/>
              </a:spcBef>
              <a:spcAft>
                <a:spcPts val="0"/>
              </a:spcAft>
            </a:pPr>
            <a:r>
              <a:rPr lang="en-GB" sz="1800" b="0" i="0" u="none" strike="noStrike" dirty="0">
                <a:solidFill>
                  <a:srgbClr val="212121"/>
                </a:solidFill>
                <a:effectLst/>
              </a:rPr>
              <a:t>Securing servers with authentication mechanisms.</a:t>
            </a:r>
          </a:p>
          <a:p>
            <a:pPr marL="0" marR="0" algn="l">
              <a:spcBef>
                <a:spcPts val="0"/>
              </a:spcBef>
              <a:spcAft>
                <a:spcPts val="0"/>
              </a:spcAft>
            </a:pPr>
            <a:r>
              <a:rPr lang="en-GB" sz="1800" b="0" i="0" u="none" strike="noStrike" dirty="0">
                <a:solidFill>
                  <a:srgbClr val="212121"/>
                </a:solidFill>
                <a:effectLst/>
              </a:rPr>
              <a:t>Mitigating risks of malicious activities.</a:t>
            </a:r>
          </a:p>
        </p:txBody>
      </p:sp>
    </p:spTree>
    <p:extLst>
      <p:ext uri="{BB962C8B-B14F-4D97-AF65-F5344CB8AC3E}">
        <p14:creationId xmlns:p14="http://schemas.microsoft.com/office/powerpoint/2010/main" val="422236205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0CB139-05BD-7012-9E6D-9E7A8603DBC5}"/>
              </a:ext>
            </a:extLst>
          </p:cNvPr>
          <p:cNvSpPr>
            <a:spLocks noGrp="1"/>
          </p:cNvSpPr>
          <p:nvPr>
            <p:ph type="title"/>
          </p:nvPr>
        </p:nvSpPr>
        <p:spPr>
          <a:xfrm>
            <a:off x="685802" y="609600"/>
            <a:ext cx="7739741" cy="922867"/>
          </a:xfrm>
        </p:spPr>
        <p:txBody>
          <a:bodyPr anchor="b">
            <a:normAutofit/>
          </a:bodyPr>
          <a:lstStyle/>
          <a:p>
            <a:r>
              <a:rPr lang="en-US" sz="3200" b="1" dirty="0"/>
              <a:t>Challenges</a:t>
            </a:r>
          </a:p>
        </p:txBody>
      </p:sp>
      <p:sp>
        <p:nvSpPr>
          <p:cNvPr id="3" name="Content Placeholder 2">
            <a:extLst>
              <a:ext uri="{FF2B5EF4-FFF2-40B4-BE49-F238E27FC236}">
                <a16:creationId xmlns:a16="http://schemas.microsoft.com/office/drawing/2014/main" id="{067DD74F-EADE-9CEA-A66D-EBBE32565DFA}"/>
              </a:ext>
            </a:extLst>
          </p:cNvPr>
          <p:cNvSpPr>
            <a:spLocks noGrp="1"/>
          </p:cNvSpPr>
          <p:nvPr>
            <p:ph idx="1"/>
          </p:nvPr>
        </p:nvSpPr>
        <p:spPr>
          <a:xfrm>
            <a:off x="685803" y="1817423"/>
            <a:ext cx="8305798" cy="3973777"/>
          </a:xfrm>
        </p:spPr>
        <p:txBody>
          <a:bodyPr>
            <a:normAutofit/>
          </a:bodyPr>
          <a:lstStyle/>
          <a:p>
            <a:pPr marL="0" marR="0" algn="l">
              <a:spcBef>
                <a:spcPts val="0"/>
              </a:spcBef>
              <a:spcAft>
                <a:spcPts val="0"/>
              </a:spcAft>
              <a:buFont typeface="Arial" panose="020B0604020202020204" pitchFamily="34" charset="0"/>
              <a:buChar char="•"/>
            </a:pPr>
            <a:r>
              <a:rPr lang="en-GB" sz="1600" b="1" i="0" u="none" strike="noStrike" dirty="0">
                <a:solidFill>
                  <a:srgbClr val="0D0D0D"/>
                </a:solidFill>
                <a:effectLst/>
              </a:rPr>
              <a:t>VMware Setup:</a:t>
            </a:r>
          </a:p>
          <a:p>
            <a:pPr marL="914400" lvl="2">
              <a:spcAft>
                <a:spcPts val="0"/>
              </a:spcAft>
              <a:buFont typeface="Arial" panose="020B0604020202020204" pitchFamily="34" charset="0"/>
              <a:buChar char="•"/>
            </a:pPr>
            <a:r>
              <a:rPr lang="en-GB" sz="1600" i="0" u="none" strike="noStrike" dirty="0">
                <a:solidFill>
                  <a:srgbClr val="0D0D0D"/>
                </a:solidFill>
                <a:effectLst/>
              </a:rPr>
              <a:t>In my local, despite of several attempts, it’s hard to create servers for master and client.</a:t>
            </a:r>
          </a:p>
          <a:p>
            <a:pPr marL="0" marR="0" algn="l">
              <a:spcBef>
                <a:spcPts val="0"/>
              </a:spcBef>
              <a:spcAft>
                <a:spcPts val="0"/>
              </a:spcAft>
              <a:buFont typeface="Arial" panose="020B0604020202020204" pitchFamily="34" charset="0"/>
              <a:buChar char="•"/>
            </a:pPr>
            <a:r>
              <a:rPr lang="en-GB" sz="1600" b="1" i="0" u="none" strike="noStrike" dirty="0">
                <a:solidFill>
                  <a:srgbClr val="0D0D0D"/>
                </a:solidFill>
                <a:effectLst/>
              </a:rPr>
              <a:t>Configuration Management</a:t>
            </a:r>
            <a:r>
              <a:rPr lang="en-GB" sz="1600" b="0" i="0" u="none" strike="noStrike" dirty="0">
                <a:solidFill>
                  <a:srgbClr val="0D0D0D"/>
                </a:solidFill>
                <a:effectLst/>
              </a:rPr>
              <a:t>:</a:t>
            </a:r>
          </a:p>
          <a:p>
            <a:pPr marR="0" lvl="1" algn="l">
              <a:spcBef>
                <a:spcPts val="600"/>
              </a:spcBef>
              <a:spcAft>
                <a:spcPts val="600"/>
              </a:spcAft>
              <a:buFont typeface="Arial" panose="020B0604020202020204" pitchFamily="34" charset="0"/>
              <a:buChar char="•"/>
            </a:pPr>
            <a:r>
              <a:rPr lang="en-GB" b="0" i="0" u="none" strike="noStrike" dirty="0">
                <a:solidFill>
                  <a:srgbClr val="0D0D0D"/>
                </a:solidFill>
                <a:effectLst/>
              </a:rPr>
              <a:t>Ensuring consistent configurations across multiple servers was challenging.</a:t>
            </a:r>
          </a:p>
          <a:p>
            <a:pPr marL="0" marR="0" algn="l">
              <a:spcBef>
                <a:spcPts val="0"/>
              </a:spcBef>
              <a:spcAft>
                <a:spcPts val="0"/>
              </a:spcAft>
              <a:buFont typeface="Arial" panose="020B0604020202020204" pitchFamily="34" charset="0"/>
              <a:buChar char="•"/>
            </a:pPr>
            <a:r>
              <a:rPr lang="en-GB" sz="1600" b="1" i="0" u="none" strike="noStrike" dirty="0">
                <a:solidFill>
                  <a:srgbClr val="0D0D0D"/>
                </a:solidFill>
                <a:effectLst/>
              </a:rPr>
              <a:t>Debugging Failures</a:t>
            </a:r>
            <a:r>
              <a:rPr lang="en-GB" sz="1600" b="0" i="0" u="none" strike="noStrike" dirty="0">
                <a:solidFill>
                  <a:srgbClr val="0D0D0D"/>
                </a:solidFill>
                <a:effectLst/>
              </a:rPr>
              <a:t>:</a:t>
            </a:r>
          </a:p>
          <a:p>
            <a:pPr marR="0" lvl="1" algn="l">
              <a:spcBef>
                <a:spcPts val="600"/>
              </a:spcBef>
              <a:spcAft>
                <a:spcPts val="600"/>
              </a:spcAft>
              <a:buFont typeface="Arial" panose="020B0604020202020204" pitchFamily="34" charset="0"/>
              <a:buChar char="•"/>
            </a:pPr>
            <a:r>
              <a:rPr lang="en-GB" b="0" i="0" u="none" strike="noStrike" dirty="0">
                <a:solidFill>
                  <a:srgbClr val="0D0D0D"/>
                </a:solidFill>
                <a:effectLst/>
              </a:rPr>
              <a:t>Identifying and resolving issues like misconfigured SSH or PAM settings.</a:t>
            </a:r>
          </a:p>
          <a:p>
            <a:pPr marL="0" marR="0" algn="l">
              <a:spcBef>
                <a:spcPts val="0"/>
              </a:spcBef>
              <a:spcAft>
                <a:spcPts val="0"/>
              </a:spcAft>
              <a:buFont typeface="Arial" panose="020B0604020202020204" pitchFamily="34" charset="0"/>
              <a:buChar char="•"/>
            </a:pPr>
            <a:r>
              <a:rPr lang="en-GB" sz="1600" b="1" i="0" u="none" strike="noStrike" dirty="0">
                <a:solidFill>
                  <a:srgbClr val="0D0D0D"/>
                </a:solidFill>
                <a:effectLst/>
              </a:rPr>
              <a:t>2FA Rollout</a:t>
            </a:r>
            <a:r>
              <a:rPr lang="en-GB" sz="1600" b="0" i="0" u="none" strike="noStrike" dirty="0">
                <a:solidFill>
                  <a:srgbClr val="0D0D0D"/>
                </a:solidFill>
                <a:effectLst/>
              </a:rPr>
              <a:t>:</a:t>
            </a:r>
          </a:p>
          <a:p>
            <a:pPr marR="0" lvl="1" algn="l">
              <a:spcBef>
                <a:spcPts val="600"/>
              </a:spcBef>
              <a:spcAft>
                <a:spcPts val="600"/>
              </a:spcAft>
              <a:buFont typeface="Arial" panose="020B0604020202020204" pitchFamily="34" charset="0"/>
              <a:buChar char="•"/>
            </a:pPr>
            <a:r>
              <a:rPr lang="en-GB" b="0" i="0" u="none" strike="noStrike" dirty="0">
                <a:solidFill>
                  <a:srgbClr val="0D0D0D"/>
                </a:solidFill>
                <a:effectLst/>
              </a:rPr>
              <a:t>Implementing 2FA across all client servers required careful testing to prevent lockouts.</a:t>
            </a:r>
          </a:p>
          <a:p>
            <a:pPr marL="0" marR="0" algn="l">
              <a:spcBef>
                <a:spcPts val="0"/>
              </a:spcBef>
              <a:spcAft>
                <a:spcPts val="0"/>
              </a:spcAft>
              <a:buFont typeface="Arial" panose="020B0604020202020204" pitchFamily="34" charset="0"/>
              <a:buChar char="•"/>
            </a:pPr>
            <a:r>
              <a:rPr lang="en-GB" sz="1600" b="1" i="0" u="none" strike="noStrike" dirty="0">
                <a:solidFill>
                  <a:srgbClr val="0D0D0D"/>
                </a:solidFill>
                <a:effectLst/>
              </a:rPr>
              <a:t>Time Synchronization</a:t>
            </a:r>
            <a:r>
              <a:rPr lang="en-GB" sz="1600" b="0" i="0" u="none" strike="noStrike" dirty="0">
                <a:solidFill>
                  <a:srgbClr val="0D0D0D"/>
                </a:solidFill>
                <a:effectLst/>
              </a:rPr>
              <a:t>:</a:t>
            </a:r>
          </a:p>
          <a:p>
            <a:pPr marR="0" lvl="1" algn="l">
              <a:spcBef>
                <a:spcPts val="600"/>
              </a:spcBef>
              <a:spcAft>
                <a:spcPts val="600"/>
              </a:spcAft>
              <a:buFont typeface="Arial" panose="020B0604020202020204" pitchFamily="34" charset="0"/>
              <a:buChar char="•"/>
            </a:pPr>
            <a:r>
              <a:rPr lang="en-GB" b="0" i="0" u="none" strike="noStrike" dirty="0">
                <a:solidFill>
                  <a:srgbClr val="0D0D0D"/>
                </a:solidFill>
                <a:effectLst/>
              </a:rPr>
              <a:t>Ensuring accurate time synchronization between servers and 2FA apps to prevent OTP mismatches.</a:t>
            </a:r>
          </a:p>
          <a:p>
            <a:pPr marL="0" indent="0">
              <a:buNone/>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85348870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8335C8-407D-731E-2300-8A769EEA41AD}"/>
              </a:ext>
            </a:extLst>
          </p:cNvPr>
          <p:cNvSpPr>
            <a:spLocks noGrp="1"/>
          </p:cNvSpPr>
          <p:nvPr>
            <p:ph type="title"/>
          </p:nvPr>
        </p:nvSpPr>
        <p:spPr>
          <a:xfrm>
            <a:off x="685802" y="609600"/>
            <a:ext cx="7739741" cy="922867"/>
          </a:xfrm>
        </p:spPr>
        <p:txBody>
          <a:bodyPr anchor="b">
            <a:normAutofit/>
          </a:bodyPr>
          <a:lstStyle/>
          <a:p>
            <a:r>
              <a:rPr lang="en-US" sz="3200" b="1" dirty="0"/>
              <a:t>Pinging the ansible</a:t>
            </a:r>
            <a:r>
              <a:rPr lang="en-US" sz="3200" dirty="0"/>
              <a:t> </a:t>
            </a:r>
          </a:p>
        </p:txBody>
      </p:sp>
      <p:pic>
        <p:nvPicPr>
          <p:cNvPr id="5" name="Content Placeholder 4">
            <a:extLst>
              <a:ext uri="{FF2B5EF4-FFF2-40B4-BE49-F238E27FC236}">
                <a16:creationId xmlns:a16="http://schemas.microsoft.com/office/drawing/2014/main" id="{869C620D-C4F4-FD92-C33E-D0393C97009E}"/>
              </a:ext>
            </a:extLst>
          </p:cNvPr>
          <p:cNvPicPr>
            <a:picLocks noGrp="1" noChangeAspect="1"/>
          </p:cNvPicPr>
          <p:nvPr>
            <p:ph idx="1"/>
          </p:nvPr>
        </p:nvPicPr>
        <p:blipFill>
          <a:blip r:embed="rId3"/>
          <a:stretch>
            <a:fillRect/>
          </a:stretch>
        </p:blipFill>
        <p:spPr>
          <a:xfrm>
            <a:off x="1147179" y="1817688"/>
            <a:ext cx="7383041" cy="3973512"/>
          </a:xfrm>
          <a:prstGeom prst="rect">
            <a:avLst/>
          </a:prstGeom>
        </p:spPr>
      </p:pic>
    </p:spTree>
    <p:extLst>
      <p:ext uri="{BB962C8B-B14F-4D97-AF65-F5344CB8AC3E}">
        <p14:creationId xmlns:p14="http://schemas.microsoft.com/office/powerpoint/2010/main" val="63015462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5E5A0D-21FE-FC70-AFE6-BB5BD4FC1D20}"/>
              </a:ext>
            </a:extLst>
          </p:cNvPr>
          <p:cNvSpPr>
            <a:spLocks noGrp="1"/>
          </p:cNvSpPr>
          <p:nvPr>
            <p:ph type="title"/>
          </p:nvPr>
        </p:nvSpPr>
        <p:spPr>
          <a:xfrm>
            <a:off x="685802" y="609600"/>
            <a:ext cx="7739741" cy="922867"/>
          </a:xfrm>
        </p:spPr>
        <p:txBody>
          <a:bodyPr anchor="b">
            <a:normAutofit/>
          </a:bodyPr>
          <a:lstStyle/>
          <a:p>
            <a:r>
              <a:rPr lang="en-US" sz="3200" b="1" dirty="0"/>
              <a:t>Accessing client server 1</a:t>
            </a:r>
          </a:p>
        </p:txBody>
      </p:sp>
      <p:pic>
        <p:nvPicPr>
          <p:cNvPr id="4" name="Content Placeholder 3">
            <a:extLst>
              <a:ext uri="{FF2B5EF4-FFF2-40B4-BE49-F238E27FC236}">
                <a16:creationId xmlns:a16="http://schemas.microsoft.com/office/drawing/2014/main" id="{234F6745-AF0B-C7E4-3FEA-C9B5B3DFBBA4}"/>
              </a:ext>
            </a:extLst>
          </p:cNvPr>
          <p:cNvPicPr>
            <a:picLocks noGrp="1" noChangeAspect="1"/>
          </p:cNvPicPr>
          <p:nvPr>
            <p:ph idx="1"/>
          </p:nvPr>
        </p:nvPicPr>
        <p:blipFill>
          <a:blip r:embed="rId3"/>
          <a:stretch>
            <a:fillRect/>
          </a:stretch>
        </p:blipFill>
        <p:spPr>
          <a:xfrm>
            <a:off x="685802" y="1801499"/>
            <a:ext cx="8305800" cy="3956363"/>
          </a:xfrm>
          <a:prstGeom prst="rect">
            <a:avLst/>
          </a:prstGeom>
        </p:spPr>
      </p:pic>
    </p:spTree>
    <p:extLst>
      <p:ext uri="{BB962C8B-B14F-4D97-AF65-F5344CB8AC3E}">
        <p14:creationId xmlns:p14="http://schemas.microsoft.com/office/powerpoint/2010/main" val="2070845237"/>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4D04FC-A079-25DF-12EE-6B1247825D1B}"/>
              </a:ext>
            </a:extLst>
          </p:cNvPr>
          <p:cNvSpPr>
            <a:spLocks noGrp="1"/>
          </p:cNvSpPr>
          <p:nvPr>
            <p:ph type="title"/>
          </p:nvPr>
        </p:nvSpPr>
        <p:spPr>
          <a:xfrm>
            <a:off x="685802" y="609600"/>
            <a:ext cx="7739741" cy="922867"/>
          </a:xfrm>
        </p:spPr>
        <p:txBody>
          <a:bodyPr anchor="b">
            <a:normAutofit/>
          </a:bodyPr>
          <a:lstStyle/>
          <a:p>
            <a:r>
              <a:rPr lang="en-US" sz="3200" b="1" dirty="0"/>
              <a:t>Accessing client server 2</a:t>
            </a:r>
          </a:p>
        </p:txBody>
      </p:sp>
      <p:pic>
        <p:nvPicPr>
          <p:cNvPr id="4" name="Content Placeholder 3">
            <a:extLst>
              <a:ext uri="{FF2B5EF4-FFF2-40B4-BE49-F238E27FC236}">
                <a16:creationId xmlns:a16="http://schemas.microsoft.com/office/drawing/2014/main" id="{139B18CE-AAA6-ACCD-9DB8-88C8D84529EA}"/>
              </a:ext>
            </a:extLst>
          </p:cNvPr>
          <p:cNvPicPr>
            <a:picLocks noGrp="1" noChangeAspect="1"/>
          </p:cNvPicPr>
          <p:nvPr>
            <p:ph idx="1"/>
          </p:nvPr>
        </p:nvPicPr>
        <p:blipFill>
          <a:blip r:embed="rId3"/>
          <a:stretch>
            <a:fillRect/>
          </a:stretch>
        </p:blipFill>
        <p:spPr>
          <a:xfrm>
            <a:off x="685800" y="1801499"/>
            <a:ext cx="8305800" cy="3970651"/>
          </a:xfrm>
          <a:prstGeom prst="rect">
            <a:avLst/>
          </a:prstGeom>
        </p:spPr>
      </p:pic>
    </p:spTree>
    <p:extLst>
      <p:ext uri="{BB962C8B-B14F-4D97-AF65-F5344CB8AC3E}">
        <p14:creationId xmlns:p14="http://schemas.microsoft.com/office/powerpoint/2010/main" val="354567517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661936-84FB-157F-655A-F5CE172049A5}"/>
              </a:ext>
            </a:extLst>
          </p:cNvPr>
          <p:cNvSpPr>
            <a:spLocks noGrp="1"/>
          </p:cNvSpPr>
          <p:nvPr>
            <p:ph type="title"/>
          </p:nvPr>
        </p:nvSpPr>
        <p:spPr>
          <a:xfrm>
            <a:off x="685802" y="609600"/>
            <a:ext cx="7739741" cy="922867"/>
          </a:xfrm>
        </p:spPr>
        <p:txBody>
          <a:bodyPr anchor="b">
            <a:normAutofit/>
          </a:bodyPr>
          <a:lstStyle/>
          <a:p>
            <a:r>
              <a:rPr lang="en-US" sz="3200" b="1" dirty="0"/>
              <a:t>Final Output: Running Playbook</a:t>
            </a:r>
          </a:p>
        </p:txBody>
      </p:sp>
      <p:pic>
        <p:nvPicPr>
          <p:cNvPr id="4" name="Content Placeholder 3">
            <a:extLst>
              <a:ext uri="{FF2B5EF4-FFF2-40B4-BE49-F238E27FC236}">
                <a16:creationId xmlns:a16="http://schemas.microsoft.com/office/drawing/2014/main" id="{9B258919-2D47-984B-B197-30B5075055FB}"/>
              </a:ext>
            </a:extLst>
          </p:cNvPr>
          <p:cNvPicPr>
            <a:picLocks noGrp="1" noChangeAspect="1"/>
          </p:cNvPicPr>
          <p:nvPr>
            <p:ph idx="1"/>
          </p:nvPr>
        </p:nvPicPr>
        <p:blipFill>
          <a:blip r:embed="rId3"/>
          <a:stretch>
            <a:fillRect/>
          </a:stretch>
        </p:blipFill>
        <p:spPr>
          <a:xfrm>
            <a:off x="685800" y="1873035"/>
            <a:ext cx="8305800" cy="3670515"/>
          </a:xfrm>
          <a:prstGeom prst="rect">
            <a:avLst/>
          </a:prstGeom>
        </p:spPr>
      </p:pic>
    </p:spTree>
    <p:extLst>
      <p:ext uri="{BB962C8B-B14F-4D97-AF65-F5344CB8AC3E}">
        <p14:creationId xmlns:p14="http://schemas.microsoft.com/office/powerpoint/2010/main" val="23205192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FFF51C-94E3-EAF9-CBF8-C0F6E54042B1}"/>
              </a:ext>
            </a:extLst>
          </p:cNvPr>
          <p:cNvSpPr>
            <a:spLocks noGrp="1"/>
          </p:cNvSpPr>
          <p:nvPr>
            <p:ph type="title"/>
          </p:nvPr>
        </p:nvSpPr>
        <p:spPr>
          <a:xfrm>
            <a:off x="685802" y="609600"/>
            <a:ext cx="7739741" cy="922867"/>
          </a:xfrm>
        </p:spPr>
        <p:txBody>
          <a:bodyPr anchor="b">
            <a:normAutofit/>
          </a:bodyPr>
          <a:lstStyle/>
          <a:p>
            <a:r>
              <a:rPr lang="en-US" sz="3200" b="1" dirty="0"/>
              <a:t>Advantages of Playbook</a:t>
            </a:r>
          </a:p>
        </p:txBody>
      </p:sp>
      <p:sp>
        <p:nvSpPr>
          <p:cNvPr id="3" name="Content Placeholder 2">
            <a:extLst>
              <a:ext uri="{FF2B5EF4-FFF2-40B4-BE49-F238E27FC236}">
                <a16:creationId xmlns:a16="http://schemas.microsoft.com/office/drawing/2014/main" id="{6DB109AC-4BA0-EA4A-C2F2-0976632BA40B}"/>
              </a:ext>
            </a:extLst>
          </p:cNvPr>
          <p:cNvSpPr>
            <a:spLocks noGrp="1"/>
          </p:cNvSpPr>
          <p:nvPr>
            <p:ph idx="1"/>
          </p:nvPr>
        </p:nvSpPr>
        <p:spPr>
          <a:xfrm>
            <a:off x="685803" y="1817423"/>
            <a:ext cx="8305798" cy="3973777"/>
          </a:xfrm>
        </p:spPr>
        <p:txBody>
          <a:bodyPr>
            <a:normAutofit/>
          </a:bodyPr>
          <a:lstStyle/>
          <a:p>
            <a:r>
              <a:rPr lang="en-US" dirty="0">
                <a:solidFill>
                  <a:schemeClr val="tx1">
                    <a:lumMod val="85000"/>
                    <a:lumOff val="15000"/>
                  </a:schemeClr>
                </a:solidFill>
              </a:rPr>
              <a:t>CRUD operations</a:t>
            </a:r>
          </a:p>
          <a:p>
            <a:r>
              <a:rPr lang="en-US" dirty="0">
                <a:solidFill>
                  <a:schemeClr val="tx1">
                    <a:lumMod val="85000"/>
                    <a:lumOff val="15000"/>
                  </a:schemeClr>
                </a:solidFill>
              </a:rPr>
              <a:t>Log Management</a:t>
            </a:r>
          </a:p>
          <a:p>
            <a:r>
              <a:rPr lang="en-US" dirty="0">
                <a:solidFill>
                  <a:schemeClr val="tx1">
                    <a:lumMod val="85000"/>
                    <a:lumOff val="15000"/>
                  </a:schemeClr>
                </a:solidFill>
              </a:rPr>
              <a:t>Automation</a:t>
            </a:r>
          </a:p>
          <a:p>
            <a:r>
              <a:rPr lang="en-US" dirty="0">
                <a:solidFill>
                  <a:schemeClr val="tx1">
                    <a:lumMod val="85000"/>
                    <a:lumOff val="15000"/>
                  </a:schemeClr>
                </a:solidFill>
              </a:rPr>
              <a:t>User Management</a:t>
            </a:r>
          </a:p>
          <a:p>
            <a:r>
              <a:rPr lang="en-US" dirty="0">
                <a:solidFill>
                  <a:schemeClr val="tx1">
                    <a:lumMod val="85000"/>
                    <a:lumOff val="15000"/>
                  </a:schemeClr>
                </a:solidFill>
              </a:rPr>
              <a:t>Ecosystem Compatibility</a:t>
            </a:r>
          </a:p>
          <a:p>
            <a:r>
              <a:rPr lang="en-US" dirty="0">
                <a:solidFill>
                  <a:schemeClr val="tx1">
                    <a:lumMod val="85000"/>
                    <a:lumOff val="15000"/>
                  </a:schemeClr>
                </a:solidFill>
              </a:rPr>
              <a:t>Configuration Management</a:t>
            </a:r>
          </a:p>
          <a:p>
            <a:r>
              <a:rPr lang="en-US" dirty="0">
                <a:solidFill>
                  <a:schemeClr val="tx1">
                    <a:lumMod val="85000"/>
                    <a:lumOff val="15000"/>
                  </a:schemeClr>
                </a:solidFill>
              </a:rPr>
              <a:t>Monitoring &amp; Alerts</a:t>
            </a:r>
          </a:p>
          <a:p>
            <a:r>
              <a:rPr lang="en-US" dirty="0">
                <a:solidFill>
                  <a:schemeClr val="tx1">
                    <a:lumMod val="85000"/>
                    <a:lumOff val="15000"/>
                  </a:schemeClr>
                </a:solidFill>
              </a:rPr>
              <a:t>Ease of use and Maintenance</a:t>
            </a:r>
          </a:p>
          <a:p>
            <a:endParaRPr lang="en-US" dirty="0">
              <a:solidFill>
                <a:schemeClr val="tx1">
                  <a:lumMod val="85000"/>
                  <a:lumOff val="15000"/>
                </a:schemeClr>
              </a:solidFill>
            </a:endParaRPr>
          </a:p>
        </p:txBody>
      </p:sp>
    </p:spTree>
    <p:extLst>
      <p:ext uri="{BB962C8B-B14F-4D97-AF65-F5344CB8AC3E}">
        <p14:creationId xmlns:p14="http://schemas.microsoft.com/office/powerpoint/2010/main" val="308971997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EFCAA7-CB92-520C-17CD-17D964F22FF1}"/>
              </a:ext>
            </a:extLst>
          </p:cNvPr>
          <p:cNvSpPr>
            <a:spLocks noGrp="1"/>
          </p:cNvSpPr>
          <p:nvPr>
            <p:ph type="title"/>
          </p:nvPr>
        </p:nvSpPr>
        <p:spPr>
          <a:xfrm>
            <a:off x="685802" y="609600"/>
            <a:ext cx="7739741" cy="922867"/>
          </a:xfrm>
        </p:spPr>
        <p:txBody>
          <a:bodyPr anchor="b">
            <a:normAutofit/>
          </a:bodyPr>
          <a:lstStyle/>
          <a:p>
            <a:r>
              <a:rPr lang="en-US" sz="3200" b="1" dirty="0"/>
              <a:t>summary</a:t>
            </a:r>
          </a:p>
        </p:txBody>
      </p:sp>
      <p:sp>
        <p:nvSpPr>
          <p:cNvPr id="3" name="Content Placeholder 2">
            <a:extLst>
              <a:ext uri="{FF2B5EF4-FFF2-40B4-BE49-F238E27FC236}">
                <a16:creationId xmlns:a16="http://schemas.microsoft.com/office/drawing/2014/main" id="{031DE218-7F46-82D2-A7F7-336B71FEA928}"/>
              </a:ext>
            </a:extLst>
          </p:cNvPr>
          <p:cNvSpPr>
            <a:spLocks noGrp="1"/>
          </p:cNvSpPr>
          <p:nvPr>
            <p:ph idx="1"/>
          </p:nvPr>
        </p:nvSpPr>
        <p:spPr>
          <a:xfrm>
            <a:off x="685802" y="1532467"/>
            <a:ext cx="8305798" cy="4857700"/>
          </a:xfrm>
        </p:spPr>
        <p:txBody>
          <a:bodyPr>
            <a:normAutofit fontScale="55000" lnSpcReduction="20000"/>
          </a:bodyPr>
          <a:lstStyle/>
          <a:p>
            <a:pPr marL="0" indent="0">
              <a:buNone/>
            </a:pPr>
            <a:r>
              <a:rPr lang="en-GB" sz="2500" b="0" i="0" u="none" strike="noStrike" dirty="0">
                <a:solidFill>
                  <a:srgbClr val="0D0D0D"/>
                </a:solidFill>
                <a:effectLst/>
              </a:rPr>
              <a:t>This project automated master and client-server management using Ansible and enhanced security with Two-Factor Authentication. It streamlined routine server tasks, reduced manual errors, and ensured secure authentication mechanisms. Integration challenges were resolved, and the solution was designed to be scalable for future growth.</a:t>
            </a:r>
          </a:p>
          <a:p>
            <a:pPr marL="0" indent="0">
              <a:buNone/>
            </a:pPr>
            <a:endParaRPr lang="en-GB" sz="2500" dirty="0">
              <a:solidFill>
                <a:srgbClr val="0D0D0D"/>
              </a:solidFill>
            </a:endParaRPr>
          </a:p>
          <a:p>
            <a:pPr marL="0" indent="0">
              <a:buNone/>
            </a:pPr>
            <a:r>
              <a:rPr lang="en-GB" sz="2500" b="1" dirty="0">
                <a:solidFill>
                  <a:srgbClr val="0D0D0D"/>
                </a:solidFill>
              </a:rPr>
              <a:t>CONTRIBUTIONS</a:t>
            </a:r>
          </a:p>
          <a:p>
            <a:pPr marL="0" indent="0">
              <a:buNone/>
            </a:pPr>
            <a:r>
              <a:rPr lang="en-GB" sz="2500" b="1" u="sng" dirty="0">
                <a:solidFill>
                  <a:srgbClr val="0D0D0D"/>
                </a:solidFill>
              </a:rPr>
              <a:t>Shubham:</a:t>
            </a:r>
          </a:p>
          <a:p>
            <a:pPr marL="0" indent="0">
              <a:buNone/>
            </a:pPr>
            <a:r>
              <a:rPr lang="en-GB" sz="2500" b="1" dirty="0"/>
              <a:t>Automation and Configuration</a:t>
            </a:r>
          </a:p>
          <a:p>
            <a:pPr>
              <a:buFont typeface="Arial" panose="020B0604020202020204" pitchFamily="34" charset="0"/>
              <a:buChar char="•"/>
            </a:pPr>
            <a:r>
              <a:rPr lang="en-GB" sz="2500" dirty="0"/>
              <a:t>Set up the master server, configure Ansible, create inventory files, and write playbooks for automating tasks like software installation and updates.</a:t>
            </a:r>
          </a:p>
          <a:p>
            <a:pPr>
              <a:buFont typeface="Arial" panose="020B0604020202020204" pitchFamily="34" charset="0"/>
              <a:buChar char="•"/>
            </a:pPr>
            <a:r>
              <a:rPr lang="en-GB" sz="2500" dirty="0"/>
              <a:t>Debug and resolve issues (e.g., SSH errors, service failures) while ensuring dynamic inventory and scalability.</a:t>
            </a:r>
            <a:endParaRPr lang="en-GB" sz="2500" b="1" dirty="0">
              <a:solidFill>
                <a:srgbClr val="0D0D0D"/>
              </a:solidFill>
            </a:endParaRPr>
          </a:p>
          <a:p>
            <a:pPr marL="0" indent="0">
              <a:buNone/>
            </a:pPr>
            <a:r>
              <a:rPr lang="en-GB" sz="2500" b="1" u="sng" dirty="0">
                <a:solidFill>
                  <a:srgbClr val="0D0D0D"/>
                </a:solidFill>
              </a:rPr>
              <a:t>Roshni:</a:t>
            </a:r>
          </a:p>
          <a:p>
            <a:pPr marL="0" indent="0">
              <a:buNone/>
            </a:pPr>
            <a:r>
              <a:rPr lang="en-GB" sz="2500" b="1" dirty="0"/>
              <a:t>Security and 2FA Integration</a:t>
            </a:r>
          </a:p>
          <a:p>
            <a:pPr>
              <a:buFont typeface="Arial" panose="020B0604020202020204" pitchFamily="34" charset="0"/>
              <a:buChar char="•"/>
            </a:pPr>
            <a:r>
              <a:rPr lang="en-GB" sz="2500" dirty="0"/>
              <a:t>Prepare client servers</a:t>
            </a:r>
            <a:r>
              <a:rPr lang="en-GB" sz="2500"/>
              <a:t>, configure </a:t>
            </a:r>
            <a:r>
              <a:rPr lang="en-GB" sz="2500" dirty="0"/>
              <a:t>SSH for the admin, and implement Two-Factor Authentication (Google Authenticator with PAM and SSH).</a:t>
            </a:r>
          </a:p>
          <a:p>
            <a:pPr>
              <a:buFont typeface="Arial" panose="020B0604020202020204" pitchFamily="34" charset="0"/>
              <a:buChar char="•"/>
            </a:pPr>
            <a:r>
              <a:rPr lang="en-GB" sz="2500" dirty="0"/>
              <a:t>Enhance security with firewall rules, test 2FA, and troubleshoot synchronization and authentication issues.</a:t>
            </a:r>
          </a:p>
          <a:p>
            <a:pPr marL="0" indent="0">
              <a:buNone/>
            </a:pPr>
            <a:endParaRPr lang="en-US" b="1" dirty="0">
              <a:solidFill>
                <a:schemeClr val="tx1">
                  <a:lumMod val="85000"/>
                  <a:lumOff val="15000"/>
                </a:schemeClr>
              </a:solidFill>
            </a:endParaRPr>
          </a:p>
        </p:txBody>
      </p:sp>
    </p:spTree>
    <p:extLst>
      <p:ext uri="{BB962C8B-B14F-4D97-AF65-F5344CB8AC3E}">
        <p14:creationId xmlns:p14="http://schemas.microsoft.com/office/powerpoint/2010/main" val="415037968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64A9C8-DB5A-EEB6-20E5-BC2A5C50FEBC}"/>
              </a:ext>
            </a:extLst>
          </p:cNvPr>
          <p:cNvSpPr>
            <a:spLocks noGrp="1"/>
          </p:cNvSpPr>
          <p:nvPr>
            <p:ph type="title"/>
          </p:nvPr>
        </p:nvSpPr>
        <p:spPr>
          <a:xfrm>
            <a:off x="685802" y="609600"/>
            <a:ext cx="7739741" cy="922867"/>
          </a:xfrm>
        </p:spPr>
        <p:txBody>
          <a:bodyPr anchor="b">
            <a:normAutofit/>
          </a:bodyPr>
          <a:lstStyle/>
          <a:p>
            <a:r>
              <a:rPr lang="en-US" sz="3200" b="1" dirty="0"/>
              <a:t>conclusion</a:t>
            </a:r>
          </a:p>
        </p:txBody>
      </p:sp>
      <p:sp>
        <p:nvSpPr>
          <p:cNvPr id="3" name="Content Placeholder 2">
            <a:extLst>
              <a:ext uri="{FF2B5EF4-FFF2-40B4-BE49-F238E27FC236}">
                <a16:creationId xmlns:a16="http://schemas.microsoft.com/office/drawing/2014/main" id="{F012FB0E-0DCC-5B0A-9998-B83D7658008C}"/>
              </a:ext>
            </a:extLst>
          </p:cNvPr>
          <p:cNvSpPr>
            <a:spLocks noGrp="1"/>
          </p:cNvSpPr>
          <p:nvPr>
            <p:ph idx="1"/>
          </p:nvPr>
        </p:nvSpPr>
        <p:spPr>
          <a:xfrm>
            <a:off x="685803" y="1817423"/>
            <a:ext cx="8305798" cy="3973777"/>
          </a:xfrm>
        </p:spPr>
        <p:txBody>
          <a:bodyPr>
            <a:normAutofit/>
          </a:bodyPr>
          <a:lstStyle/>
          <a:p>
            <a:pPr>
              <a:spcAft>
                <a:spcPts val="0"/>
              </a:spcAft>
            </a:pPr>
            <a:r>
              <a:rPr lang="en-GB" sz="1600" b="1" i="0" u="none" strike="noStrike" dirty="0">
                <a:solidFill>
                  <a:srgbClr val="0D0D0D"/>
                </a:solidFill>
                <a:effectLst/>
              </a:rPr>
              <a:t>Achievements</a:t>
            </a:r>
            <a:r>
              <a:rPr lang="en-GB" sz="1600" b="0" i="0" u="none" strike="noStrike" dirty="0">
                <a:solidFill>
                  <a:srgbClr val="0D0D0D"/>
                </a:solidFill>
                <a:effectLst/>
              </a:rPr>
              <a:t>:</a:t>
            </a:r>
          </a:p>
          <a:p>
            <a:pPr lvl="1">
              <a:spcBef>
                <a:spcPts val="600"/>
              </a:spcBef>
              <a:spcAft>
                <a:spcPts val="600"/>
              </a:spcAft>
            </a:pPr>
            <a:r>
              <a:rPr lang="en-GB" b="0" i="0" u="none" strike="noStrike" dirty="0">
                <a:solidFill>
                  <a:srgbClr val="0D0D0D"/>
                </a:solidFill>
                <a:effectLst/>
              </a:rPr>
              <a:t>Successfully automated server management and implemented 2FA.</a:t>
            </a:r>
          </a:p>
          <a:p>
            <a:pPr lvl="1">
              <a:spcBef>
                <a:spcPts val="600"/>
              </a:spcBef>
              <a:spcAft>
                <a:spcPts val="600"/>
              </a:spcAft>
            </a:pPr>
            <a:r>
              <a:rPr lang="en-GB" b="0" i="0" u="none" strike="noStrike" dirty="0">
                <a:solidFill>
                  <a:srgbClr val="0D0D0D"/>
                </a:solidFill>
                <a:effectLst/>
              </a:rPr>
              <a:t>Addressed integration challenges and ensured secure communication.</a:t>
            </a:r>
          </a:p>
          <a:p>
            <a:pPr>
              <a:spcAft>
                <a:spcPts val="0"/>
              </a:spcAft>
            </a:pPr>
            <a:r>
              <a:rPr lang="en-GB" sz="1600" b="1" i="0" u="none" strike="noStrike" dirty="0">
                <a:solidFill>
                  <a:srgbClr val="0D0D0D"/>
                </a:solidFill>
                <a:effectLst/>
              </a:rPr>
              <a:t>Future Scope</a:t>
            </a:r>
            <a:r>
              <a:rPr lang="en-GB" sz="1600" b="0" i="0" u="none" strike="noStrike" dirty="0">
                <a:solidFill>
                  <a:srgbClr val="0D0D0D"/>
                </a:solidFill>
                <a:effectLst/>
              </a:rPr>
              <a:t>:</a:t>
            </a:r>
          </a:p>
          <a:p>
            <a:pPr lvl="1">
              <a:spcBef>
                <a:spcPts val="600"/>
              </a:spcBef>
              <a:spcAft>
                <a:spcPts val="600"/>
              </a:spcAft>
            </a:pPr>
            <a:r>
              <a:rPr lang="en-GB" b="0" i="0" u="none" strike="noStrike" dirty="0">
                <a:solidFill>
                  <a:srgbClr val="0D0D0D"/>
                </a:solidFill>
                <a:effectLst/>
              </a:rPr>
              <a:t>Centralized logging and monitoring using tools like ELK Stack.</a:t>
            </a:r>
          </a:p>
          <a:p>
            <a:pPr lvl="1">
              <a:spcBef>
                <a:spcPts val="600"/>
              </a:spcBef>
              <a:spcAft>
                <a:spcPts val="600"/>
              </a:spcAft>
            </a:pPr>
            <a:r>
              <a:rPr lang="en-GB" b="0" i="0" u="none" strike="noStrike" dirty="0">
                <a:solidFill>
                  <a:srgbClr val="0D0D0D"/>
                </a:solidFill>
                <a:effectLst/>
              </a:rPr>
              <a:t>Advanced authentication mechanisms such as hardware tokens.</a:t>
            </a:r>
          </a:p>
          <a:p>
            <a:pPr lvl="1">
              <a:spcBef>
                <a:spcPts val="600"/>
              </a:spcBef>
              <a:spcAft>
                <a:spcPts val="600"/>
              </a:spcAft>
            </a:pPr>
            <a:r>
              <a:rPr lang="en-GB" b="0" i="0" u="none" strike="noStrike" dirty="0">
                <a:solidFill>
                  <a:srgbClr val="0D0D0D"/>
                </a:solidFill>
                <a:effectLst/>
              </a:rPr>
              <a:t>Further automation for dynamic cloud environments.</a:t>
            </a:r>
          </a:p>
          <a:p>
            <a:pPr>
              <a:spcAft>
                <a:spcPts val="0"/>
              </a:spcAft>
            </a:pPr>
            <a:r>
              <a:rPr lang="en-GB" sz="1600" b="1" i="0" u="none" strike="noStrike" dirty="0">
                <a:solidFill>
                  <a:srgbClr val="0D0D0D"/>
                </a:solidFill>
                <a:effectLst/>
              </a:rPr>
              <a:t>Takeaways</a:t>
            </a:r>
            <a:r>
              <a:rPr lang="en-GB" sz="1600" b="0" i="0" u="none" strike="noStrike" dirty="0">
                <a:solidFill>
                  <a:srgbClr val="0D0D0D"/>
                </a:solidFill>
                <a:effectLst/>
              </a:rPr>
              <a:t>:</a:t>
            </a:r>
          </a:p>
          <a:p>
            <a:pPr lvl="1">
              <a:spcBef>
                <a:spcPts val="600"/>
              </a:spcBef>
              <a:spcAft>
                <a:spcPts val="600"/>
              </a:spcAft>
            </a:pPr>
            <a:r>
              <a:rPr lang="en-GB" b="0" i="0" u="none" strike="noStrike" dirty="0">
                <a:solidFill>
                  <a:srgbClr val="0D0D0D"/>
                </a:solidFill>
                <a:effectLst/>
              </a:rPr>
              <a:t>Automation improves efficiency and reduces human error.</a:t>
            </a:r>
          </a:p>
          <a:p>
            <a:pPr lvl="1">
              <a:spcBef>
                <a:spcPts val="600"/>
              </a:spcBef>
              <a:spcAft>
                <a:spcPts val="600"/>
              </a:spcAft>
            </a:pPr>
            <a:r>
              <a:rPr lang="en-GB" b="0" i="0" u="none" strike="noStrike" dirty="0">
                <a:solidFill>
                  <a:srgbClr val="0D0D0D"/>
                </a:solidFill>
                <a:effectLst/>
              </a:rPr>
              <a:t>Robust security mechanisms are essential to protect critical infrastructure.</a:t>
            </a:r>
          </a:p>
          <a:p>
            <a:endParaRPr lang="en-US" sz="1600" dirty="0">
              <a:solidFill>
                <a:schemeClr val="tx1">
                  <a:lumMod val="85000"/>
                  <a:lumOff val="15000"/>
                </a:schemeClr>
              </a:solidFill>
            </a:endParaRPr>
          </a:p>
        </p:txBody>
      </p:sp>
    </p:spTree>
    <p:extLst>
      <p:ext uri="{BB962C8B-B14F-4D97-AF65-F5344CB8AC3E}">
        <p14:creationId xmlns:p14="http://schemas.microsoft.com/office/powerpoint/2010/main" val="295470649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D19F15-A440-615C-A209-44BBB5F65943}"/>
              </a:ext>
            </a:extLst>
          </p:cNvPr>
          <p:cNvSpPr>
            <a:spLocks noGrp="1"/>
          </p:cNvSpPr>
          <p:nvPr>
            <p:ph type="title"/>
          </p:nvPr>
        </p:nvSpPr>
        <p:spPr>
          <a:xfrm>
            <a:off x="265814" y="609600"/>
            <a:ext cx="8159729" cy="922867"/>
          </a:xfrm>
        </p:spPr>
        <p:txBody>
          <a:bodyPr anchor="b">
            <a:normAutofit/>
          </a:bodyPr>
          <a:lstStyle/>
          <a:p>
            <a:r>
              <a:rPr lang="en-US" sz="3200" b="1" dirty="0"/>
              <a:t>References</a:t>
            </a:r>
          </a:p>
        </p:txBody>
      </p:sp>
      <p:sp>
        <p:nvSpPr>
          <p:cNvPr id="3" name="Content Placeholder 2">
            <a:extLst>
              <a:ext uri="{FF2B5EF4-FFF2-40B4-BE49-F238E27FC236}">
                <a16:creationId xmlns:a16="http://schemas.microsoft.com/office/drawing/2014/main" id="{88CD8005-7F06-D474-C6DA-DA246EB4198E}"/>
              </a:ext>
            </a:extLst>
          </p:cNvPr>
          <p:cNvSpPr>
            <a:spLocks noGrp="1"/>
          </p:cNvSpPr>
          <p:nvPr>
            <p:ph idx="1"/>
          </p:nvPr>
        </p:nvSpPr>
        <p:spPr>
          <a:xfrm>
            <a:off x="265814" y="1817423"/>
            <a:ext cx="9696893" cy="3973777"/>
          </a:xfrm>
        </p:spPr>
        <p:txBody>
          <a:bodyPr>
            <a:normAutofit fontScale="92500" lnSpcReduction="20000"/>
          </a:bodyPr>
          <a:lstStyle/>
          <a:p>
            <a:pPr marL="0" indent="0">
              <a:buNone/>
            </a:pPr>
            <a:r>
              <a:rPr lang="en-US" dirty="0">
                <a:solidFill>
                  <a:schemeClr val="tx1">
                    <a:lumMod val="85000"/>
                    <a:lumOff val="15000"/>
                  </a:schemeClr>
                </a:solidFill>
              </a:rPr>
              <a:t>[1] </a:t>
            </a:r>
            <a:r>
              <a:rPr lang="en-GB" dirty="0">
                <a:effectLst/>
              </a:rPr>
              <a:t>Michael </a:t>
            </a:r>
            <a:r>
              <a:rPr lang="en-GB" dirty="0" err="1">
                <a:effectLst/>
              </a:rPr>
              <a:t>DeHaan</a:t>
            </a:r>
            <a:r>
              <a:rPr lang="en-US" dirty="0">
                <a:solidFill>
                  <a:schemeClr val="tx1">
                    <a:lumMod val="85000"/>
                    <a:lumOff val="15000"/>
                  </a:schemeClr>
                </a:solidFill>
                <a:effectLst/>
              </a:rPr>
              <a:t>. (Nov 20, 2024). </a:t>
            </a:r>
            <a:r>
              <a:rPr lang="en-US" i="1" dirty="0">
                <a:solidFill>
                  <a:schemeClr val="tx1">
                    <a:lumMod val="85000"/>
                    <a:lumOff val="15000"/>
                  </a:schemeClr>
                </a:solidFill>
                <a:effectLst/>
              </a:rPr>
              <a:t>“Ansible Community Documentation”. </a:t>
            </a:r>
            <a:r>
              <a:rPr lang="en-US" dirty="0">
                <a:solidFill>
                  <a:schemeClr val="tx1">
                    <a:lumMod val="85000"/>
                    <a:lumOff val="15000"/>
                  </a:schemeClr>
                </a:solidFill>
                <a:effectLst/>
              </a:rPr>
              <a:t>Ansible.</a:t>
            </a:r>
          </a:p>
          <a:p>
            <a:pPr marL="0" indent="0">
              <a:buNone/>
            </a:pPr>
            <a:r>
              <a:rPr lang="en-US" dirty="0">
                <a:solidFill>
                  <a:schemeClr val="tx1">
                    <a:lumMod val="85000"/>
                    <a:lumOff val="15000"/>
                  </a:schemeClr>
                </a:solidFill>
                <a:effectLst/>
              </a:rPr>
              <a:t>	DOI - </a:t>
            </a:r>
            <a:r>
              <a:rPr lang="en-US" dirty="0">
                <a:solidFill>
                  <a:schemeClr val="tx1">
                    <a:lumMod val="85000"/>
                    <a:lumOff val="15000"/>
                  </a:schemeClr>
                </a:solidFill>
                <a:effectLst/>
                <a:hlinkClick r:id="rId3"/>
              </a:rPr>
              <a:t>https://docs.ansible.com/ansible/latest/collections/ansible/builtin/setup_module.html</a:t>
            </a:r>
            <a:endParaRPr lang="en-US" dirty="0">
              <a:solidFill>
                <a:schemeClr val="tx1">
                  <a:lumMod val="85000"/>
                  <a:lumOff val="15000"/>
                </a:schemeClr>
              </a:solidFill>
              <a:effectLst/>
            </a:endParaRPr>
          </a:p>
          <a:p>
            <a:pPr marL="0" indent="0">
              <a:buNone/>
            </a:pPr>
            <a:r>
              <a:rPr lang="en-US" dirty="0">
                <a:solidFill>
                  <a:schemeClr val="tx1">
                    <a:lumMod val="85000"/>
                    <a:lumOff val="15000"/>
                  </a:schemeClr>
                </a:solidFill>
              </a:rPr>
              <a:t>[2] Charles Adebayo and Suhail </a:t>
            </a:r>
            <a:r>
              <a:rPr lang="en-US" dirty="0" err="1">
                <a:solidFill>
                  <a:schemeClr val="tx1">
                    <a:lumMod val="85000"/>
                    <a:lumOff val="15000"/>
                  </a:schemeClr>
                </a:solidFill>
              </a:rPr>
              <a:t>Fouzan</a:t>
            </a:r>
            <a:r>
              <a:rPr lang="en-US" dirty="0">
                <a:solidFill>
                  <a:schemeClr val="tx1">
                    <a:lumMod val="85000"/>
                    <a:lumOff val="15000"/>
                  </a:schemeClr>
                </a:solidFill>
              </a:rPr>
              <a:t>. (Oct 08, 2024). “</a:t>
            </a:r>
            <a:r>
              <a:rPr lang="en-US" i="1" dirty="0">
                <a:solidFill>
                  <a:schemeClr val="tx1">
                    <a:lumMod val="85000"/>
                    <a:lumOff val="15000"/>
                  </a:schemeClr>
                </a:solidFill>
              </a:rPr>
              <a:t>Centralized monitoring and alerting for AWS Systems Manager Agent status on managed nodes across AWS Organization</a:t>
            </a:r>
            <a:r>
              <a:rPr lang="en-US" dirty="0">
                <a:solidFill>
                  <a:schemeClr val="tx1">
                    <a:lumMod val="85000"/>
                    <a:lumOff val="15000"/>
                  </a:schemeClr>
                </a:solidFill>
              </a:rPr>
              <a:t>”. AWS.</a:t>
            </a:r>
          </a:p>
          <a:p>
            <a:pPr marL="0" indent="0">
              <a:buNone/>
            </a:pPr>
            <a:r>
              <a:rPr lang="en-GB" dirty="0">
                <a:effectLst/>
              </a:rPr>
              <a:t>	DOI - </a:t>
            </a:r>
            <a:r>
              <a:rPr lang="en-GB" dirty="0">
                <a:effectLst/>
                <a:hlinkClick r:id="rId4"/>
              </a:rPr>
              <a:t>https://aws.amazon.com/blogs/mt/centralized-monitoring-and-alerting-for-aws-systems-manager-agent-status-on-managed-nodes-across-aws-organization/</a:t>
            </a:r>
            <a:endParaRPr lang="en-GB" dirty="0">
              <a:effectLst/>
            </a:endParaRPr>
          </a:p>
          <a:p>
            <a:pPr marL="0" indent="0">
              <a:buNone/>
            </a:pPr>
            <a:r>
              <a:rPr lang="en-GB" dirty="0"/>
              <a:t>[3] Google Author. (Updated). </a:t>
            </a:r>
            <a:r>
              <a:rPr lang="en-GB" i="1" dirty="0"/>
              <a:t>“Server-side passkey authentication”. </a:t>
            </a:r>
            <a:r>
              <a:rPr lang="en-GB" dirty="0"/>
              <a:t>Google.</a:t>
            </a:r>
          </a:p>
          <a:p>
            <a:pPr marL="0" indent="0">
              <a:buNone/>
            </a:pPr>
            <a:r>
              <a:rPr lang="en-GB" dirty="0"/>
              <a:t>	DOI - </a:t>
            </a:r>
            <a:r>
              <a:rPr lang="en-GB" dirty="0">
                <a:hlinkClick r:id="rId5"/>
              </a:rPr>
              <a:t>https://developers.google.com/identity/passkeys/developer-guides/server-authentication</a:t>
            </a:r>
            <a:endParaRPr lang="en-GB" dirty="0"/>
          </a:p>
          <a:p>
            <a:pPr marL="0" indent="0">
              <a:buNone/>
            </a:pPr>
            <a:r>
              <a:rPr lang="en-GB" dirty="0">
                <a:effectLst/>
              </a:rPr>
              <a:t>[4] NGINX Author. (Updated). </a:t>
            </a:r>
            <a:r>
              <a:rPr lang="en-GB" i="1" dirty="0">
                <a:effectLst/>
              </a:rPr>
              <a:t>“nginx documentation”. </a:t>
            </a:r>
            <a:r>
              <a:rPr lang="en-GB" dirty="0">
                <a:effectLst/>
              </a:rPr>
              <a:t>NGINX.</a:t>
            </a:r>
          </a:p>
          <a:p>
            <a:pPr marL="0" indent="0">
              <a:buNone/>
            </a:pPr>
            <a:r>
              <a:rPr lang="en-GB" dirty="0">
                <a:effectLst/>
              </a:rPr>
              <a:t>	DOI - </a:t>
            </a:r>
            <a:r>
              <a:rPr lang="en-GB" dirty="0">
                <a:effectLst/>
                <a:hlinkClick r:id="rId6"/>
              </a:rPr>
              <a:t>https://nginx.org/en/docs/</a:t>
            </a:r>
            <a:endParaRPr lang="en-GB" dirty="0">
              <a:effectLst/>
            </a:endParaRPr>
          </a:p>
          <a:p>
            <a:pPr marL="0" indent="0">
              <a:buNone/>
            </a:pPr>
            <a:r>
              <a:rPr lang="en-GB" dirty="0"/>
              <a:t>[5] Ansible project contributors. (Nov 20, 2024). </a:t>
            </a:r>
            <a:r>
              <a:rPr lang="en-GB" i="1" dirty="0"/>
              <a:t>“Ansible playbooks”. </a:t>
            </a:r>
            <a:r>
              <a:rPr lang="en-GB" dirty="0"/>
              <a:t>Ansible.</a:t>
            </a:r>
          </a:p>
          <a:p>
            <a:pPr marL="0" indent="0">
              <a:buNone/>
            </a:pPr>
            <a:r>
              <a:rPr lang="en-GB" dirty="0">
                <a:effectLst/>
              </a:rPr>
              <a:t>	DOI - </a:t>
            </a:r>
            <a:r>
              <a:rPr lang="en-GB" dirty="0">
                <a:effectLst/>
                <a:hlinkClick r:id="rId7"/>
              </a:rPr>
              <a:t>https://docs.ansible.com/ansible/latest/playbook_guide/playbooks_intro.html</a:t>
            </a:r>
            <a:endParaRPr lang="en-GB" dirty="0">
              <a:effectLst/>
            </a:endParaRPr>
          </a:p>
          <a:p>
            <a:pPr marL="0" indent="0">
              <a:buNone/>
            </a:pPr>
            <a:endParaRPr lang="en-GB" dirty="0">
              <a:effectLst/>
            </a:endParaRPr>
          </a:p>
        </p:txBody>
      </p:sp>
    </p:spTree>
    <p:extLst>
      <p:ext uri="{BB962C8B-B14F-4D97-AF65-F5344CB8AC3E}">
        <p14:creationId xmlns:p14="http://schemas.microsoft.com/office/powerpoint/2010/main" val="283283268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5FC09F-1E22-A02A-CE30-9C0C18FDB13C}"/>
              </a:ext>
            </a:extLst>
          </p:cNvPr>
          <p:cNvSpPr>
            <a:spLocks noGrp="1"/>
          </p:cNvSpPr>
          <p:nvPr>
            <p:ph type="title"/>
          </p:nvPr>
        </p:nvSpPr>
        <p:spPr>
          <a:xfrm>
            <a:off x="685802" y="609600"/>
            <a:ext cx="7739741" cy="922867"/>
          </a:xfrm>
        </p:spPr>
        <p:txBody>
          <a:bodyPr anchor="b">
            <a:normAutofit/>
          </a:bodyPr>
          <a:lstStyle/>
          <a:p>
            <a:r>
              <a:rPr lang="en-US" sz="3200" b="1" dirty="0"/>
              <a:t>Background</a:t>
            </a:r>
          </a:p>
        </p:txBody>
      </p:sp>
      <p:sp>
        <p:nvSpPr>
          <p:cNvPr id="3" name="Content Placeholder 2">
            <a:extLst>
              <a:ext uri="{FF2B5EF4-FFF2-40B4-BE49-F238E27FC236}">
                <a16:creationId xmlns:a16="http://schemas.microsoft.com/office/drawing/2014/main" id="{77E28899-FC63-68C8-60AE-8EE4AB877AA9}"/>
              </a:ext>
            </a:extLst>
          </p:cNvPr>
          <p:cNvSpPr>
            <a:spLocks noGrp="1"/>
          </p:cNvSpPr>
          <p:nvPr>
            <p:ph idx="1"/>
          </p:nvPr>
        </p:nvSpPr>
        <p:spPr>
          <a:xfrm>
            <a:off x="685803" y="1817423"/>
            <a:ext cx="8305798" cy="3973777"/>
          </a:xfrm>
        </p:spPr>
        <p:txBody>
          <a:bodyPr>
            <a:normAutofit/>
          </a:bodyPr>
          <a:lstStyle/>
          <a:p>
            <a:pPr marL="0" indent="0">
              <a:buNone/>
            </a:pPr>
            <a:r>
              <a:rPr lang="en-GB" b="0" i="0" u="none" strike="noStrike" dirty="0">
                <a:solidFill>
                  <a:srgbClr val="0D0D0D"/>
                </a:solidFill>
                <a:effectLst/>
              </a:rPr>
              <a:t>In large-scale IT infrastructures, managing multiple servers manually is inefficient and prone to errors. Tools like Ansible enable centralized management, allowing automation of software installations, configurations, and updates. Security is critical, so advanced authentication mechanisms like 2FA are integrated to ensure server access is secure.</a:t>
            </a:r>
            <a:endParaRPr lang="en-US" dirty="0">
              <a:solidFill>
                <a:schemeClr val="tx1">
                  <a:lumMod val="85000"/>
                  <a:lumOff val="15000"/>
                </a:schemeClr>
              </a:solidFill>
            </a:endParaRPr>
          </a:p>
        </p:txBody>
      </p:sp>
    </p:spTree>
    <p:extLst>
      <p:ext uri="{BB962C8B-B14F-4D97-AF65-F5344CB8AC3E}">
        <p14:creationId xmlns:p14="http://schemas.microsoft.com/office/powerpoint/2010/main" val="25277153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A15337-D523-8D35-36A7-20424778AF88}"/>
              </a:ext>
            </a:extLst>
          </p:cNvPr>
          <p:cNvSpPr>
            <a:spLocks noGrp="1"/>
          </p:cNvSpPr>
          <p:nvPr>
            <p:ph type="title"/>
          </p:nvPr>
        </p:nvSpPr>
        <p:spPr>
          <a:xfrm>
            <a:off x="685802" y="609600"/>
            <a:ext cx="7739741" cy="922867"/>
          </a:xfrm>
        </p:spPr>
        <p:txBody>
          <a:bodyPr anchor="b">
            <a:normAutofit/>
          </a:bodyPr>
          <a:lstStyle/>
          <a:p>
            <a:r>
              <a:rPr lang="en-US" sz="3200" b="1" dirty="0"/>
              <a:t>Motivation</a:t>
            </a:r>
          </a:p>
        </p:txBody>
      </p:sp>
      <p:sp>
        <p:nvSpPr>
          <p:cNvPr id="3" name="Content Placeholder 2">
            <a:extLst>
              <a:ext uri="{FF2B5EF4-FFF2-40B4-BE49-F238E27FC236}">
                <a16:creationId xmlns:a16="http://schemas.microsoft.com/office/drawing/2014/main" id="{E72E9F03-818A-2BE7-9E7A-6D3372623B1C}"/>
              </a:ext>
            </a:extLst>
          </p:cNvPr>
          <p:cNvSpPr>
            <a:spLocks noGrp="1"/>
          </p:cNvSpPr>
          <p:nvPr>
            <p:ph idx="1"/>
          </p:nvPr>
        </p:nvSpPr>
        <p:spPr>
          <a:xfrm>
            <a:off x="685803" y="1817423"/>
            <a:ext cx="8305798" cy="3973777"/>
          </a:xfrm>
        </p:spPr>
        <p:txBody>
          <a:bodyPr>
            <a:normAutofit/>
          </a:bodyPr>
          <a:lstStyle/>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Simplify server management by automating routine tasks.</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Enhance security to prevent unauthorized access and mitigate malicious activities.</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Provide a scalable, reliable solution for growing IT infrastructures.</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Reduce human errors and improve efficiency in server management.</a:t>
            </a:r>
            <a:endParaRPr lang="en-GB" sz="1800" b="0" i="0" u="none" strike="noStrike" dirty="0">
              <a:solidFill>
                <a:srgbClr val="0D0D0D"/>
              </a:solidFill>
              <a:effectLst/>
              <a:latin typeface="Aptos" panose="020B0004020202020204" pitchFamily="34" charset="0"/>
            </a:endParaRPr>
          </a:p>
          <a:p>
            <a:pPr>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9530493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476569-01C0-7F79-5328-0F1CD3FE330F}"/>
              </a:ext>
            </a:extLst>
          </p:cNvPr>
          <p:cNvSpPr>
            <a:spLocks noGrp="1"/>
          </p:cNvSpPr>
          <p:nvPr>
            <p:ph type="title"/>
          </p:nvPr>
        </p:nvSpPr>
        <p:spPr>
          <a:xfrm>
            <a:off x="685802" y="609600"/>
            <a:ext cx="7739741" cy="922867"/>
          </a:xfrm>
        </p:spPr>
        <p:txBody>
          <a:bodyPr anchor="b">
            <a:normAutofit/>
          </a:bodyPr>
          <a:lstStyle/>
          <a:p>
            <a:r>
              <a:rPr lang="en-US" sz="3200" b="1" dirty="0"/>
              <a:t>Scope</a:t>
            </a:r>
          </a:p>
        </p:txBody>
      </p:sp>
      <p:sp>
        <p:nvSpPr>
          <p:cNvPr id="3" name="Content Placeholder 2">
            <a:extLst>
              <a:ext uri="{FF2B5EF4-FFF2-40B4-BE49-F238E27FC236}">
                <a16:creationId xmlns:a16="http://schemas.microsoft.com/office/drawing/2014/main" id="{0B3C1455-D586-7116-5D73-3FFC0FE5897A}"/>
              </a:ext>
            </a:extLst>
          </p:cNvPr>
          <p:cNvSpPr>
            <a:spLocks noGrp="1"/>
          </p:cNvSpPr>
          <p:nvPr>
            <p:ph idx="1"/>
          </p:nvPr>
        </p:nvSpPr>
        <p:spPr>
          <a:xfrm>
            <a:off x="685803" y="1817423"/>
            <a:ext cx="8305798" cy="3973777"/>
          </a:xfrm>
        </p:spPr>
        <p:txBody>
          <a:bodyPr>
            <a:normAutofit/>
          </a:bodyPr>
          <a:lstStyle/>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Automate repetitive tasks like software installations and updates.</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Ensure secure authentication using </a:t>
            </a:r>
            <a:r>
              <a:rPr lang="en-GB" sz="1800" b="0" i="0" u="none" strike="noStrike" dirty="0" err="1">
                <a:solidFill>
                  <a:srgbClr val="0D0D0D"/>
                </a:solidFill>
                <a:effectLst/>
                <a:latin typeface="Segoe UI" panose="020B0502040204020203" pitchFamily="34" charset="0"/>
              </a:rPr>
              <a:t>passwordless</a:t>
            </a:r>
            <a:r>
              <a:rPr lang="en-GB" sz="1800" b="0" i="0" u="none" strike="noStrike" dirty="0">
                <a:solidFill>
                  <a:srgbClr val="0D0D0D"/>
                </a:solidFill>
                <a:effectLst/>
                <a:latin typeface="Segoe UI" panose="020B0502040204020203" pitchFamily="34" charset="0"/>
              </a:rPr>
              <a:t> SSH and 2FA.</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Centralize server management using Ansible's configuration management capabilities.</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Identify and address integration challenges, ensuring reliability.</a:t>
            </a:r>
            <a:endParaRPr lang="en-GB" sz="1800" b="0" i="0" u="none" strike="noStrike" dirty="0">
              <a:solidFill>
                <a:srgbClr val="0D0D0D"/>
              </a:solidFill>
              <a:effectLst/>
              <a:latin typeface="Aptos" panose="020B0004020202020204" pitchFamily="34" charset="0"/>
            </a:endParaRPr>
          </a:p>
          <a:p>
            <a:pPr marL="0" marR="0" algn="l">
              <a:spcBef>
                <a:spcPts val="600"/>
              </a:spcBef>
              <a:spcAft>
                <a:spcPts val="600"/>
              </a:spcAft>
              <a:buFont typeface="Arial" panose="020B0604020202020204" pitchFamily="34" charset="0"/>
              <a:buChar char="•"/>
            </a:pPr>
            <a:r>
              <a:rPr lang="en-GB" sz="1800" b="0" i="0" u="none" strike="noStrike" dirty="0">
                <a:solidFill>
                  <a:srgbClr val="0D0D0D"/>
                </a:solidFill>
                <a:effectLst/>
                <a:latin typeface="Segoe UI" panose="020B0502040204020203" pitchFamily="34" charset="0"/>
              </a:rPr>
              <a:t>Plan for scalability and future enhancements.</a:t>
            </a:r>
            <a:endParaRPr lang="en-GB" sz="1800" b="0" i="0" u="none" strike="noStrike" dirty="0">
              <a:solidFill>
                <a:srgbClr val="0D0D0D"/>
              </a:solidFill>
              <a:effectLst/>
              <a:latin typeface="Aptos" panose="020B0004020202020204" pitchFamily="34" charset="0"/>
            </a:endParaRPr>
          </a:p>
        </p:txBody>
      </p:sp>
    </p:spTree>
    <p:extLst>
      <p:ext uri="{BB962C8B-B14F-4D97-AF65-F5344CB8AC3E}">
        <p14:creationId xmlns:p14="http://schemas.microsoft.com/office/powerpoint/2010/main" val="14555096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32C1A8-D78D-3082-434D-DB458D5D0EC2}"/>
              </a:ext>
            </a:extLst>
          </p:cNvPr>
          <p:cNvSpPr>
            <a:spLocks noGrp="1"/>
          </p:cNvSpPr>
          <p:nvPr>
            <p:ph type="title"/>
          </p:nvPr>
        </p:nvSpPr>
        <p:spPr>
          <a:xfrm>
            <a:off x="685802" y="609600"/>
            <a:ext cx="7739741" cy="922867"/>
          </a:xfrm>
        </p:spPr>
        <p:txBody>
          <a:bodyPr anchor="b">
            <a:normAutofit/>
          </a:bodyPr>
          <a:lstStyle/>
          <a:p>
            <a:r>
              <a:rPr lang="en-US" sz="3200" b="1" dirty="0"/>
              <a:t>Tools &amp; technology</a:t>
            </a:r>
          </a:p>
        </p:txBody>
      </p:sp>
      <p:sp>
        <p:nvSpPr>
          <p:cNvPr id="3" name="Content Placeholder 2">
            <a:extLst>
              <a:ext uri="{FF2B5EF4-FFF2-40B4-BE49-F238E27FC236}">
                <a16:creationId xmlns:a16="http://schemas.microsoft.com/office/drawing/2014/main" id="{7BE5E213-36FE-1118-0B12-4E01FDA3EFC9}"/>
              </a:ext>
            </a:extLst>
          </p:cNvPr>
          <p:cNvSpPr>
            <a:spLocks noGrp="1"/>
          </p:cNvSpPr>
          <p:nvPr>
            <p:ph idx="1"/>
          </p:nvPr>
        </p:nvSpPr>
        <p:spPr>
          <a:xfrm>
            <a:off x="685803" y="1817423"/>
            <a:ext cx="8305798" cy="3973777"/>
          </a:xfrm>
        </p:spPr>
        <p:txBody>
          <a:bodyPr>
            <a:noAutofit/>
          </a:bodyPr>
          <a:lstStyle/>
          <a:p>
            <a:pPr marL="0">
              <a:spcAft>
                <a:spcPts val="0"/>
              </a:spcAft>
            </a:pPr>
            <a:r>
              <a:rPr lang="en-GB" sz="1400" b="1" i="0" u="none" strike="noStrike" dirty="0">
                <a:solidFill>
                  <a:srgbClr val="0D0D0D"/>
                </a:solidFill>
                <a:effectLst/>
              </a:rPr>
              <a:t>Ansible</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Open-source automation tool for configuration management, application deployment, and task orchestration.</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Used for managing and automating tasks across multiple servers without requiring agents.</a:t>
            </a:r>
            <a:endParaRPr lang="en-GB" sz="1400" b="1" i="0" u="none" strike="noStrike" dirty="0">
              <a:solidFill>
                <a:srgbClr val="0D0D0D"/>
              </a:solidFill>
              <a:effectLst/>
            </a:endParaRPr>
          </a:p>
          <a:p>
            <a:pPr marL="0">
              <a:spcAft>
                <a:spcPts val="0"/>
              </a:spcAft>
            </a:pPr>
            <a:r>
              <a:rPr lang="en-GB" sz="1400" b="1" i="0" u="none" strike="noStrike" dirty="0">
                <a:solidFill>
                  <a:srgbClr val="0D0D0D"/>
                </a:solidFill>
                <a:effectLst/>
              </a:rPr>
              <a:t>SSH (Secure Shell)</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Provides a secure communication channel between the master and client servers.</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Ensures </a:t>
            </a:r>
            <a:r>
              <a:rPr lang="en-GB" sz="1400" b="0" i="0" u="none" strike="noStrike" dirty="0" err="1">
                <a:solidFill>
                  <a:srgbClr val="0D0D0D"/>
                </a:solidFill>
                <a:effectLst/>
              </a:rPr>
              <a:t>passwordless</a:t>
            </a:r>
            <a:r>
              <a:rPr lang="en-GB" sz="1400" b="0" i="0" u="none" strike="noStrike" dirty="0">
                <a:solidFill>
                  <a:srgbClr val="0D0D0D"/>
                </a:solidFill>
                <a:effectLst/>
              </a:rPr>
              <a:t> authentication using key pairs for secure and seamless connections.</a:t>
            </a:r>
          </a:p>
          <a:p>
            <a:pPr marL="0">
              <a:spcAft>
                <a:spcPts val="0"/>
              </a:spcAft>
            </a:pPr>
            <a:r>
              <a:rPr lang="en-GB" sz="1400" b="1" i="0" u="none" strike="noStrike" dirty="0">
                <a:solidFill>
                  <a:srgbClr val="0D0D0D"/>
                </a:solidFill>
                <a:effectLst/>
              </a:rPr>
              <a:t>Google Authenticator</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Enables Two-Factor Authentication (2FA) by generating one-time passwords (OTPs).</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Used to enhance server authentication security.</a:t>
            </a:r>
          </a:p>
          <a:p>
            <a:pPr marL="0">
              <a:spcAft>
                <a:spcPts val="0"/>
              </a:spcAft>
            </a:pPr>
            <a:r>
              <a:rPr lang="en-GB" sz="1400" b="1" i="0" u="none" strike="noStrike" dirty="0">
                <a:solidFill>
                  <a:srgbClr val="0D0D0D"/>
                </a:solidFill>
                <a:effectLst/>
              </a:rPr>
              <a:t>Ubuntu</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Operating system used for both master and client servers.</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Provides a robust platform for running Ansible and other tools.</a:t>
            </a:r>
          </a:p>
          <a:p>
            <a:endParaRPr lang="en-US" sz="1400" dirty="0">
              <a:solidFill>
                <a:schemeClr val="tx1">
                  <a:lumMod val="85000"/>
                  <a:lumOff val="15000"/>
                </a:schemeClr>
              </a:solidFill>
            </a:endParaRPr>
          </a:p>
        </p:txBody>
      </p:sp>
    </p:spTree>
    <p:extLst>
      <p:ext uri="{BB962C8B-B14F-4D97-AF65-F5344CB8AC3E}">
        <p14:creationId xmlns:p14="http://schemas.microsoft.com/office/powerpoint/2010/main" val="225284965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4F6F7B-ABCA-8678-D949-F8ED7239BE79}"/>
              </a:ext>
            </a:extLst>
          </p:cNvPr>
          <p:cNvSpPr>
            <a:spLocks noGrp="1"/>
          </p:cNvSpPr>
          <p:nvPr>
            <p:ph type="title"/>
          </p:nvPr>
        </p:nvSpPr>
        <p:spPr>
          <a:xfrm>
            <a:off x="685802" y="609600"/>
            <a:ext cx="7739741" cy="922867"/>
          </a:xfrm>
        </p:spPr>
        <p:txBody>
          <a:bodyPr anchor="b">
            <a:normAutofit/>
          </a:bodyPr>
          <a:lstStyle/>
          <a:p>
            <a:r>
              <a:rPr lang="en-US" sz="3200" b="1" dirty="0"/>
              <a:t>Tools &amp; Technology (contd.)</a:t>
            </a:r>
          </a:p>
        </p:txBody>
      </p:sp>
      <p:sp>
        <p:nvSpPr>
          <p:cNvPr id="3" name="Content Placeholder 2">
            <a:extLst>
              <a:ext uri="{FF2B5EF4-FFF2-40B4-BE49-F238E27FC236}">
                <a16:creationId xmlns:a16="http://schemas.microsoft.com/office/drawing/2014/main" id="{C3A21C1C-F57A-D828-E28E-7D30F2F32487}"/>
              </a:ext>
            </a:extLst>
          </p:cNvPr>
          <p:cNvSpPr>
            <a:spLocks noGrp="1"/>
          </p:cNvSpPr>
          <p:nvPr>
            <p:ph idx="1"/>
          </p:nvPr>
        </p:nvSpPr>
        <p:spPr>
          <a:xfrm>
            <a:off x="685802" y="2019441"/>
            <a:ext cx="8305798" cy="3973777"/>
          </a:xfrm>
        </p:spPr>
        <p:txBody>
          <a:bodyPr>
            <a:noAutofit/>
          </a:bodyPr>
          <a:lstStyle/>
          <a:p>
            <a:pPr marL="0">
              <a:spcAft>
                <a:spcPts val="0"/>
              </a:spcAft>
            </a:pPr>
            <a:r>
              <a:rPr lang="en-GB" sz="1400" b="1" i="0" u="none" strike="noStrike" dirty="0">
                <a:solidFill>
                  <a:srgbClr val="0D0D0D"/>
                </a:solidFill>
                <a:effectLst/>
              </a:rPr>
              <a:t>NGINX:</a:t>
            </a:r>
            <a:endParaRPr lang="en-GB" sz="1400" i="0" u="none" strike="noStrike" dirty="0">
              <a:solidFill>
                <a:srgbClr val="0D0D0D"/>
              </a:solidFill>
              <a:effectLst/>
            </a:endParaRPr>
          </a:p>
          <a:p>
            <a:pPr marL="800100" lvl="2" indent="-171450">
              <a:spcAft>
                <a:spcPts val="0"/>
              </a:spcAft>
              <a:buFont typeface="Courier New" panose="02070309020205020404" pitchFamily="49" charset="0"/>
              <a:buChar char="o"/>
            </a:pPr>
            <a:r>
              <a:rPr lang="en-GB" i="0" u="none" strike="noStrike" dirty="0">
                <a:solidFill>
                  <a:srgbClr val="0D0D0D"/>
                </a:solidFill>
                <a:effectLst/>
              </a:rPr>
              <a:t>NGINX is a powerful and versatile open-source software often used as a web server, but its functionality extends far beyond that. </a:t>
            </a:r>
          </a:p>
          <a:p>
            <a:pPr marL="800100" lvl="2" indent="-171450">
              <a:spcAft>
                <a:spcPts val="0"/>
              </a:spcAft>
              <a:buFont typeface="Courier New" panose="02070309020205020404" pitchFamily="49" charset="0"/>
              <a:buChar char="o"/>
            </a:pPr>
            <a:r>
              <a:rPr lang="en-GB" i="0" u="none" strike="noStrike" dirty="0">
                <a:solidFill>
                  <a:srgbClr val="0D0D0D"/>
                </a:solidFill>
                <a:effectLst/>
              </a:rPr>
              <a:t>It is one of the most widely used tools in the IT and web development industries.</a:t>
            </a:r>
          </a:p>
          <a:p>
            <a:pPr marL="0">
              <a:spcAft>
                <a:spcPts val="0"/>
              </a:spcAft>
            </a:pPr>
            <a:r>
              <a:rPr lang="en-GB" sz="1400" b="1" i="0" u="none" strike="noStrike" dirty="0">
                <a:solidFill>
                  <a:srgbClr val="0D0D0D"/>
                </a:solidFill>
                <a:effectLst/>
              </a:rPr>
              <a:t>Python</a:t>
            </a:r>
            <a:r>
              <a:rPr lang="en-GB" sz="1400" b="0" i="0" u="none" strike="noStrike" dirty="0">
                <a:solidFill>
                  <a:srgbClr val="0D0D0D"/>
                </a:solidFill>
                <a:effectLst/>
              </a:rPr>
              <a:t>:</a:t>
            </a:r>
          </a:p>
          <a:p>
            <a:pPr lvl="1">
              <a:spcBef>
                <a:spcPts val="600"/>
              </a:spcBef>
              <a:spcAft>
                <a:spcPts val="600"/>
              </a:spcAft>
              <a:buFont typeface="Courier New" panose="02070309020205020404" pitchFamily="49" charset="0"/>
              <a:buChar char="o"/>
            </a:pPr>
            <a:r>
              <a:rPr lang="en-GB" sz="1400" b="0" i="0" u="none" strike="noStrike" dirty="0">
                <a:solidFill>
                  <a:srgbClr val="0D0D0D"/>
                </a:solidFill>
                <a:effectLst/>
              </a:rPr>
              <a:t>Required for Ansible execution on the client servers.</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Ensures compatibility with Ansible modules.</a:t>
            </a:r>
          </a:p>
          <a:p>
            <a:pPr marL="0">
              <a:spcAft>
                <a:spcPts val="0"/>
              </a:spcAft>
            </a:pPr>
            <a:r>
              <a:rPr lang="en-GB" sz="1400" b="1" i="0" u="none" strike="noStrike" dirty="0">
                <a:solidFill>
                  <a:srgbClr val="0D0D0D"/>
                </a:solidFill>
                <a:effectLst/>
              </a:rPr>
              <a:t>Firewall (UFW - Uncomplicated Firewall)</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Configured to block unauthorized traffic and restrict access to specific ports.</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Ensures secure network communication.</a:t>
            </a:r>
          </a:p>
          <a:p>
            <a:pPr marL="0">
              <a:spcAft>
                <a:spcPts val="0"/>
              </a:spcAft>
            </a:pPr>
            <a:r>
              <a:rPr lang="en-GB" sz="1400" b="1" i="0" u="none" strike="noStrike" dirty="0">
                <a:solidFill>
                  <a:srgbClr val="0D0D0D"/>
                </a:solidFill>
                <a:effectLst/>
              </a:rPr>
              <a:t>PAM (Pluggable Authentication Module)</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Configured to integrate Google Authenticator for Two-Factor Authentication.</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Handles authentication for SSH sessions securely.</a:t>
            </a:r>
          </a:p>
          <a:p>
            <a:pPr marL="0">
              <a:spcAft>
                <a:spcPts val="0"/>
              </a:spcAft>
            </a:pPr>
            <a:r>
              <a:rPr lang="en-GB" sz="1400" b="1" i="0" u="none" strike="noStrike" dirty="0">
                <a:solidFill>
                  <a:srgbClr val="0D0D0D"/>
                </a:solidFill>
                <a:effectLst/>
              </a:rPr>
              <a:t>AWS Cloud</a:t>
            </a:r>
            <a:r>
              <a:rPr lang="en-GB" sz="1400" b="0" i="0" u="none" strike="noStrike" dirty="0">
                <a:solidFill>
                  <a:srgbClr val="0D0D0D"/>
                </a:solidFill>
                <a:effectLst/>
              </a:rPr>
              <a: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Hosted the master and client servers for deployment.</a:t>
            </a:r>
          </a:p>
          <a:p>
            <a:pPr marL="742950" marR="0" lvl="1" indent="-285750" algn="l">
              <a:spcBef>
                <a:spcPts val="600"/>
              </a:spcBef>
              <a:spcAft>
                <a:spcPts val="600"/>
              </a:spcAft>
              <a:buFont typeface="Courier New" panose="02070309020205020404" pitchFamily="49" charset="0"/>
              <a:buChar char="o"/>
            </a:pPr>
            <a:r>
              <a:rPr lang="en-GB" sz="1400" b="0" i="0" u="none" strike="noStrike" dirty="0">
                <a:solidFill>
                  <a:srgbClr val="0D0D0D"/>
                </a:solidFill>
                <a:effectLst/>
              </a:rPr>
              <a:t>Provided a scalable environment for testing and implementation.</a:t>
            </a:r>
          </a:p>
          <a:p>
            <a:endParaRPr lang="en-US" sz="1400" dirty="0">
              <a:solidFill>
                <a:schemeClr val="tx1">
                  <a:lumMod val="85000"/>
                  <a:lumOff val="15000"/>
                </a:schemeClr>
              </a:solidFill>
            </a:endParaRPr>
          </a:p>
        </p:txBody>
      </p:sp>
    </p:spTree>
    <p:extLst>
      <p:ext uri="{BB962C8B-B14F-4D97-AF65-F5344CB8AC3E}">
        <p14:creationId xmlns:p14="http://schemas.microsoft.com/office/powerpoint/2010/main" val="2725471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BEC6B8-3AF5-95BF-A23F-919F42771EA4}"/>
              </a:ext>
            </a:extLst>
          </p:cNvPr>
          <p:cNvSpPr>
            <a:spLocks noGrp="1"/>
          </p:cNvSpPr>
          <p:nvPr>
            <p:ph type="title"/>
          </p:nvPr>
        </p:nvSpPr>
        <p:spPr>
          <a:xfrm>
            <a:off x="685802" y="609600"/>
            <a:ext cx="7739741" cy="922867"/>
          </a:xfrm>
        </p:spPr>
        <p:txBody>
          <a:bodyPr anchor="b">
            <a:normAutofit/>
          </a:bodyPr>
          <a:lstStyle/>
          <a:p>
            <a:r>
              <a:rPr lang="en-US" sz="3200" b="1" dirty="0"/>
              <a:t>Tools &amp; Technology (contd.)</a:t>
            </a:r>
          </a:p>
        </p:txBody>
      </p:sp>
      <p:sp>
        <p:nvSpPr>
          <p:cNvPr id="3" name="Content Placeholder 2">
            <a:extLst>
              <a:ext uri="{FF2B5EF4-FFF2-40B4-BE49-F238E27FC236}">
                <a16:creationId xmlns:a16="http://schemas.microsoft.com/office/drawing/2014/main" id="{F1ED02BF-0ACD-B38D-AEDF-C2CA1B13A332}"/>
              </a:ext>
            </a:extLst>
          </p:cNvPr>
          <p:cNvSpPr>
            <a:spLocks noGrp="1"/>
          </p:cNvSpPr>
          <p:nvPr>
            <p:ph idx="1"/>
          </p:nvPr>
        </p:nvSpPr>
        <p:spPr>
          <a:xfrm>
            <a:off x="685802" y="2274623"/>
            <a:ext cx="8305798" cy="3973777"/>
          </a:xfrm>
        </p:spPr>
        <p:txBody>
          <a:bodyPr>
            <a:noAutofit/>
          </a:bodyPr>
          <a:lstStyle/>
          <a:p>
            <a:pPr marL="0" indent="0">
              <a:buNone/>
            </a:pPr>
            <a:r>
              <a:rPr lang="en-US" sz="1400" u="sng" dirty="0">
                <a:solidFill>
                  <a:schemeClr val="tx1">
                    <a:lumMod val="85000"/>
                    <a:lumOff val="15000"/>
                  </a:schemeClr>
                </a:solidFill>
              </a:rPr>
              <a:t>Ansible:</a:t>
            </a:r>
          </a:p>
          <a:p>
            <a:pPr marL="0" marR="0">
              <a:spcBef>
                <a:spcPts val="0"/>
              </a:spcBef>
              <a:spcAft>
                <a:spcPts val="0"/>
              </a:spcAft>
            </a:pPr>
            <a:r>
              <a:rPr lang="en-US" sz="1400" dirty="0">
                <a:effectLst/>
                <a:latin typeface="Calibri" panose="020F0502020204030204" pitchFamily="34" charset="0"/>
              </a:rPr>
              <a:t>Ansible is an open-source automation tool used for IT tasks such as configuration management, application deployment, and orchestration.</a:t>
            </a:r>
          </a:p>
          <a:p>
            <a:pPr marL="0" marR="0">
              <a:spcBef>
                <a:spcPts val="0"/>
              </a:spcBef>
              <a:spcAft>
                <a:spcPts val="0"/>
              </a:spcAft>
            </a:pPr>
            <a:r>
              <a:rPr lang="en-US" sz="1400" dirty="0">
                <a:effectLst/>
                <a:latin typeface="Calibri" panose="020F0502020204030204" pitchFamily="34" charset="0"/>
              </a:rPr>
              <a:t>It simplifies complex IT workflows and enables automation at scale.</a:t>
            </a:r>
          </a:p>
          <a:p>
            <a:pPr marL="0" marR="0">
              <a:spcBef>
                <a:spcPts val="0"/>
              </a:spcBef>
              <a:spcAft>
                <a:spcPts val="0"/>
              </a:spcAft>
            </a:pPr>
            <a:r>
              <a:rPr lang="en-US" sz="1400" dirty="0">
                <a:effectLst/>
                <a:latin typeface="Calibri" panose="020F0502020204030204" pitchFamily="34" charset="0"/>
              </a:rPr>
              <a:t>In Ansible, a playbook is a structured package used to define and execute configurations, tasks, or orchestration on managed nodes (servers). Playbooks are the cornerstone of Ansible's automation capabilities, allowing users to describe the desired state of a system or execute specific commands systematically.</a:t>
            </a:r>
          </a:p>
          <a:p>
            <a:pPr marL="0" marR="0" indent="0">
              <a:spcBef>
                <a:spcPts val="0"/>
              </a:spcBef>
              <a:spcAft>
                <a:spcPts val="0"/>
              </a:spcAft>
              <a:buNone/>
            </a:pPr>
            <a:endParaRPr lang="en-US" sz="1400" u="sng" dirty="0">
              <a:solidFill>
                <a:schemeClr val="tx1">
                  <a:lumMod val="85000"/>
                  <a:lumOff val="15000"/>
                </a:schemeClr>
              </a:solidFill>
            </a:endParaRPr>
          </a:p>
          <a:p>
            <a:pPr marL="0" indent="0">
              <a:buNone/>
            </a:pPr>
            <a:r>
              <a:rPr lang="en-US" sz="1400" u="sng" dirty="0">
                <a:solidFill>
                  <a:schemeClr val="tx1">
                    <a:lumMod val="85000"/>
                    <a:lumOff val="15000"/>
                  </a:schemeClr>
                </a:solidFill>
              </a:rPr>
              <a:t>NGINX:</a:t>
            </a:r>
          </a:p>
          <a:p>
            <a:r>
              <a:rPr lang="en-US" sz="1400" dirty="0">
                <a:solidFill>
                  <a:schemeClr val="tx1">
                    <a:lumMod val="85000"/>
                    <a:lumOff val="15000"/>
                  </a:schemeClr>
                </a:solidFill>
              </a:rPr>
              <a:t>Web Server</a:t>
            </a:r>
          </a:p>
          <a:p>
            <a:r>
              <a:rPr lang="en-US" sz="1400" dirty="0">
                <a:solidFill>
                  <a:schemeClr val="tx1">
                    <a:lumMod val="85000"/>
                    <a:lumOff val="15000"/>
                  </a:schemeClr>
                </a:solidFill>
              </a:rPr>
              <a:t>Reverse Proxy</a:t>
            </a:r>
          </a:p>
          <a:p>
            <a:r>
              <a:rPr lang="en-US" sz="1400" dirty="0">
                <a:solidFill>
                  <a:schemeClr val="tx1">
                    <a:lumMod val="85000"/>
                    <a:lumOff val="15000"/>
                  </a:schemeClr>
                </a:solidFill>
              </a:rPr>
              <a:t>Load Balancer</a:t>
            </a:r>
          </a:p>
          <a:p>
            <a:r>
              <a:rPr lang="en-US" sz="1400" dirty="0">
                <a:solidFill>
                  <a:schemeClr val="tx1">
                    <a:lumMod val="85000"/>
                    <a:lumOff val="15000"/>
                  </a:schemeClr>
                </a:solidFill>
              </a:rPr>
              <a:t>Content Caching</a:t>
            </a:r>
          </a:p>
          <a:p>
            <a:r>
              <a:rPr lang="en-US" sz="1400" dirty="0">
                <a:solidFill>
                  <a:schemeClr val="tx1">
                    <a:lumMod val="85000"/>
                    <a:lumOff val="15000"/>
                  </a:schemeClr>
                </a:solidFill>
              </a:rPr>
              <a:t>HTTP/HTTPS server</a:t>
            </a:r>
          </a:p>
          <a:p>
            <a:r>
              <a:rPr lang="en-US" sz="1400" dirty="0">
                <a:solidFill>
                  <a:schemeClr val="tx1">
                    <a:lumMod val="85000"/>
                    <a:lumOff val="15000"/>
                  </a:schemeClr>
                </a:solidFill>
              </a:rPr>
              <a:t>API Gateway</a:t>
            </a:r>
          </a:p>
          <a:p>
            <a:r>
              <a:rPr lang="en-US" sz="1400" dirty="0">
                <a:solidFill>
                  <a:schemeClr val="tx1">
                    <a:lumMod val="85000"/>
                    <a:lumOff val="15000"/>
                  </a:schemeClr>
                </a:solidFill>
              </a:rPr>
              <a:t>Streaming Media</a:t>
            </a:r>
          </a:p>
          <a:p>
            <a:r>
              <a:rPr lang="en-US" sz="1400" dirty="0">
                <a:solidFill>
                  <a:schemeClr val="tx1">
                    <a:lumMod val="85000"/>
                    <a:lumOff val="15000"/>
                  </a:schemeClr>
                </a:solidFill>
              </a:rPr>
              <a:t>WebSocket Proxy</a:t>
            </a:r>
          </a:p>
          <a:p>
            <a:endParaRPr lang="en-US" sz="1400" dirty="0">
              <a:solidFill>
                <a:schemeClr val="tx1">
                  <a:lumMod val="85000"/>
                  <a:lumOff val="15000"/>
                </a:schemeClr>
              </a:solidFill>
            </a:endParaRPr>
          </a:p>
        </p:txBody>
      </p:sp>
    </p:spTree>
    <p:extLst>
      <p:ext uri="{BB962C8B-B14F-4D97-AF65-F5344CB8AC3E}">
        <p14:creationId xmlns:p14="http://schemas.microsoft.com/office/powerpoint/2010/main" val="19335526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21" name="Freeform: Shape 20">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58F3E8-919A-DF62-D8D4-5814D6501BF4}"/>
              </a:ext>
            </a:extLst>
          </p:cNvPr>
          <p:cNvSpPr>
            <a:spLocks noGrp="1"/>
          </p:cNvSpPr>
          <p:nvPr>
            <p:ph type="title"/>
          </p:nvPr>
        </p:nvSpPr>
        <p:spPr>
          <a:xfrm>
            <a:off x="685802" y="609600"/>
            <a:ext cx="7739741" cy="922867"/>
          </a:xfrm>
        </p:spPr>
        <p:txBody>
          <a:bodyPr anchor="b">
            <a:normAutofit/>
          </a:bodyPr>
          <a:lstStyle/>
          <a:p>
            <a:r>
              <a:rPr lang="en-US" sz="3200" b="1"/>
              <a:t>Architecture</a:t>
            </a:r>
            <a:endParaRPr lang="en-US" sz="3200" b="1" dirty="0"/>
          </a:p>
        </p:txBody>
      </p:sp>
      <p:sp>
        <p:nvSpPr>
          <p:cNvPr id="3" name="Content Placeholder 2">
            <a:extLst>
              <a:ext uri="{FF2B5EF4-FFF2-40B4-BE49-F238E27FC236}">
                <a16:creationId xmlns:a16="http://schemas.microsoft.com/office/drawing/2014/main" id="{BFCB6743-4914-A7B5-9664-AC2097A2C466}"/>
              </a:ext>
            </a:extLst>
          </p:cNvPr>
          <p:cNvSpPr>
            <a:spLocks noGrp="1"/>
          </p:cNvSpPr>
          <p:nvPr>
            <p:ph idx="1"/>
          </p:nvPr>
        </p:nvSpPr>
        <p:spPr>
          <a:xfrm>
            <a:off x="685803" y="1817423"/>
            <a:ext cx="8305798" cy="3973777"/>
          </a:xfrm>
        </p:spPr>
        <p:txBody>
          <a:bodyPr>
            <a:normAutofit/>
          </a:bodyPr>
          <a:lstStyle/>
          <a:p>
            <a:pPr marL="0" marR="0">
              <a:spcBef>
                <a:spcPts val="0"/>
              </a:spcBef>
              <a:spcAft>
                <a:spcPts val="600"/>
              </a:spcAft>
              <a:buFont typeface="Arial" panose="020B0604020202020204" pitchFamily="34" charset="0"/>
              <a:buChar char="•"/>
            </a:pPr>
            <a:r>
              <a:rPr lang="en-GB" b="1" i="0" u="none" strike="noStrike">
                <a:solidFill>
                  <a:schemeClr val="tx1">
                    <a:lumMod val="85000"/>
                    <a:lumOff val="15000"/>
                  </a:schemeClr>
                </a:solidFill>
                <a:effectLst/>
                <a:latin typeface="Segoe UI" panose="020B0502040204020203" pitchFamily="34" charset="0"/>
              </a:rPr>
              <a:t>Master Server</a:t>
            </a:r>
            <a:r>
              <a:rPr lang="en-GB" b="0" i="0" u="none" strike="noStrike">
                <a:solidFill>
                  <a:schemeClr val="tx1">
                    <a:lumMod val="85000"/>
                    <a:lumOff val="15000"/>
                  </a:schemeClr>
                </a:solidFill>
                <a:effectLst/>
                <a:latin typeface="Segoe UI" panose="020B0502040204020203" pitchFamily="34" charset="0"/>
              </a:rPr>
              <a:t>: Configured with Ansible for orchestrating tasks across client servers.</a:t>
            </a:r>
            <a:endParaRPr lang="en-GB" b="0" i="0" u="none" strike="noStrike">
              <a:solidFill>
                <a:schemeClr val="tx1">
                  <a:lumMod val="85000"/>
                  <a:lumOff val="15000"/>
                </a:schemeClr>
              </a:solidFill>
              <a:effectLst/>
              <a:latin typeface="Aptos" panose="020B0004020202020204" pitchFamily="34" charset="0"/>
            </a:endParaRPr>
          </a:p>
          <a:p>
            <a:pPr marL="0" marR="0">
              <a:spcBef>
                <a:spcPts val="0"/>
              </a:spcBef>
              <a:spcAft>
                <a:spcPts val="600"/>
              </a:spcAft>
              <a:buFont typeface="Arial" panose="020B0604020202020204" pitchFamily="34" charset="0"/>
              <a:buChar char="•"/>
            </a:pPr>
            <a:r>
              <a:rPr lang="en-GB" b="1" i="0" u="none" strike="noStrike">
                <a:solidFill>
                  <a:schemeClr val="tx1">
                    <a:lumMod val="85000"/>
                    <a:lumOff val="15000"/>
                  </a:schemeClr>
                </a:solidFill>
                <a:effectLst/>
                <a:latin typeface="Segoe UI" panose="020B0502040204020203" pitchFamily="34" charset="0"/>
              </a:rPr>
              <a:t>Client Servers</a:t>
            </a:r>
            <a:r>
              <a:rPr lang="en-GB" b="0" i="0" u="none" strike="noStrike">
                <a:solidFill>
                  <a:schemeClr val="tx1">
                    <a:lumMod val="85000"/>
                    <a:lumOff val="15000"/>
                  </a:schemeClr>
                </a:solidFill>
                <a:effectLst/>
                <a:latin typeface="Segoe UI" panose="020B0502040204020203" pitchFamily="34" charset="0"/>
              </a:rPr>
              <a:t>: Managed nodes that execute tasks received from the master server.</a:t>
            </a:r>
            <a:endParaRPr lang="en-GB" b="0" i="0" u="none" strike="noStrike">
              <a:solidFill>
                <a:schemeClr val="tx1">
                  <a:lumMod val="85000"/>
                  <a:lumOff val="15000"/>
                </a:schemeClr>
              </a:solidFill>
              <a:effectLst/>
              <a:latin typeface="Aptos" panose="020B0004020202020204" pitchFamily="34" charset="0"/>
            </a:endParaRPr>
          </a:p>
          <a:p>
            <a:pPr marL="0" marR="0">
              <a:spcBef>
                <a:spcPts val="0"/>
              </a:spcBef>
              <a:spcAft>
                <a:spcPts val="600"/>
              </a:spcAft>
              <a:buFont typeface="Arial" panose="020B0604020202020204" pitchFamily="34" charset="0"/>
              <a:buChar char="•"/>
            </a:pPr>
            <a:r>
              <a:rPr lang="en-GB" b="1" i="0" u="none" strike="noStrike">
                <a:solidFill>
                  <a:schemeClr val="tx1">
                    <a:lumMod val="85000"/>
                    <a:lumOff val="15000"/>
                  </a:schemeClr>
                </a:solidFill>
                <a:effectLst/>
                <a:latin typeface="Segoe UI" panose="020B0502040204020203" pitchFamily="34" charset="0"/>
              </a:rPr>
              <a:t>Secure Communication</a:t>
            </a:r>
            <a:r>
              <a:rPr lang="en-GB" b="0" i="0" u="none" strike="noStrike">
                <a:solidFill>
                  <a:schemeClr val="tx1">
                    <a:lumMod val="85000"/>
                    <a:lumOff val="15000"/>
                  </a:schemeClr>
                </a:solidFill>
                <a:effectLst/>
                <a:latin typeface="Segoe UI" panose="020B0502040204020203" pitchFamily="34" charset="0"/>
              </a:rPr>
              <a:t>: Enabled using SSH for passwordless authentication.</a:t>
            </a:r>
            <a:endParaRPr lang="en-GB" b="0" i="0" u="none" strike="noStrike">
              <a:solidFill>
                <a:schemeClr val="tx1">
                  <a:lumMod val="85000"/>
                  <a:lumOff val="15000"/>
                </a:schemeClr>
              </a:solidFill>
              <a:effectLst/>
              <a:latin typeface="Aptos" panose="020B0004020202020204" pitchFamily="34" charset="0"/>
            </a:endParaRPr>
          </a:p>
          <a:p>
            <a:pPr marL="0" marR="0">
              <a:spcBef>
                <a:spcPts val="0"/>
              </a:spcBef>
              <a:spcAft>
                <a:spcPts val="600"/>
              </a:spcAft>
              <a:buFont typeface="Arial" panose="020B0604020202020204" pitchFamily="34" charset="0"/>
              <a:buChar char="•"/>
            </a:pPr>
            <a:r>
              <a:rPr lang="en-GB" b="1" i="0" u="none" strike="noStrike">
                <a:solidFill>
                  <a:schemeClr val="tx1">
                    <a:lumMod val="85000"/>
                    <a:lumOff val="15000"/>
                  </a:schemeClr>
                </a:solidFill>
                <a:effectLst/>
                <a:latin typeface="Segoe UI" panose="020B0502040204020203" pitchFamily="34" charset="0"/>
              </a:rPr>
              <a:t>2FA Integration</a:t>
            </a:r>
            <a:r>
              <a:rPr lang="en-GB" b="0" i="0" u="none" strike="noStrike">
                <a:solidFill>
                  <a:schemeClr val="tx1">
                    <a:lumMod val="85000"/>
                    <a:lumOff val="15000"/>
                  </a:schemeClr>
                </a:solidFill>
                <a:effectLst/>
                <a:latin typeface="Segoe UI" panose="020B0502040204020203" pitchFamily="34" charset="0"/>
              </a:rPr>
              <a:t>: Adds an additional layer of security for user authentication.</a:t>
            </a:r>
            <a:endParaRPr lang="en-GB" b="0" i="0" u="none" strike="noStrike">
              <a:solidFill>
                <a:schemeClr val="tx1">
                  <a:lumMod val="85000"/>
                  <a:lumOff val="15000"/>
                </a:schemeClr>
              </a:solidFill>
              <a:effectLst/>
              <a:latin typeface="Aptos" panose="020B0004020202020204" pitchFamily="34" charset="0"/>
            </a:endParaRPr>
          </a:p>
        </p:txBody>
      </p:sp>
    </p:spTree>
    <p:extLst>
      <p:ext uri="{BB962C8B-B14F-4D97-AF65-F5344CB8AC3E}">
        <p14:creationId xmlns:p14="http://schemas.microsoft.com/office/powerpoint/2010/main" val="26729109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384</TotalTime>
  <Words>1580</Words>
  <Application>Microsoft Macintosh PowerPoint</Application>
  <PresentationFormat>Widescreen</PresentationFormat>
  <Paragraphs>190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Calibri Light</vt:lpstr>
      <vt:lpstr>Courier New</vt:lpstr>
      <vt:lpstr>Segoe UI</vt:lpstr>
      <vt:lpstr>Celestial</vt:lpstr>
      <vt:lpstr>Authsync Authentication and User management </vt:lpstr>
      <vt:lpstr>Introduction</vt:lpstr>
      <vt:lpstr>Background</vt:lpstr>
      <vt:lpstr>Motivation</vt:lpstr>
      <vt:lpstr>Scope</vt:lpstr>
      <vt:lpstr>Tools &amp; technology</vt:lpstr>
      <vt:lpstr>Tools &amp; Technology (contd.)</vt:lpstr>
      <vt:lpstr>Tools &amp; Technology (contd.)</vt:lpstr>
      <vt:lpstr>Architecture</vt:lpstr>
      <vt:lpstr>Server configurations</vt:lpstr>
      <vt:lpstr>Creating Master Server</vt:lpstr>
      <vt:lpstr>Creating Client server 1</vt:lpstr>
      <vt:lpstr>Creating client server 2</vt:lpstr>
      <vt:lpstr>configurations</vt:lpstr>
      <vt:lpstr>implementations</vt:lpstr>
      <vt:lpstr>workflow</vt:lpstr>
      <vt:lpstr>Security measures</vt:lpstr>
      <vt:lpstr>scalability</vt:lpstr>
      <vt:lpstr>issues</vt:lpstr>
      <vt:lpstr>Challenges</vt:lpstr>
      <vt:lpstr>Pinging the ansible </vt:lpstr>
      <vt:lpstr>Accessing client server 1</vt:lpstr>
      <vt:lpstr>Accessing client server 2</vt:lpstr>
      <vt:lpstr>Final Output: Running Playbook</vt:lpstr>
      <vt:lpstr>Advantages of Playbook</vt:lpstr>
      <vt:lpstr>summary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Authsync Authentication and User management </dc:title>
  <dc:creator>Shubham Singh</dc:creator>
  <cp:lastModifiedBy>Shubham Singh</cp:lastModifiedBy>
  <cp:revision>14</cp:revision>
  <dcterms:created xsi:type="dcterms:W3CDTF">2024-12-01T20:20:31Z</dcterms:created>
  <dcterms:modified xsi:type="dcterms:W3CDTF">2024-12-03T05:39:31Z</dcterms:modified>
</cp:coreProperties>
</file>