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59" r:id="rId5"/>
    <p:sldId id="262" r:id="rId6"/>
    <p:sldId id="260"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110318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167524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9ADC3F-84A9-AB40-B876-F43D460435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487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546D1510-738E-DC44-9110-AA0D27589EF2}"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24137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546D1510-738E-DC44-9110-AA0D27589EF2}"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9ADC3F-84A9-AB40-B876-F43D460435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821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546D1510-738E-DC44-9110-AA0D27589EF2}"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300209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303841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56162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402824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6D1510-738E-DC44-9110-AA0D27589EF2}"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243812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46D1510-738E-DC44-9110-AA0D27589EF2}"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264321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46D1510-738E-DC44-9110-AA0D27589EF2}"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429089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46D1510-738E-DC44-9110-AA0D27589EF2}"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309009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D1510-738E-DC44-9110-AA0D27589EF2}" type="datetimeFigureOut">
              <a:rPr lang="en-US" smtClean="0"/>
              <a:t>12/13/23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126893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46D1510-738E-DC44-9110-AA0D27589EF2}"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128416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46D1510-738E-DC44-9110-AA0D27589EF2}"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9ADC3F-84A9-AB40-B876-F43D46043541}" type="slidenum">
              <a:rPr lang="en-US" smtClean="0"/>
              <a:t>‹#›</a:t>
            </a:fld>
            <a:endParaRPr lang="en-US"/>
          </a:p>
        </p:txBody>
      </p:sp>
    </p:spTree>
    <p:extLst>
      <p:ext uri="{BB962C8B-B14F-4D97-AF65-F5344CB8AC3E}">
        <p14:creationId xmlns:p14="http://schemas.microsoft.com/office/powerpoint/2010/main" val="223362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6D1510-738E-DC44-9110-AA0D27589EF2}" type="datetimeFigureOut">
              <a:rPr lang="en-US" smtClean="0"/>
              <a:t>12/13/23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9ADC3F-84A9-AB40-B876-F43D46043541}" type="slidenum">
              <a:rPr lang="en-US" smtClean="0"/>
              <a:t>‹#›</a:t>
            </a:fld>
            <a:endParaRPr lang="en-US"/>
          </a:p>
        </p:txBody>
      </p:sp>
    </p:spTree>
    <p:extLst>
      <p:ext uri="{BB962C8B-B14F-4D97-AF65-F5344CB8AC3E}">
        <p14:creationId xmlns:p14="http://schemas.microsoft.com/office/powerpoint/2010/main" val="164768260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177E-CCC5-8014-0EB7-F5EF5E9229D9}"/>
              </a:ext>
            </a:extLst>
          </p:cNvPr>
          <p:cNvSpPr>
            <a:spLocks noGrp="1"/>
          </p:cNvSpPr>
          <p:nvPr>
            <p:ph type="ctrTitle"/>
          </p:nvPr>
        </p:nvSpPr>
        <p:spPr>
          <a:xfrm>
            <a:off x="1507066" y="366136"/>
            <a:ext cx="9455223" cy="3062864"/>
          </a:xfrm>
        </p:spPr>
        <p:txBody>
          <a:bodyPr>
            <a:normAutofit/>
          </a:bodyPr>
          <a:lstStyle/>
          <a:p>
            <a:pPr algn="ctr"/>
            <a:r>
              <a:rPr lang="en-US" sz="44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Parallelization and Comparison of </a:t>
            </a:r>
            <a:r>
              <a:rPr lang="en-US" sz="4400" b="1" dirty="0" err="1">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QuickSort</a:t>
            </a:r>
            <a:r>
              <a:rPr lang="en-US" sz="44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Algorithm in C and Java</a:t>
            </a:r>
          </a:p>
        </p:txBody>
      </p:sp>
      <p:sp>
        <p:nvSpPr>
          <p:cNvPr id="3" name="Subtitle 2">
            <a:extLst>
              <a:ext uri="{FF2B5EF4-FFF2-40B4-BE49-F238E27FC236}">
                <a16:creationId xmlns:a16="http://schemas.microsoft.com/office/drawing/2014/main" id="{A0B83BFC-D408-62E9-9EBF-43C880338918}"/>
              </a:ext>
            </a:extLst>
          </p:cNvPr>
          <p:cNvSpPr>
            <a:spLocks noGrp="1"/>
          </p:cNvSpPr>
          <p:nvPr>
            <p:ph type="subTitle" idx="1"/>
          </p:nvPr>
        </p:nvSpPr>
        <p:spPr>
          <a:xfrm>
            <a:off x="2505549" y="4061343"/>
            <a:ext cx="7766936" cy="1488119"/>
          </a:xfrm>
        </p:spPr>
        <p:txBody>
          <a:bodyPr>
            <a:normAutofit/>
          </a:bodyPr>
          <a:lstStyle/>
          <a:p>
            <a:pPr algn="ct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Shubham Singh (02131135)</a:t>
            </a:r>
          </a:p>
          <a:p>
            <a:pPr algn="ctr"/>
            <a:r>
              <a:rPr lang="en-US" dirty="0" err="1">
                <a:solidFill>
                  <a:srgbClr val="0070C0"/>
                </a:solidFill>
                <a:latin typeface="Verdana" panose="020B0604030504040204" pitchFamily="34" charset="0"/>
                <a:ea typeface="Verdana" panose="020B0604030504040204" pitchFamily="34" charset="0"/>
                <a:cs typeface="Verdana" panose="020B0604030504040204" pitchFamily="34" charset="0"/>
              </a:rPr>
              <a:t>Pranshu</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Acharya (02118866)</a:t>
            </a:r>
          </a:p>
          <a:p>
            <a:pPr algn="ctr"/>
            <a:r>
              <a:rPr lang="en-US" dirty="0" err="1">
                <a:solidFill>
                  <a:srgbClr val="0070C0"/>
                </a:solidFill>
                <a:latin typeface="Verdana" panose="020B0604030504040204" pitchFamily="34" charset="0"/>
                <a:ea typeface="Verdana" panose="020B0604030504040204" pitchFamily="34" charset="0"/>
                <a:cs typeface="Verdana" panose="020B0604030504040204" pitchFamily="34" charset="0"/>
              </a:rPr>
              <a:t>Shrishti</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Sudhakar Shetty (02086420)</a:t>
            </a:r>
          </a:p>
        </p:txBody>
      </p:sp>
    </p:spTree>
    <p:extLst>
      <p:ext uri="{BB962C8B-B14F-4D97-AF65-F5344CB8AC3E}">
        <p14:creationId xmlns:p14="http://schemas.microsoft.com/office/powerpoint/2010/main" val="307122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E46C-25F4-8BAB-5F82-A1C17DB53863}"/>
              </a:ext>
            </a:extLst>
          </p:cNvPr>
          <p:cNvSpPr>
            <a:spLocks noGrp="1"/>
          </p:cNvSpPr>
          <p:nvPr>
            <p:ph type="title"/>
          </p:nvPr>
        </p:nvSpPr>
        <p:spPr>
          <a:xfrm>
            <a:off x="2138272" y="606431"/>
            <a:ext cx="8596668" cy="777766"/>
          </a:xfrm>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3" name="Content Placeholder 2">
            <a:extLst>
              <a:ext uri="{FF2B5EF4-FFF2-40B4-BE49-F238E27FC236}">
                <a16:creationId xmlns:a16="http://schemas.microsoft.com/office/drawing/2014/main" id="{5655EC2B-37B2-BFC0-BA4D-E246607DCF8F}"/>
              </a:ext>
            </a:extLst>
          </p:cNvPr>
          <p:cNvSpPr>
            <a:spLocks noGrp="1"/>
          </p:cNvSpPr>
          <p:nvPr>
            <p:ph idx="1"/>
          </p:nvPr>
        </p:nvSpPr>
        <p:spPr>
          <a:xfrm>
            <a:off x="1928065" y="1639613"/>
            <a:ext cx="8596668" cy="4223073"/>
          </a:xfrm>
        </p:spPr>
        <p:txBody>
          <a:bodyPr>
            <a:normAutofit lnSpcReduction="10000"/>
          </a:bodyPr>
          <a:lstStyle/>
          <a:p>
            <a:pPr>
              <a:buFont typeface="Wingdings" pitchFamily="2" charset="2"/>
              <a:buChar char="v"/>
            </a:pPr>
            <a:r>
              <a:rPr lang="en-US" sz="2400" b="1" dirty="0" err="1">
                <a:latin typeface="Times New Roman" panose="02020603050405020304" pitchFamily="18" charset="0"/>
                <a:cs typeface="Times New Roman" panose="02020603050405020304" pitchFamily="18" charset="0"/>
              </a:rPr>
              <a:t>QuickSort</a:t>
            </a:r>
            <a:r>
              <a:rPr lang="en-US" sz="2400" b="1" dirty="0">
                <a:latin typeface="Times New Roman" panose="02020603050405020304" pitchFamily="18" charset="0"/>
                <a:cs typeface="Times New Roman" panose="02020603050405020304" pitchFamily="18" charset="0"/>
              </a:rPr>
              <a:t> Algorithm:</a:t>
            </a:r>
          </a:p>
          <a:p>
            <a:pPr lvl="1">
              <a:buFont typeface="Wingdings" pitchFamily="2" charset="2"/>
              <a:buChar char="Ø"/>
            </a:pPr>
            <a:r>
              <a:rPr lang="en-US" sz="2000" dirty="0" err="1">
                <a:latin typeface="Times New Roman" panose="02020603050405020304" pitchFamily="18" charset="0"/>
                <a:cs typeface="Times New Roman" panose="02020603050405020304" pitchFamily="18" charset="0"/>
              </a:rPr>
              <a:t>QuickSort</a:t>
            </a:r>
            <a:r>
              <a:rPr lang="en-US" sz="2000" dirty="0">
                <a:latin typeface="Times New Roman" panose="02020603050405020304" pitchFamily="18" charset="0"/>
                <a:cs typeface="Times New Roman" panose="02020603050405020304" pitchFamily="18" charset="0"/>
              </a:rPr>
              <a:t> is a sorting algorithm that selects an element as a pivot and divides the input array around the pivot by positioning the pivot correctly within the sorted array.</a:t>
            </a:r>
          </a:p>
          <a:p>
            <a:pPr lvl="1">
              <a:buFont typeface="Wingdings" pitchFamily="2" charset="2"/>
              <a:buChar char="Ø"/>
            </a:pPr>
            <a:r>
              <a:rPr lang="en-US" sz="2000" dirty="0" err="1">
                <a:latin typeface="Times New Roman" panose="02020603050405020304" pitchFamily="18" charset="0"/>
                <a:cs typeface="Times New Roman" panose="02020603050405020304" pitchFamily="18" charset="0"/>
              </a:rPr>
              <a:t>QuickSort</a:t>
            </a:r>
            <a:r>
              <a:rPr lang="en-US" sz="2000" dirty="0">
                <a:latin typeface="Times New Roman" panose="02020603050405020304" pitchFamily="18" charset="0"/>
                <a:cs typeface="Times New Roman" panose="02020603050405020304" pitchFamily="18" charset="0"/>
              </a:rPr>
              <a:t> is a highly efficient and widely used sorting algorithm that follows the divide-and-conquer paradigm.</a:t>
            </a:r>
          </a:p>
          <a:p>
            <a:pPr>
              <a:buFont typeface="Wingdings" pitchFamily="2" charset="2"/>
              <a:buChar char="v"/>
            </a:pPr>
            <a:r>
              <a:rPr lang="en-US" sz="2400" b="1" dirty="0">
                <a:latin typeface="Times New Roman" panose="02020603050405020304" pitchFamily="18" charset="0"/>
                <a:ea typeface="Verdana" panose="020B0604030504040204" pitchFamily="34" charset="0"/>
                <a:cs typeface="Times New Roman" panose="02020603050405020304" pitchFamily="18" charset="0"/>
              </a:rPr>
              <a:t>Project Goals:</a:t>
            </a:r>
          </a:p>
          <a:p>
            <a:pPr lvl="1">
              <a:buFont typeface="Wingdings"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To parallelize the algorithm, we uses two programming languages #C and JAVA to compare the runtime and speeding up.</a:t>
            </a:r>
          </a:p>
          <a:p>
            <a:pPr lvl="1">
              <a:buFont typeface="Wingdings"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Run the program on Anvil (supercomputer) to check the performance and runtime of the algorithm on running different threads.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74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E878-97BA-5963-6C27-0B4C259C65FE}"/>
              </a:ext>
            </a:extLst>
          </p:cNvPr>
          <p:cNvSpPr>
            <a:spLocks noGrp="1"/>
          </p:cNvSpPr>
          <p:nvPr>
            <p:ph type="title"/>
          </p:nvPr>
        </p:nvSpPr>
        <p:spPr>
          <a:xfrm>
            <a:off x="2592925" y="624110"/>
            <a:ext cx="8911687" cy="773766"/>
          </a:xfrm>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RANDOM NUMBERS</a:t>
            </a:r>
          </a:p>
        </p:txBody>
      </p:sp>
      <p:sp>
        <p:nvSpPr>
          <p:cNvPr id="3" name="Content Placeholder 2">
            <a:extLst>
              <a:ext uri="{FF2B5EF4-FFF2-40B4-BE49-F238E27FC236}">
                <a16:creationId xmlns:a16="http://schemas.microsoft.com/office/drawing/2014/main" id="{F2E23052-012E-A882-B269-3F029458D2ED}"/>
              </a:ext>
            </a:extLst>
          </p:cNvPr>
          <p:cNvSpPr>
            <a:spLocks noGrp="1"/>
          </p:cNvSpPr>
          <p:nvPr>
            <p:ph idx="1"/>
          </p:nvPr>
        </p:nvSpPr>
        <p:spPr>
          <a:xfrm>
            <a:off x="2589212" y="2186152"/>
            <a:ext cx="8915400" cy="3725069"/>
          </a:xfrm>
        </p:spPr>
        <p:txBody>
          <a:bodyPr/>
          <a:lstStyle/>
          <a:p>
            <a:pPr>
              <a:buFont typeface="Wingdings" pitchFamily="2" charset="2"/>
              <a:buChar char="v"/>
            </a:pPr>
            <a:r>
              <a:rPr lang="en-US" b="1" dirty="0">
                <a:latin typeface="Times New Roman" panose="02020603050405020304" pitchFamily="18" charset="0"/>
                <a:cs typeface="Times New Roman" panose="02020603050405020304" pitchFamily="18" charset="0"/>
              </a:rPr>
              <a:t>Random Numbers Generator:</a:t>
            </a:r>
          </a:p>
          <a:p>
            <a:pPr lvl="1">
              <a:buFont typeface="Wingdings" pitchFamily="2" charset="2"/>
              <a:buChar char="Ø"/>
            </a:pPr>
            <a:r>
              <a:rPr lang="en-US" sz="1800" dirty="0">
                <a:latin typeface="Times New Roman" panose="02020603050405020304" pitchFamily="18" charset="0"/>
                <a:cs typeface="Times New Roman" panose="02020603050405020304" pitchFamily="18" charset="0"/>
              </a:rPr>
              <a:t>The file containing random numbers between 1 and 1000000 in each line produced by the rand() function serves as the algorithm's input.</a:t>
            </a:r>
          </a:p>
          <a:p>
            <a:pPr lvl="1">
              <a:buFont typeface="Wingdings" pitchFamily="2" charset="2"/>
              <a:buChar char="Ø"/>
            </a:pPr>
            <a:r>
              <a:rPr lang="en-US" sz="1800" dirty="0">
                <a:latin typeface="Times New Roman" panose="02020603050405020304" pitchFamily="18" charset="0"/>
                <a:cs typeface="Times New Roman" panose="02020603050405020304" pitchFamily="18" charset="0"/>
              </a:rPr>
              <a:t>The number generated by using the function rand() is an integer and randomly distributed in a “1.dat” file.</a:t>
            </a:r>
          </a:p>
          <a:p>
            <a:pPr lvl="1">
              <a:buFont typeface="Wingdings" pitchFamily="2" charset="2"/>
              <a:buChar char="Ø"/>
            </a:pPr>
            <a:r>
              <a:rPr lang="en-US" sz="1800" dirty="0">
                <a:latin typeface="Times New Roman" panose="02020603050405020304" pitchFamily="18" charset="0"/>
                <a:cs typeface="Times New Roman" panose="02020603050405020304" pitchFamily="18" charset="0"/>
              </a:rPr>
              <a:t> Generating the random numbers has been by both programming languages #C and JAVA.</a:t>
            </a:r>
          </a:p>
        </p:txBody>
      </p:sp>
    </p:spTree>
    <p:extLst>
      <p:ext uri="{BB962C8B-B14F-4D97-AF65-F5344CB8AC3E}">
        <p14:creationId xmlns:p14="http://schemas.microsoft.com/office/powerpoint/2010/main" val="338658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206C-942B-E765-157E-BC6F3E1841BE}"/>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SORTING</a:t>
            </a:r>
          </a:p>
        </p:txBody>
      </p:sp>
      <p:sp>
        <p:nvSpPr>
          <p:cNvPr id="3" name="Content Placeholder 2">
            <a:extLst>
              <a:ext uri="{FF2B5EF4-FFF2-40B4-BE49-F238E27FC236}">
                <a16:creationId xmlns:a16="http://schemas.microsoft.com/office/drawing/2014/main" id="{688C066E-C517-2BB8-4D5C-97EDD5915F57}"/>
              </a:ext>
            </a:extLst>
          </p:cNvPr>
          <p:cNvSpPr>
            <a:spLocks noGrp="1"/>
          </p:cNvSpPr>
          <p:nvPr>
            <p:ph idx="1"/>
          </p:nvPr>
        </p:nvSpPr>
        <p:spPr>
          <a:xfrm>
            <a:off x="2585499" y="2322786"/>
            <a:ext cx="8915400" cy="3773214"/>
          </a:xfrm>
        </p:spPr>
        <p:txBody>
          <a:bodyPr/>
          <a:lstStyle/>
          <a:p>
            <a:pPr>
              <a:buFont typeface="Wingdings" pitchFamily="2" charset="2"/>
              <a:buChar char="v"/>
            </a:pPr>
            <a:r>
              <a:rPr lang="en-US" b="1" dirty="0">
                <a:latin typeface="Times New Roman" panose="02020603050405020304" pitchFamily="18" charset="0"/>
                <a:cs typeface="Times New Roman" panose="02020603050405020304" pitchFamily="18" charset="0"/>
              </a:rPr>
              <a:t>By Serial Programming:</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By using the #C and JAVA languages, sorting of random numbers is executed.</a:t>
            </a:r>
          </a:p>
          <a:p>
            <a:pPr marL="457200" lvl="1" indent="0">
              <a:buNone/>
            </a:pPr>
            <a:endParaRPr lang="en-US" b="1" dirty="0">
              <a:latin typeface="Times New Roman" panose="02020603050405020304" pitchFamily="18" charset="0"/>
              <a:cs typeface="Times New Roman" panose="02020603050405020304" pitchFamily="18" charset="0"/>
            </a:endParaRPr>
          </a:p>
          <a:p>
            <a:pPr>
              <a:buFont typeface="Wingdings" pitchFamily="2" charset="2"/>
              <a:buChar char="v"/>
            </a:pPr>
            <a:r>
              <a:rPr lang="en-US" b="1" dirty="0">
                <a:latin typeface="Times New Roman" panose="02020603050405020304" pitchFamily="18" charset="0"/>
                <a:cs typeface="Times New Roman" panose="02020603050405020304" pitchFamily="18" charset="0"/>
              </a:rPr>
              <a:t>By Parallel Programming:</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By using the #pragma </a:t>
            </a:r>
            <a:r>
              <a:rPr lang="en-US" dirty="0" err="1">
                <a:latin typeface="Times New Roman" panose="02020603050405020304" pitchFamily="18" charset="0"/>
                <a:cs typeface="Times New Roman" panose="02020603050405020304" pitchFamily="18" charset="0"/>
              </a:rPr>
              <a:t>omp</a:t>
            </a:r>
            <a:r>
              <a:rPr lang="en-US" dirty="0">
                <a:latin typeface="Times New Roman" panose="02020603050405020304" pitchFamily="18" charset="0"/>
                <a:cs typeface="Times New Roman" panose="02020603050405020304" pitchFamily="18" charset="0"/>
              </a:rPr>
              <a:t> function for Quicksort using OpenMP in #C programming.</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In JAVA we need there are two libraries need </a:t>
            </a:r>
            <a:r>
              <a:rPr lang="en-US" dirty="0" err="1">
                <a:latin typeface="Times New Roman" panose="02020603050405020304" pitchFamily="18" charset="0"/>
                <a:cs typeface="Times New Roman" panose="02020603050405020304" pitchFamily="18" charset="0"/>
              </a:rPr>
              <a:t>ot</a:t>
            </a:r>
            <a:r>
              <a:rPr lang="en-US" dirty="0">
                <a:latin typeface="Times New Roman" panose="02020603050405020304" pitchFamily="18" charset="0"/>
                <a:cs typeface="Times New Roman" panose="02020603050405020304" pitchFamily="18" charset="0"/>
              </a:rPr>
              <a:t> import to perform the parallel programming as: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concurrent.ForkJoinPool</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Concurrent.RecursiveAction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496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4C9A-EBA8-F56F-8503-9088B63D749D}"/>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PARALLELIZATION IN #C</a:t>
            </a:r>
          </a:p>
        </p:txBody>
      </p:sp>
      <p:sp>
        <p:nvSpPr>
          <p:cNvPr id="3" name="Content Placeholder 2">
            <a:extLst>
              <a:ext uri="{FF2B5EF4-FFF2-40B4-BE49-F238E27FC236}">
                <a16:creationId xmlns:a16="http://schemas.microsoft.com/office/drawing/2014/main" id="{2DE79F15-1042-30DA-7FE0-967B0C17AB6F}"/>
              </a:ext>
            </a:extLst>
          </p:cNvPr>
          <p:cNvSpPr>
            <a:spLocks noGrp="1"/>
          </p:cNvSpPr>
          <p:nvPr>
            <p:ph idx="1"/>
          </p:nvPr>
        </p:nvSpPr>
        <p:spPr/>
        <p:txBody>
          <a:bodyPr/>
          <a:lstStyle/>
          <a:p>
            <a:pPr>
              <a:buFont typeface="Wingdings" pitchFamily="2" charset="2"/>
              <a:buChar char="v"/>
            </a:pPr>
            <a:r>
              <a:rPr lang="en-US" dirty="0">
                <a:latin typeface="Times New Roman" panose="02020603050405020304" pitchFamily="18" charset="0"/>
                <a:cs typeface="Times New Roman" panose="02020603050405020304" pitchFamily="18" charset="0"/>
              </a:rPr>
              <a:t>To parallelize the algorithm, we employ an alternative methodology. Applying reduction techniques or critical, atomic parts didn't seem acceptable because the process is recursive. Rather, sections are employed to distinguish between parts of the code that can execute concurrently.</a:t>
            </a:r>
          </a:p>
        </p:txBody>
      </p:sp>
    </p:spTree>
    <p:extLst>
      <p:ext uri="{BB962C8B-B14F-4D97-AF65-F5344CB8AC3E}">
        <p14:creationId xmlns:p14="http://schemas.microsoft.com/office/powerpoint/2010/main" val="340606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8261-0FB6-F2D0-3239-46198EB92356}"/>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SCALING TEST IN #C</a:t>
            </a:r>
          </a:p>
        </p:txBody>
      </p:sp>
      <p:sp>
        <p:nvSpPr>
          <p:cNvPr id="3" name="Content Placeholder 2">
            <a:extLst>
              <a:ext uri="{FF2B5EF4-FFF2-40B4-BE49-F238E27FC236}">
                <a16:creationId xmlns:a16="http://schemas.microsoft.com/office/drawing/2014/main" id="{4B4A97C1-EFCE-96CA-1995-7A247B48345D}"/>
              </a:ext>
            </a:extLst>
          </p:cNvPr>
          <p:cNvSpPr>
            <a:spLocks noGrp="1"/>
          </p:cNvSpPr>
          <p:nvPr>
            <p:ph idx="1"/>
          </p:nvPr>
        </p:nvSpPr>
        <p:spPr/>
        <p:txBody>
          <a:bodyPr/>
          <a:lstStyle/>
          <a:p>
            <a:pPr>
              <a:buFont typeface="Wingdings" pitchFamily="2" charset="2"/>
              <a:buChar char="v"/>
            </a:pPr>
            <a:r>
              <a:rPr lang="en-US" b="1" dirty="0">
                <a:latin typeface="Times New Roman" panose="02020603050405020304" pitchFamily="18" charset="0"/>
                <a:cs typeface="Times New Roman" panose="02020603050405020304" pitchFamily="18" charset="0"/>
              </a:rPr>
              <a:t>Strong Scaling Test:</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For the strong scaling test, created a Directory on Anvil and executed the program by creating a .job file.</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Got the output for the runtime and calculated the speedup for the different threads.</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The curve shows initially it increases then after 4 threads it start decreasing.</a:t>
            </a:r>
          </a:p>
          <a:p>
            <a:pPr>
              <a:buFont typeface="Wingdings" pitchFamily="2" charset="2"/>
              <a:buChar char="v"/>
            </a:pPr>
            <a:r>
              <a:rPr lang="en-US" b="1" dirty="0">
                <a:latin typeface="Times New Roman" panose="02020603050405020304" pitchFamily="18" charset="0"/>
                <a:cs typeface="Times New Roman" panose="02020603050405020304" pitchFamily="18" charset="0"/>
              </a:rPr>
              <a:t>Weak Scaling Test:</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Weak scaling test is also executed on Anvil and calculated the runtime and speedup.</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The speedup curve in consistently decreases in this test.</a:t>
            </a:r>
          </a:p>
        </p:txBody>
      </p:sp>
    </p:spTree>
    <p:extLst>
      <p:ext uri="{BB962C8B-B14F-4D97-AF65-F5344CB8AC3E}">
        <p14:creationId xmlns:p14="http://schemas.microsoft.com/office/powerpoint/2010/main" val="18611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E462-481D-685E-2E58-4EECE0FF13DF}"/>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PARALLELIZATION IN JAVA</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E667B098-7CB2-F9A7-AF14-4461E0F7D899}"/>
              </a:ext>
            </a:extLst>
          </p:cNvPr>
          <p:cNvSpPr>
            <a:spLocks noGrp="1"/>
          </p:cNvSpPr>
          <p:nvPr>
            <p:ph idx="1"/>
          </p:nvPr>
        </p:nvSpPr>
        <p:spPr/>
        <p:txBody>
          <a:bodyPr/>
          <a:lstStyle/>
          <a:p>
            <a:pPr>
              <a:buFont typeface="Wingdings" pitchFamily="2" charset="2"/>
              <a:buChar char="v"/>
            </a:pPr>
            <a:r>
              <a:rPr lang="en-US" dirty="0">
                <a:latin typeface="Times New Roman" panose="02020603050405020304" pitchFamily="18" charset="0"/>
                <a:cs typeface="Times New Roman" panose="02020603050405020304" pitchFamily="18" charset="0"/>
              </a:rPr>
              <a:t>Since quick sort is a recursive algorithm, so in JAVA we may dynamically launch child threads, which removes a significant obstacle in the situation. Parallel quicksort is implemented here using the Fork-Join framework. It is a component of the </a:t>
            </a:r>
            <a:r>
              <a:rPr lang="en-US" dirty="0" err="1">
                <a:latin typeface="Times New Roman" panose="02020603050405020304" pitchFamily="18" charset="0"/>
                <a:cs typeface="Times New Roman" panose="02020603050405020304" pitchFamily="18" charset="0"/>
              </a:rPr>
              <a:t>java.util.concurrent</a:t>
            </a:r>
            <a:r>
              <a:rPr lang="en-US" dirty="0">
                <a:latin typeface="Times New Roman" panose="02020603050405020304" pitchFamily="18" charset="0"/>
                <a:cs typeface="Times New Roman" panose="02020603050405020304" pitchFamily="18" charset="0"/>
              </a:rPr>
              <a:t> package and offers a method similar to </a:t>
            </a:r>
            <a:r>
              <a:rPr lang="en-US" dirty="0" err="1">
                <a:latin typeface="Times New Roman" panose="02020603050405020304" pitchFamily="18" charset="0"/>
                <a:cs typeface="Times New Roman" panose="02020603050405020304" pitchFamily="18" charset="0"/>
              </a:rPr>
              <a:t>QuickSort</a:t>
            </a:r>
            <a:r>
              <a:rPr lang="en-US" dirty="0">
                <a:latin typeface="Times New Roman" panose="02020603050405020304" pitchFamily="18" charset="0"/>
                <a:cs typeface="Times New Roman" panose="02020603050405020304" pitchFamily="18" charset="0"/>
              </a:rPr>
              <a:t> for parallelizing jobs by breaking them up into smaller subtasks that can run simultaneously. The “</a:t>
            </a:r>
            <a:r>
              <a:rPr lang="en-US" dirty="0" err="1">
                <a:latin typeface="Times New Roman" panose="02020603050405020304" pitchFamily="18" charset="0"/>
                <a:cs typeface="Times New Roman" panose="02020603050405020304" pitchFamily="18" charset="0"/>
              </a:rPr>
              <a:t>ForkJoinPool</a:t>
            </a:r>
            <a:r>
              <a:rPr lang="en-US" dirty="0">
                <a:latin typeface="Times New Roman" panose="02020603050405020304" pitchFamily="18" charset="0"/>
                <a:cs typeface="Times New Roman" panose="02020603050405020304" pitchFamily="18" charset="0"/>
              </a:rPr>
              <a:t>” library regulates the amount of threads that are utilized.</a:t>
            </a:r>
          </a:p>
        </p:txBody>
      </p:sp>
    </p:spTree>
    <p:extLst>
      <p:ext uri="{BB962C8B-B14F-4D97-AF65-F5344CB8AC3E}">
        <p14:creationId xmlns:p14="http://schemas.microsoft.com/office/powerpoint/2010/main" val="404686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75C0-45EA-FC9A-86C8-49B0F8A96F84}"/>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SCALING TEST IN JAVA</a:t>
            </a:r>
            <a:endParaRPr lang="en-US" dirty="0"/>
          </a:p>
        </p:txBody>
      </p:sp>
      <p:sp>
        <p:nvSpPr>
          <p:cNvPr id="3" name="Content Placeholder 2">
            <a:extLst>
              <a:ext uri="{FF2B5EF4-FFF2-40B4-BE49-F238E27FC236}">
                <a16:creationId xmlns:a16="http://schemas.microsoft.com/office/drawing/2014/main" id="{2B569551-43F5-9B5F-037C-E0ECE62BAD00}"/>
              </a:ext>
            </a:extLst>
          </p:cNvPr>
          <p:cNvSpPr>
            <a:spLocks noGrp="1"/>
          </p:cNvSpPr>
          <p:nvPr>
            <p:ph idx="1"/>
          </p:nvPr>
        </p:nvSpPr>
        <p:spPr/>
        <p:txBody>
          <a:bodyPr/>
          <a:lstStyle/>
          <a:p>
            <a:pPr>
              <a:buFont typeface="Wingdings" pitchFamily="2" charset="2"/>
              <a:buChar char="v"/>
            </a:pPr>
            <a:r>
              <a:rPr lang="en-US" b="1" dirty="0">
                <a:latin typeface="Times New Roman" panose="02020603050405020304" pitchFamily="18" charset="0"/>
                <a:cs typeface="Times New Roman" panose="02020603050405020304" pitchFamily="18" charset="0"/>
              </a:rPr>
              <a:t>Strong Scaling Test:</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By using a threshold of 20, extra thread overhead is avoided when the array size is less than 20 and a serial quicksort is utilized instead.</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The behavior of the curve is un-comparable and the speedup is very less as compared to #C.</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This indicates that either more work needs to be done on the parallelization portion or more tasks need to be parallelized overall.</a:t>
            </a:r>
          </a:p>
        </p:txBody>
      </p:sp>
    </p:spTree>
    <p:extLst>
      <p:ext uri="{BB962C8B-B14F-4D97-AF65-F5344CB8AC3E}">
        <p14:creationId xmlns:p14="http://schemas.microsoft.com/office/powerpoint/2010/main" val="294705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1FDE-078E-2C27-EDD0-1F7F910B6069}"/>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COMPARISON OF #C AND JAVA</a:t>
            </a:r>
          </a:p>
        </p:txBody>
      </p:sp>
      <p:sp>
        <p:nvSpPr>
          <p:cNvPr id="3" name="Content Placeholder 2">
            <a:extLst>
              <a:ext uri="{FF2B5EF4-FFF2-40B4-BE49-F238E27FC236}">
                <a16:creationId xmlns:a16="http://schemas.microsoft.com/office/drawing/2014/main" id="{1EC6C2B3-1DB9-D003-A8EC-1DDC270E38EF}"/>
              </a:ext>
            </a:extLst>
          </p:cNvPr>
          <p:cNvSpPr>
            <a:spLocks noGrp="1"/>
          </p:cNvSpPr>
          <p:nvPr>
            <p:ph idx="1"/>
          </p:nvPr>
        </p:nvSpPr>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There is a enormous variation in the curves of the speedup test in #C and JAVA.</a:t>
            </a:r>
          </a:p>
          <a:p>
            <a:pPr>
              <a:buFont typeface="Wingdings" pitchFamily="2" charset="2"/>
              <a:buChar char="Ø"/>
            </a:pPr>
            <a:r>
              <a:rPr lang="en-US" dirty="0">
                <a:latin typeface="Times New Roman" panose="02020603050405020304" pitchFamily="18" charset="0"/>
                <a:cs typeface="Times New Roman" panose="02020603050405020304" pitchFamily="18" charset="0"/>
              </a:rPr>
              <a:t>After performing the comparison between two parallel programming in different languages and plotting them in graph, it is clearly shown that speedup of JAVA is less as compared to the #C.</a:t>
            </a:r>
          </a:p>
          <a:p>
            <a:pPr>
              <a:buFont typeface="Wingdings" pitchFamily="2" charset="2"/>
              <a:buChar char="Ø"/>
            </a:pPr>
            <a:r>
              <a:rPr lang="en-US" dirty="0">
                <a:latin typeface="Times New Roman" panose="02020603050405020304" pitchFamily="18" charset="0"/>
                <a:cs typeface="Times New Roman" panose="02020603050405020304" pitchFamily="18" charset="0"/>
              </a:rPr>
              <a:t>Also there is a decline in speedup even for C, which can be improved by increasing the </a:t>
            </a:r>
            <a:r>
              <a:rPr lang="en-US" dirty="0" err="1">
                <a:latin typeface="Times New Roman" panose="02020603050405020304" pitchFamily="18" charset="0"/>
                <a:cs typeface="Times New Roman" panose="02020603050405020304" pitchFamily="18" charset="0"/>
              </a:rPr>
              <a:t>paralellization</a:t>
            </a:r>
            <a:r>
              <a:rPr lang="en-US" dirty="0">
                <a:latin typeface="Times New Roman" panose="02020603050405020304" pitchFamily="18" charset="0"/>
                <a:cs typeface="Times New Roman" panose="02020603050405020304" pitchFamily="18" charset="0"/>
              </a:rPr>
              <a:t> efficiency.</a:t>
            </a:r>
          </a:p>
        </p:txBody>
      </p:sp>
    </p:spTree>
    <p:extLst>
      <p:ext uri="{BB962C8B-B14F-4D97-AF65-F5344CB8AC3E}">
        <p14:creationId xmlns:p14="http://schemas.microsoft.com/office/powerpoint/2010/main" val="23478961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{DE2C05C5-BD42-AA4E-A6E9-9A4C67D23633}tf10001069</Template>
  <TotalTime>407</TotalTime>
  <Words>645</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Courier New</vt:lpstr>
      <vt:lpstr>Times New Roman</vt:lpstr>
      <vt:lpstr>Verdana</vt:lpstr>
      <vt:lpstr>Wingdings</vt:lpstr>
      <vt:lpstr>Wingdings 3</vt:lpstr>
      <vt:lpstr>Wisp</vt:lpstr>
      <vt:lpstr>Parallelization and Comparison of QuickSort Algorithm in C and Java</vt:lpstr>
      <vt:lpstr>INTRODUCTION</vt:lpstr>
      <vt:lpstr>RANDOM NUMBERS</vt:lpstr>
      <vt:lpstr>SORTING</vt:lpstr>
      <vt:lpstr>PARALLELIZATION IN #C</vt:lpstr>
      <vt:lpstr>SCALING TEST IN #C</vt:lpstr>
      <vt:lpstr>PARALLELIZATION IN JAVA</vt:lpstr>
      <vt:lpstr>SCALING TEST IN JAVA</vt:lpstr>
      <vt:lpstr>COMPARISON OF #C AND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 and Comparison of QuickSort Algorithm in C and Java</dc:title>
  <dc:creator>Shubham Singh</dc:creator>
  <cp:lastModifiedBy>Shubham Singh</cp:lastModifiedBy>
  <cp:revision>6</cp:revision>
  <dcterms:created xsi:type="dcterms:W3CDTF">2023-12-14T00:43:37Z</dcterms:created>
  <dcterms:modified xsi:type="dcterms:W3CDTF">2023-12-14T07:31:32Z</dcterms:modified>
</cp:coreProperties>
</file>