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Nunito"/>
      <p:regular r:id="rId9"/>
      <p:bold r:id="rId10"/>
      <p:italic r:id="rId11"/>
      <p:boldItalic r:id="rId12"/>
    </p:embeddedFont>
    <p:embeddedFont>
      <p:font typeface="Maven Pro"/>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italic.fntdata"/><Relationship Id="rId10" Type="http://schemas.openxmlformats.org/officeDocument/2006/relationships/font" Target="fonts/Nunito-bold.fntdata"/><Relationship Id="rId13" Type="http://schemas.openxmlformats.org/officeDocument/2006/relationships/font" Target="fonts/MavenPro-regular.fntdata"/><Relationship Id="rId12"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Nunito-regular.fntdata"/><Relationship Id="rId14"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7a6cde6852_0_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7a6cde6852_0_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7a6cde6852_0_9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a6cde6852_0_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949825" y="8806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Plants vs Zombies</a:t>
            </a:r>
            <a:endParaRPr/>
          </a:p>
        </p:txBody>
      </p:sp>
      <p:sp>
        <p:nvSpPr>
          <p:cNvPr id="278" name="Google Shape;278;p13"/>
          <p:cNvSpPr txBox="1"/>
          <p:nvPr>
            <p:ph idx="1" type="subTitle"/>
          </p:nvPr>
        </p:nvSpPr>
        <p:spPr>
          <a:xfrm>
            <a:off x="4772075" y="1265575"/>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Made by: Mohammad Sajeel Khan(2018342)</a:t>
            </a:r>
            <a:endParaRPr/>
          </a:p>
          <a:p>
            <a:pPr indent="0" lvl="0" marL="0" rtl="0" algn="l">
              <a:spcBef>
                <a:spcPts val="0"/>
              </a:spcBef>
              <a:spcAft>
                <a:spcPts val="0"/>
              </a:spcAft>
              <a:buNone/>
            </a:pPr>
            <a:r>
              <a:rPr lang="en"/>
              <a:t>	        Shubham Sonthalia (2018366)</a:t>
            </a:r>
            <a:endParaRPr/>
          </a:p>
        </p:txBody>
      </p:sp>
      <p:sp>
        <p:nvSpPr>
          <p:cNvPr id="279" name="Google Shape;279;p13"/>
          <p:cNvSpPr txBox="1"/>
          <p:nvPr/>
        </p:nvSpPr>
        <p:spPr>
          <a:xfrm>
            <a:off x="5205325" y="2177525"/>
            <a:ext cx="3932400" cy="18729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Nunito"/>
                <a:ea typeface="Nunito"/>
                <a:cs typeface="Nunito"/>
                <a:sym typeface="Nunito"/>
              </a:rPr>
              <a:t>Plants </a:t>
            </a:r>
            <a:r>
              <a:rPr lang="en">
                <a:solidFill>
                  <a:srgbClr val="FFFFFF"/>
                </a:solidFill>
                <a:latin typeface="Nunito"/>
                <a:ea typeface="Nunito"/>
                <a:cs typeface="Nunito"/>
                <a:sym typeface="Nunito"/>
              </a:rPr>
              <a:t>included</a:t>
            </a:r>
            <a:r>
              <a:rPr lang="en">
                <a:solidFill>
                  <a:srgbClr val="FFFFFF"/>
                </a:solidFill>
                <a:latin typeface="Nunito"/>
                <a:ea typeface="Nunito"/>
                <a:cs typeface="Nunito"/>
                <a:sym typeface="Nunito"/>
              </a:rPr>
              <a:t>:</a:t>
            </a:r>
            <a:endParaRPr>
              <a:solidFill>
                <a:srgbClr val="FFFFFF"/>
              </a:solidFill>
              <a:latin typeface="Nunito"/>
              <a:ea typeface="Nunito"/>
              <a:cs typeface="Nunito"/>
              <a:sym typeface="Nunito"/>
            </a:endParaRPr>
          </a:p>
          <a:p>
            <a:pPr indent="0" lvl="0" marL="0" rtl="0" algn="l">
              <a:spcBef>
                <a:spcPts val="0"/>
              </a:spcBef>
              <a:spcAft>
                <a:spcPts val="0"/>
              </a:spcAft>
              <a:buNone/>
            </a:pPr>
            <a:r>
              <a:rPr lang="en">
                <a:solidFill>
                  <a:srgbClr val="FFFFFF"/>
                </a:solidFill>
                <a:latin typeface="Nunito"/>
                <a:ea typeface="Nunito"/>
                <a:cs typeface="Nunito"/>
                <a:sym typeface="Nunito"/>
              </a:rPr>
              <a:t>Pea plant, </a:t>
            </a:r>
            <a:r>
              <a:rPr lang="en">
                <a:solidFill>
                  <a:srgbClr val="FFFFFF"/>
                </a:solidFill>
                <a:latin typeface="Nunito"/>
                <a:ea typeface="Nunito"/>
                <a:cs typeface="Nunito"/>
                <a:sym typeface="Nunito"/>
              </a:rPr>
              <a:t>Walnut</a:t>
            </a:r>
            <a:r>
              <a:rPr lang="en">
                <a:solidFill>
                  <a:srgbClr val="FFFFFF"/>
                </a:solidFill>
                <a:latin typeface="Nunito"/>
                <a:ea typeface="Nunito"/>
                <a:cs typeface="Nunito"/>
                <a:sym typeface="Nunito"/>
              </a:rPr>
              <a:t>, Chilli, Sunflower.</a:t>
            </a:r>
            <a:endParaRPr>
              <a:solidFill>
                <a:srgbClr val="FFFFFF"/>
              </a:solidFill>
              <a:latin typeface="Nunito"/>
              <a:ea typeface="Nunito"/>
              <a:cs typeface="Nunito"/>
              <a:sym typeface="Nunito"/>
            </a:endParaRPr>
          </a:p>
          <a:p>
            <a:pPr indent="0" lvl="0" marL="0" rtl="0" algn="l">
              <a:spcBef>
                <a:spcPts val="0"/>
              </a:spcBef>
              <a:spcAft>
                <a:spcPts val="0"/>
              </a:spcAft>
              <a:buNone/>
            </a:pPr>
            <a:r>
              <a:t/>
            </a:r>
            <a:endParaRPr>
              <a:solidFill>
                <a:srgbClr val="FFFFFF"/>
              </a:solidFill>
              <a:latin typeface="Nunito"/>
              <a:ea typeface="Nunito"/>
              <a:cs typeface="Nunito"/>
              <a:sym typeface="Nunito"/>
            </a:endParaRPr>
          </a:p>
          <a:p>
            <a:pPr indent="0" lvl="0" marL="0" rtl="0" algn="l">
              <a:spcBef>
                <a:spcPts val="0"/>
              </a:spcBef>
              <a:spcAft>
                <a:spcPts val="0"/>
              </a:spcAft>
              <a:buNone/>
            </a:pPr>
            <a:r>
              <a:rPr lang="en">
                <a:solidFill>
                  <a:srgbClr val="FFFFFF"/>
                </a:solidFill>
                <a:latin typeface="Nunito"/>
                <a:ea typeface="Nunito"/>
                <a:cs typeface="Nunito"/>
                <a:sym typeface="Nunito"/>
              </a:rPr>
              <a:t>Zombies included:</a:t>
            </a:r>
            <a:endParaRPr>
              <a:solidFill>
                <a:srgbClr val="FFFFFF"/>
              </a:solidFill>
              <a:latin typeface="Nunito"/>
              <a:ea typeface="Nunito"/>
              <a:cs typeface="Nunito"/>
              <a:sym typeface="Nunito"/>
            </a:endParaRPr>
          </a:p>
          <a:p>
            <a:pPr indent="0" lvl="0" marL="0" rtl="0" algn="l">
              <a:spcBef>
                <a:spcPts val="0"/>
              </a:spcBef>
              <a:spcAft>
                <a:spcPts val="0"/>
              </a:spcAft>
              <a:buNone/>
            </a:pPr>
            <a:r>
              <a:rPr lang="en">
                <a:solidFill>
                  <a:srgbClr val="FFFFFF"/>
                </a:solidFill>
                <a:latin typeface="Nunito"/>
                <a:ea typeface="Nunito"/>
                <a:cs typeface="Nunito"/>
                <a:sym typeface="Nunito"/>
              </a:rPr>
              <a:t>Normal Zombie, Bucket-head Zombie, Newspaper Zombie, Cone-headed Zombie.</a:t>
            </a:r>
            <a:endParaRPr>
              <a:solidFill>
                <a:srgbClr val="FFFFFF"/>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the game works.</a:t>
            </a:r>
            <a:endParaRPr/>
          </a:p>
        </p:txBody>
      </p:sp>
      <p:sp>
        <p:nvSpPr>
          <p:cNvPr id="285" name="Google Shape;285;p14"/>
          <p:cNvSpPr txBox="1"/>
          <p:nvPr>
            <p:ph idx="1" type="body"/>
          </p:nvPr>
        </p:nvSpPr>
        <p:spPr>
          <a:xfrm>
            <a:off x="595900" y="1332925"/>
            <a:ext cx="7738500" cy="31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The game starts with the first level with only two options </a:t>
            </a:r>
            <a:r>
              <a:rPr lang="en"/>
              <a:t>available</a:t>
            </a:r>
            <a:r>
              <a:rPr lang="en"/>
              <a:t> of the plants. The initial plants are Pea plant and Sunflower. The sunflower generates sun tokens which can be collected by the player to increase the sun token count which initially is set to 50. These tokens can be used to buy the plants to defeat the zombies. As the game will proceed and the levels be upgraded we will see more plants available to buy and more zombies to fight to.</a:t>
            </a:r>
            <a:endParaRPr/>
          </a:p>
          <a:p>
            <a:pPr indent="-311150" lvl="0" marL="457200" rtl="0" algn="l">
              <a:spcBef>
                <a:spcPts val="0"/>
              </a:spcBef>
              <a:spcAft>
                <a:spcPts val="0"/>
              </a:spcAft>
              <a:buSzPts val="1300"/>
              <a:buAutoNum type="arabicPeriod"/>
            </a:pPr>
            <a:r>
              <a:rPr lang="en"/>
              <a:t>The zombies generated in lanes will be attacked by the plants planted strategically by the player.</a:t>
            </a:r>
            <a:endParaRPr/>
          </a:p>
          <a:p>
            <a:pPr indent="-311150" lvl="0" marL="457200" rtl="0" algn="l">
              <a:spcBef>
                <a:spcPts val="0"/>
              </a:spcBef>
              <a:spcAft>
                <a:spcPts val="0"/>
              </a:spcAft>
              <a:buSzPts val="1300"/>
              <a:buAutoNum type="arabicPeriod"/>
            </a:pPr>
            <a:r>
              <a:rPr lang="en"/>
              <a:t>The pea plants will reduce the health of the zombies, the walnuts will hold them back and the chillis will clear the whole row of the zombies if used.</a:t>
            </a:r>
            <a:endParaRPr/>
          </a:p>
          <a:p>
            <a:pPr indent="-311150" lvl="0" marL="457200" rtl="0" algn="l">
              <a:spcBef>
                <a:spcPts val="0"/>
              </a:spcBef>
              <a:spcAft>
                <a:spcPts val="0"/>
              </a:spcAft>
              <a:buSzPts val="1300"/>
              <a:buAutoNum type="arabicPeriod"/>
            </a:pPr>
            <a:r>
              <a:rPr lang="en"/>
              <a:t>Random sun tokens will be generated in the game anywhere for the user to pick and increase the count of the sun tokens.</a:t>
            </a:r>
            <a:endParaRPr/>
          </a:p>
          <a:p>
            <a:pPr indent="-311150" lvl="0" marL="457200" rtl="0" algn="l">
              <a:spcBef>
                <a:spcPts val="0"/>
              </a:spcBef>
              <a:spcAft>
                <a:spcPts val="0"/>
              </a:spcAft>
              <a:buSzPts val="1300"/>
              <a:buAutoNum type="arabicPeriod"/>
            </a:pPr>
            <a:r>
              <a:rPr lang="en"/>
              <a:t>The tokens will then be used to buy the plants according to their respective costs.</a:t>
            </a:r>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15"/>
          <p:cNvSpPr txBox="1"/>
          <p:nvPr>
            <p:ph idx="1" type="body"/>
          </p:nvPr>
        </p:nvSpPr>
        <p:spPr>
          <a:xfrm>
            <a:off x="1303800" y="501800"/>
            <a:ext cx="7030500" cy="402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Done by Sajeel:</a:t>
            </a:r>
            <a:endParaRPr/>
          </a:p>
          <a:p>
            <a:pPr indent="-311150" lvl="0" marL="457200" rtl="0" algn="l">
              <a:spcBef>
                <a:spcPts val="1600"/>
              </a:spcBef>
              <a:spcAft>
                <a:spcPts val="0"/>
              </a:spcAft>
              <a:buSzPts val="1300"/>
              <a:buAutoNum type="arabicPeriod"/>
            </a:pPr>
            <a:r>
              <a:rPr lang="en"/>
              <a:t>Made the static blueprint of the whole game.</a:t>
            </a:r>
            <a:endParaRPr/>
          </a:p>
          <a:p>
            <a:pPr indent="-311150" lvl="0" marL="457200" rtl="0" algn="l">
              <a:spcBef>
                <a:spcPts val="0"/>
              </a:spcBef>
              <a:spcAft>
                <a:spcPts val="0"/>
              </a:spcAft>
              <a:buSzPts val="1300"/>
              <a:buAutoNum type="arabicPeriod"/>
            </a:pPr>
            <a:r>
              <a:rPr lang="en"/>
              <a:t>The functionality of selecting a plant and planting the plant at a spot.</a:t>
            </a:r>
            <a:endParaRPr/>
          </a:p>
          <a:p>
            <a:pPr indent="-311150" lvl="0" marL="457200" rtl="0" algn="l">
              <a:spcBef>
                <a:spcPts val="0"/>
              </a:spcBef>
              <a:spcAft>
                <a:spcPts val="0"/>
              </a:spcAft>
              <a:buSzPts val="1300"/>
              <a:buAutoNum type="arabicPeriod"/>
            </a:pPr>
            <a:r>
              <a:rPr lang="en"/>
              <a:t>The appearance of sun tokens at various places on the screen</a:t>
            </a:r>
            <a:endParaRPr/>
          </a:p>
          <a:p>
            <a:pPr indent="0" lvl="0" marL="0" rtl="0" algn="l">
              <a:spcBef>
                <a:spcPts val="1600"/>
              </a:spcBef>
              <a:spcAft>
                <a:spcPts val="0"/>
              </a:spcAft>
              <a:buNone/>
            </a:pPr>
            <a:r>
              <a:rPr lang="en"/>
              <a:t>Done by Shubham:</a:t>
            </a:r>
            <a:endParaRPr/>
          </a:p>
          <a:p>
            <a:pPr indent="-311150" lvl="0" marL="457200" rtl="0" algn="l">
              <a:spcBef>
                <a:spcPts val="1600"/>
              </a:spcBef>
              <a:spcAft>
                <a:spcPts val="0"/>
              </a:spcAft>
              <a:buSzPts val="1300"/>
              <a:buAutoNum type="arabicPeriod"/>
            </a:pPr>
            <a:r>
              <a:rPr lang="en"/>
              <a:t>Made and implemented various classes.</a:t>
            </a:r>
            <a:endParaRPr/>
          </a:p>
          <a:p>
            <a:pPr indent="-311150" lvl="0" marL="457200" rtl="0" algn="l">
              <a:spcBef>
                <a:spcPts val="0"/>
              </a:spcBef>
              <a:spcAft>
                <a:spcPts val="0"/>
              </a:spcAft>
              <a:buSzPts val="1300"/>
              <a:buAutoNum type="arabicPeriod"/>
            </a:pPr>
            <a:r>
              <a:rPr lang="en"/>
              <a:t>The functionality of every moving object in the game.</a:t>
            </a:r>
            <a:endParaRPr/>
          </a:p>
          <a:p>
            <a:pPr indent="-311150" lvl="0" marL="457200" rtl="0" algn="l">
              <a:spcBef>
                <a:spcPts val="0"/>
              </a:spcBef>
              <a:spcAft>
                <a:spcPts val="0"/>
              </a:spcAft>
              <a:buSzPts val="1300"/>
              <a:buAutoNum type="arabicPeriod"/>
            </a:pPr>
            <a:r>
              <a:rPr lang="en"/>
              <a:t>Time frame complexities.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