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70" r:id="rId10"/>
    <p:sldId id="269" r:id="rId11"/>
    <p:sldId id="271" r:id="rId12"/>
    <p:sldId id="275" r:id="rId13"/>
    <p:sldId id="27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6AA3-C375-544E-BEE4-FB01CB7C54A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88A9-6FD5-794F-BC8A-AD537BB0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88A9-6FD5-794F-BC8A-AD537BB08B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8733-D09A-014E-8C36-A3BB74B4001C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FC3-3538-8147-973B-A6B6B15F672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0D4-2964-8841-8151-B6C30410F6A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9259-CD4A-2C49-AAB5-5C0C42602DBB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8AE4-32F1-D846-AD1B-3F6DD5D22F93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8ED5-DF30-B349-8F94-83486ED5EBCD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DCFF-B508-934C-9535-7EFD2D39E76C}" type="datetime1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7C2B-39B8-7842-9C25-69E9510CE37D}" type="datetime1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F85-DF9F-B445-BDCC-B6DCDE66C9CF}" type="datetime1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6F1E-388D-5949-ACBF-31F5CE4582CB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ED92-550E-9E4E-B610-6EABEFACE34B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CD9F-BBC5-0E4B-A8BD-E0B9E3510309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1D63-E528-7148-BBCA-02A393D3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ream processing platform's modern architecture for realtime data">
            <a:extLst>
              <a:ext uri="{FF2B5EF4-FFF2-40B4-BE49-F238E27FC236}">
                <a16:creationId xmlns:a16="http://schemas.microsoft.com/office/drawing/2014/main" id="{B2848266-6506-8342-9268-CC6A76156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0" b="2"/>
          <a:stretch/>
        </p:blipFill>
        <p:spPr bwMode="auto">
          <a:xfrm>
            <a:off x="20" y="10"/>
            <a:ext cx="9143980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EEBCEF1-4D1E-8787-9B99-9A31E0897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339" y="5633835"/>
            <a:ext cx="7944130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  <a:latin typeface="Helvetica" pitchFamily="2" charset="0"/>
                <a:ea typeface="+mj-ea"/>
                <a:cs typeface="+mj-cs"/>
              </a:rPr>
              <a:t>Optimizing Edge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B26EF-47BF-5E6A-E7AB-A3C54F48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35" y="4196971"/>
            <a:ext cx="7944130" cy="1685902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Heterogeneity-Aware Operator Placement for Stream Processing Systems at the Edge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BFC510-4E06-A476-E9A4-04E4E36A1B74}"/>
              </a:ext>
            </a:extLst>
          </p:cNvPr>
          <p:cNvSpPr txBox="1">
            <a:spLocks/>
          </p:cNvSpPr>
          <p:nvPr/>
        </p:nvSpPr>
        <p:spPr>
          <a:xfrm>
            <a:off x="620743" y="6118209"/>
            <a:ext cx="7944130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>
                <a:solidFill>
                  <a:schemeClr val="tx2"/>
                </a:solidFill>
                <a:latin typeface="Helvetica" pitchFamily="2" charset="0"/>
                <a:ea typeface="+mj-ea"/>
                <a:cs typeface="+mj-cs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355786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7EEF7-6DD9-7A67-4D63-BD883A5B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9" y="762337"/>
            <a:ext cx="8040030" cy="5851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17546-D536-71F3-06C0-7A8998DFCB42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Custom Scheduler</a:t>
            </a:r>
            <a:endParaRPr lang="en-US" sz="4000" b="1" dirty="0"/>
          </a:p>
        </p:txBody>
      </p:sp>
      <p:sp>
        <p:nvSpPr>
          <p:cNvPr id="5" name="Left Arrow 4">
            <a:hlinkClick r:id="rId3" action="ppaction://hlinksldjump"/>
            <a:extLst>
              <a:ext uri="{FF2B5EF4-FFF2-40B4-BE49-F238E27FC236}">
                <a16:creationId xmlns:a16="http://schemas.microsoft.com/office/drawing/2014/main" id="{1B84A116-AD0D-DE27-E7DC-2AB893970FA0}"/>
              </a:ext>
            </a:extLst>
          </p:cNvPr>
          <p:cNvSpPr/>
          <p:nvPr/>
        </p:nvSpPr>
        <p:spPr>
          <a:xfrm>
            <a:off x="6886260" y="6176963"/>
            <a:ext cx="1271240" cy="446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76C048-FF82-9DB4-D5DB-307FFAD2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417546-D536-71F3-06C0-7A8998DFCB42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Collecting Metric</a:t>
            </a:r>
            <a:endParaRPr lang="en-US" sz="4000" b="1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29BC4A0-CD49-5B61-D326-3BE0717F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554" y="971362"/>
            <a:ext cx="4770891" cy="52178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7BDBA4-4166-0FB7-8C6A-EF5F311E3184}"/>
              </a:ext>
            </a:extLst>
          </p:cNvPr>
          <p:cNvSpPr/>
          <p:nvPr/>
        </p:nvSpPr>
        <p:spPr>
          <a:xfrm>
            <a:off x="1127190" y="3580301"/>
            <a:ext cx="970156" cy="3847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AF143-8516-7375-A8EB-022F99D9F34C}"/>
              </a:ext>
            </a:extLst>
          </p:cNvPr>
          <p:cNvSpPr/>
          <p:nvPr/>
        </p:nvSpPr>
        <p:spPr>
          <a:xfrm>
            <a:off x="7069870" y="3497426"/>
            <a:ext cx="1159728" cy="5504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Object</a:t>
            </a:r>
          </a:p>
        </p:txBody>
      </p:sp>
      <p:sp>
        <p:nvSpPr>
          <p:cNvPr id="3" name="Left Arrow 2">
            <a:hlinkClick r:id="rId3" action="ppaction://hlinksldjump"/>
            <a:extLst>
              <a:ext uri="{FF2B5EF4-FFF2-40B4-BE49-F238E27FC236}">
                <a16:creationId xmlns:a16="http://schemas.microsoft.com/office/drawing/2014/main" id="{C34BACA8-A528-D787-3AD7-CAFBF053A696}"/>
              </a:ext>
            </a:extLst>
          </p:cNvPr>
          <p:cNvSpPr/>
          <p:nvPr/>
        </p:nvSpPr>
        <p:spPr>
          <a:xfrm>
            <a:off x="6886260" y="6176963"/>
            <a:ext cx="1271240" cy="446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639C2-ADC6-B38E-C6BB-494DC95F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23B7CB-D875-4ECD-09C1-BFF7B3BC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0915" y="835279"/>
            <a:ext cx="5811114" cy="5757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6AB2A7-F2C4-F6B1-B684-3ABB65424C43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Deploy </a:t>
            </a:r>
            <a:r>
              <a:rPr lang="en-US" sz="4000" b="1" dirty="0" err="1">
                <a:latin typeface="Helvetica" pitchFamily="2" charset="0"/>
              </a:rPr>
              <a:t>Flink</a:t>
            </a:r>
            <a:r>
              <a:rPr lang="en-US" sz="4000" b="1" dirty="0">
                <a:latin typeface="Helvetica" pitchFamily="2" charset="0"/>
              </a:rPr>
              <a:t> on </a:t>
            </a:r>
            <a:r>
              <a:rPr lang="en-US" sz="4000" b="1" dirty="0" err="1">
                <a:latin typeface="Helvetica" pitchFamily="2" charset="0"/>
              </a:rPr>
              <a:t>RPis</a:t>
            </a:r>
            <a:endParaRPr lang="en-US" sz="4000" b="1" dirty="0"/>
          </a:p>
        </p:txBody>
      </p:sp>
      <p:sp>
        <p:nvSpPr>
          <p:cNvPr id="6" name="Left Arrow 5">
            <a:hlinkClick r:id="rId3" action="ppaction://hlinksldjump"/>
            <a:extLst>
              <a:ext uri="{FF2B5EF4-FFF2-40B4-BE49-F238E27FC236}">
                <a16:creationId xmlns:a16="http://schemas.microsoft.com/office/drawing/2014/main" id="{E7D1DF83-9275-7655-B492-A02B69BBDA72}"/>
              </a:ext>
            </a:extLst>
          </p:cNvPr>
          <p:cNvSpPr/>
          <p:nvPr/>
        </p:nvSpPr>
        <p:spPr>
          <a:xfrm>
            <a:off x="6886260" y="6176963"/>
            <a:ext cx="1271240" cy="446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E4229-E64B-1254-C454-6C2AD823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6AB2A7-F2C4-F6B1-B684-3ABB65424C43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Heterogeneity Awareness</a:t>
            </a:r>
            <a:endParaRPr lang="en-US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E4229-E64B-1254-C454-6C2AD823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164F264-B2E8-0E0E-E7F9-B8DDBDA0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7" y="661563"/>
            <a:ext cx="7403753" cy="3123775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D8BFBF67-E074-A018-AE72-09DCCC1C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6" y="3822787"/>
            <a:ext cx="7129636" cy="2838486"/>
          </a:xfrm>
          <a:prstGeom prst="rect">
            <a:avLst/>
          </a:prstGeom>
        </p:spPr>
      </p:pic>
      <p:sp>
        <p:nvSpPr>
          <p:cNvPr id="6" name="Left Arrow 5">
            <a:hlinkClick r:id="rId4" action="ppaction://hlinksldjump"/>
            <a:extLst>
              <a:ext uri="{FF2B5EF4-FFF2-40B4-BE49-F238E27FC236}">
                <a16:creationId xmlns:a16="http://schemas.microsoft.com/office/drawing/2014/main" id="{E7D1DF83-9275-7655-B492-A02B69BBDA72}"/>
              </a:ext>
            </a:extLst>
          </p:cNvPr>
          <p:cNvSpPr/>
          <p:nvPr/>
        </p:nvSpPr>
        <p:spPr>
          <a:xfrm>
            <a:off x="6886260" y="6176963"/>
            <a:ext cx="1271240" cy="446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3C7B1A4-E9E2-4B28-428E-39C082052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880" y="3684993"/>
            <a:ext cx="1503993" cy="18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16EC19-9EE4-4219-82C6-2F4AC4BB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3273"/>
            <a:ext cx="9144001" cy="4913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62211-D430-57EC-D0D7-0265433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905-A503-2BF3-8BD9-E76826D0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1869"/>
            <a:ext cx="7886700" cy="581600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growth of edge computing applications.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 – edge computing device to connect to sensors.</a:t>
            </a:r>
          </a:p>
          <a:p>
            <a:pPr algn="just"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app ingests data streams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server over internet.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– high latency.</a:t>
            </a:r>
          </a:p>
          <a:p>
            <a:pPr algn="just"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aware system for operator placement.</a:t>
            </a:r>
          </a:p>
          <a:p>
            <a:pPr algn="just"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edge computing cluster and efficiently use edge resources.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hardware resources.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Adaptive/custom operator placement.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870B4-E0DB-8736-8361-BDD7FCB36BDC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8DCA3-7131-5FA4-6865-84B0AD8B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870B4-E0DB-8736-8361-BDD7FCB36BDC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4D0B4EAD-EC16-CA84-7678-52663A7E9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93" y="637952"/>
            <a:ext cx="6754476" cy="3230402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083FDC7-C147-10E6-27E5-DD64579616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052371" y="3226676"/>
            <a:ext cx="6547135" cy="33944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54A7A-BBCA-6511-E369-24F77EFB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905-A503-2BF3-8BD9-E76826D0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1870"/>
            <a:ext cx="7886700" cy="55608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operator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Selectivity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at edge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selectivity – Reduced data traffic and low latency.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– More processing time.</a:t>
            </a:r>
            <a:endParaRPr 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off based on selectivity and complexity.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cost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decide which operators to offload.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scheduler for offloading operator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latency and throughput.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870B4-E0DB-8736-8361-BDD7FCB36BDC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Proposed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43D52-A880-0F1D-E37F-D98FCFC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905-A503-2BF3-8BD9-E76826D0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75" y="818705"/>
            <a:ext cx="8696105" cy="5560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 pitchFamily="2" charset="0"/>
                <a:cs typeface="Times New Roman" panose="02020603050405020304" pitchFamily="18" charset="0"/>
              </a:rPr>
              <a:t>Identify parameters which impact the decision</a:t>
            </a:r>
          </a:p>
          <a:p>
            <a:pPr lvl="1"/>
            <a:r>
              <a:rPr lang="en-US" sz="2000" dirty="0">
                <a:latin typeface="Times" pitchFamily="2" charset="0"/>
              </a:rPr>
              <a:t>Complexity, selectivity, bandwidth &amp; RTT and data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Metric used to identify suitable operators for offloading</a:t>
            </a:r>
          </a:p>
          <a:p>
            <a:pPr lvl="1"/>
            <a:r>
              <a:rPr lang="en-US" sz="2000" dirty="0">
                <a:latin typeface="Times" pitchFamily="2" charset="0"/>
              </a:rPr>
              <a:t>Provide insight into operator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Runs on server and from time to time collect metric for every operator.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870B4-E0DB-8736-8361-BDD7FCB36BDC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Cost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81307C-8140-887C-7B9D-E0BEFE16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405"/>
          <a:stretch/>
        </p:blipFill>
        <p:spPr>
          <a:xfrm>
            <a:off x="-1" y="3296099"/>
            <a:ext cx="9030741" cy="32335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9E88F-06AE-FA16-B931-BD8648E4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B3905-A503-2BF3-8BD9-E76826D05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242" y="871870"/>
                <a:ext cx="8474149" cy="55608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𝑠𝑒𝑙𝑒𝑐𝑡𝑖𝑣𝑖𝑡𝑦𝑅𝑎𝑡𝑖𝑜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𝑛𝑢𝑚𝑅𝑒𝑐𝑜𝑟𝑑𝑠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𝑂𝑢𝑡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𝑃𝑒𝑟𝑆𝑒𝑐𝑜𝑛𝑑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𝑛𝑢𝑚𝑅𝑒𝑐𝑜𝑟𝑑𝑠𝐼𝑛𝑃𝑒𝑟𝑆𝑒𝑐𝑜𝑛𝑑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operator selectively forwards certain data to the downstream operator.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𝑠𝑒𝑙𝑒𝑐𝑡𝑖𝑣𝑖𝑡𝑦𝑅𝑎𝑡𝑖𝑜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1, converging data.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Offload operator 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𝑠𝑒𝑙𝑒𝑐𝑡𝑖𝑣𝑖𝑡𝑦𝑅𝑎𝑡𝑖𝑜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0.5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𝑡𝑟𝑢𝑒𝑂𝑢𝑡𝑝𝑢𝑡𝑃𝑟𝑜𝑐𝑒𝑠𝑠𝑖𝑛𝑔𝑅𝑎𝑡𝑒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𝑢𝑚𝑅𝑒𝑐𝑜𝑟𝑑𝑠𝑂𝑢𝑡𝑃𝑒𝑟𝑆𝑒𝑐𝑜𝑛𝑑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𝑏𝑢𝑠𝑦𝑇𝑖𝑚𝑒𝑀𝑠𝑃𝑒𝑟𝑆𝑒𝑐𝑜𝑛𝑑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/1000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how many records a subtask can process per unit of useful time.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𝑡𝑟𝑢𝑒𝑂𝑢𝑡𝑝𝑢𝑡𝑃𝑟𝑜𝑐𝑒𝑠𝑠𝑖𝑛𝑔𝑅𝑎𝑡𝑒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higher efficiency and lightweight operators.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Offload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operator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𝑡𝑟𝑢𝑒𝑂𝑢𝑡𝑝𝑢𝑡𝑃𝑟𝑜𝑐𝑒𝑠𝑠𝑖𝑛𝑔𝑅𝑎𝑡𝑒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B3905-A503-2BF3-8BD9-E76826D05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242" y="871870"/>
                <a:ext cx="8474149" cy="5560828"/>
              </a:xfrm>
              <a:blipFill>
                <a:blip r:embed="rId2"/>
                <a:stretch>
                  <a:fillRect l="-1196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AA870B4-E0DB-8736-8361-BDD7FCB36BDC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Complexity &amp; Selectivity</a:t>
            </a:r>
            <a:endParaRPr lang="en-US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AE6A8-9F79-E3D0-4502-1D363DA5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6D49B4-77D4-AE6B-ED18-E466811B7D37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Progress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E67D8CA-B276-EE01-031A-BF5EEFF53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506" y="984251"/>
                <a:ext cx="8162008" cy="563726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Installed and ran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Flink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RPis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tunelling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access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RPis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internet.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Configured heterogeneity in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Flink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sldjump"/>
                  </a:rPr>
                  <a:t>custom scheduler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Created a basic cost model.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Nexmark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 to benchmark the model.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Gathered metric.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𝑡𝑟𝑢𝑒𝑂𝑢𝑡𝑝𝑢𝑡𝑃𝑟𝑜𝑐𝑒𝑠𝑠𝑖𝑛𝑔𝑅𝑎𝑡𝑒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𝑒𝑙𝑒𝑐𝑡𝑖𝑣𝑖𝑡𝑦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𝑅𝑎𝑡𝑖𝑜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Decided which operators to offload.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 Video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E67D8CA-B276-EE01-031A-BF5EEFF53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506" y="984251"/>
                <a:ext cx="8162008" cy="5637266"/>
              </a:xfrm>
              <a:blipFill>
                <a:blip r:embed="rId3"/>
                <a:stretch>
                  <a:fillRect l="-1242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8C30-9D70-770B-295E-2CFEE56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6D49B4-77D4-AE6B-ED18-E466811B7D37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Challenges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67D8CA-B276-EE01-031A-BF5EEFF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60" y="984251"/>
            <a:ext cx="8782495" cy="563726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Collecting metrics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documentation.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based metrics collection, 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access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MetricFetcher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modifying the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heterogeneity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straightforward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Deploy scripts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custom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to work on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custom scheduler to pickup correct config.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to benchmark our mode.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259A-2E05-245F-0DBA-5E130147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E71D-4E46-4BF6-FAB1-BCF1DFA3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864394"/>
            <a:ext cx="8425542" cy="57770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 operator to edge/server adaptively based on metric.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to be made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metric parameters to consider.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run cost model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of 5 seconds after initial 60 seconds.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offload operator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every 30 second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schedulercfg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required and restart job from last checkpoint.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experiments.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bandwidth.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rate.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Round Trip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queries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benchmark.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42A04-88D9-9934-26CB-A5603790B3B7}"/>
              </a:ext>
            </a:extLst>
          </p:cNvPr>
          <p:cNvSpPr/>
          <p:nvPr/>
        </p:nvSpPr>
        <p:spPr>
          <a:xfrm>
            <a:off x="0" y="-1"/>
            <a:ext cx="9144000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itchFamily="2" charset="0"/>
              </a:rPr>
              <a:t>Future Work</a:t>
            </a:r>
            <a:endParaRPr lang="en-US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BF9FE-9DBC-3439-9121-466315CA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D63-E528-7148-BBCA-02A393D375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1606</TotalTime>
  <Words>468</Words>
  <Application>Microsoft Macintosh PowerPoint</Application>
  <PresentationFormat>On-screen Show (4:3)</PresentationFormat>
  <Paragraphs>100</Paragraphs>
  <Slides>14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Times</vt:lpstr>
      <vt:lpstr>Times New Roman</vt:lpstr>
      <vt:lpstr>Office Theme</vt:lpstr>
      <vt:lpstr>Heterogeneity-Aware Operator Placement for Stream Processing Systems at the 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Prateek</dc:creator>
  <cp:lastModifiedBy>Jain, Prateek</cp:lastModifiedBy>
  <cp:revision>123</cp:revision>
  <dcterms:created xsi:type="dcterms:W3CDTF">2023-03-17T19:43:49Z</dcterms:created>
  <dcterms:modified xsi:type="dcterms:W3CDTF">2023-03-21T22:56:11Z</dcterms:modified>
</cp:coreProperties>
</file>