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85DC-42EE-0A2A-D78A-1F8367236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BF21CB-8C50-1A0D-43F3-0D0CA6994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458C5C-FD1D-8B00-0251-3A009FE218C2}"/>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5" name="Footer Placeholder 4">
            <a:extLst>
              <a:ext uri="{FF2B5EF4-FFF2-40B4-BE49-F238E27FC236}">
                <a16:creationId xmlns:a16="http://schemas.microsoft.com/office/drawing/2014/main" id="{B38EE777-A76A-7FD3-49AC-D4115F03D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1963C-E4D3-7451-0E43-FCE5430D4FCB}"/>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31374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27C3-7787-9148-7CBF-27C9359C0A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9AAB5E-AE18-0987-4494-28B240412C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96C895-577F-EF13-A440-C71CCA25A6F6}"/>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5" name="Footer Placeholder 4">
            <a:extLst>
              <a:ext uri="{FF2B5EF4-FFF2-40B4-BE49-F238E27FC236}">
                <a16:creationId xmlns:a16="http://schemas.microsoft.com/office/drawing/2014/main" id="{18BEDD49-62E0-69E4-67E3-D3C54BB6E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FF9CA-62D3-6599-2415-71C8A35DB665}"/>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267424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3E58C-FA8C-C6AA-1ED8-4DABCACC38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1820AB-BFBC-ECB6-D799-CEDAAFC31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2A57A-EC0C-2D8F-CD1C-07E4EA2C4FEC}"/>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5" name="Footer Placeholder 4">
            <a:extLst>
              <a:ext uri="{FF2B5EF4-FFF2-40B4-BE49-F238E27FC236}">
                <a16:creationId xmlns:a16="http://schemas.microsoft.com/office/drawing/2014/main" id="{60B297F1-5FE4-AA70-3C4A-FB8B8C605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DAA77-E0CD-E1A4-D94A-722F412D5E83}"/>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116776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C7E6-FB26-716B-BF36-817A86B04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90F09D-ABFD-5F63-B718-788AE540CB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63D58-683C-1D15-395B-4479C67137B4}"/>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5" name="Footer Placeholder 4">
            <a:extLst>
              <a:ext uri="{FF2B5EF4-FFF2-40B4-BE49-F238E27FC236}">
                <a16:creationId xmlns:a16="http://schemas.microsoft.com/office/drawing/2014/main" id="{E02414CA-21A6-0BD5-317F-630C7AA4B3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B30EC-F727-D9B4-0BC3-15A6AD5C236A}"/>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371543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0D09-A231-E270-E40F-B4760C810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B68ACB-2C21-CBD2-19F2-3CA645A64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2D374F-FB0A-8354-0F38-AAC2D1FD6468}"/>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5" name="Footer Placeholder 4">
            <a:extLst>
              <a:ext uri="{FF2B5EF4-FFF2-40B4-BE49-F238E27FC236}">
                <a16:creationId xmlns:a16="http://schemas.microsoft.com/office/drawing/2014/main" id="{B1D352C0-5424-E9E2-92F4-653B9E425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CFD48-7599-9187-A04A-A6F0C985CB9C}"/>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264660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05B5-FE1C-95CD-B808-87A7239393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A93E7-D957-B4EA-E2EC-608EA8799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0605D0-A677-3060-5C7E-62D1230AD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0A8252-E188-B61B-008D-EB0B3B33C60A}"/>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6" name="Footer Placeholder 5">
            <a:extLst>
              <a:ext uri="{FF2B5EF4-FFF2-40B4-BE49-F238E27FC236}">
                <a16:creationId xmlns:a16="http://schemas.microsoft.com/office/drawing/2014/main" id="{E7FB7037-F5DA-18DD-F337-F542CA78B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34D7B5-D8F3-FB06-0033-BA200DE85B47}"/>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17539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68BF-3890-B35A-4D4E-A5B515F94C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C69920-1CE5-FD08-D8F3-48D2F9670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5A109D-FF17-14F9-C08D-35364F822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014A21-3D6C-6D2E-C8FB-09602DCD5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6D5E5D-B892-325B-DD35-7475FFA854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890B30-5406-52B0-6F9C-49867BF62338}"/>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8" name="Footer Placeholder 7">
            <a:extLst>
              <a:ext uri="{FF2B5EF4-FFF2-40B4-BE49-F238E27FC236}">
                <a16:creationId xmlns:a16="http://schemas.microsoft.com/office/drawing/2014/main" id="{22C996F0-ADAF-F96A-D4B4-B656B0549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A99434-EC0E-DA9D-170A-22178A603EEE}"/>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365786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648E-64CC-2913-4B9D-47C7CED026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024959-DB80-53A7-9947-AC67AE4FEFBB}"/>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4" name="Footer Placeholder 3">
            <a:extLst>
              <a:ext uri="{FF2B5EF4-FFF2-40B4-BE49-F238E27FC236}">
                <a16:creationId xmlns:a16="http://schemas.microsoft.com/office/drawing/2014/main" id="{38B80481-970F-D7D5-B900-1F8CD742BB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DCECFD-5C2E-1AF0-29CF-62E40C9C1149}"/>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422030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DE3C6-3FA2-9100-0333-55502F4A5450}"/>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3" name="Footer Placeholder 2">
            <a:extLst>
              <a:ext uri="{FF2B5EF4-FFF2-40B4-BE49-F238E27FC236}">
                <a16:creationId xmlns:a16="http://schemas.microsoft.com/office/drawing/2014/main" id="{03146B72-2DBD-94ED-C4BB-CBFA9A8F4F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D4F192-E94B-B2E6-E643-1840743EDA8B}"/>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387788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8F1-A6C1-925E-B9BA-55EA44BFC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34D4A0-91FC-DC9A-F472-1562D1926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D4AACF-3B93-7947-AE9D-E7126F592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4686E-6F34-0B54-2388-455C89D40E7D}"/>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6" name="Footer Placeholder 5">
            <a:extLst>
              <a:ext uri="{FF2B5EF4-FFF2-40B4-BE49-F238E27FC236}">
                <a16:creationId xmlns:a16="http://schemas.microsoft.com/office/drawing/2014/main" id="{13080CF4-8E0A-1A44-F7A8-1D2437CC5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F01778-457A-9815-9C05-90FD654F21FC}"/>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390918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8F1F-E1A3-2DE4-7C9A-08445F398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2C50F3-E1B6-8ED0-85ED-DB6A631E9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12259C-8D51-731E-643A-99136DB02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023C8-ACDA-3D55-D061-68C73549F740}"/>
              </a:ext>
            </a:extLst>
          </p:cNvPr>
          <p:cNvSpPr>
            <a:spLocks noGrp="1"/>
          </p:cNvSpPr>
          <p:nvPr>
            <p:ph type="dt" sz="half" idx="10"/>
          </p:nvPr>
        </p:nvSpPr>
        <p:spPr/>
        <p:txBody>
          <a:bodyPr/>
          <a:lstStyle/>
          <a:p>
            <a:fld id="{40C5F420-F44A-4F19-B01A-D0BA20B649CD}" type="datetimeFigureOut">
              <a:rPr lang="en-IN" smtClean="0"/>
              <a:t>17-03-2024</a:t>
            </a:fld>
            <a:endParaRPr lang="en-IN"/>
          </a:p>
        </p:txBody>
      </p:sp>
      <p:sp>
        <p:nvSpPr>
          <p:cNvPr id="6" name="Footer Placeholder 5">
            <a:extLst>
              <a:ext uri="{FF2B5EF4-FFF2-40B4-BE49-F238E27FC236}">
                <a16:creationId xmlns:a16="http://schemas.microsoft.com/office/drawing/2014/main" id="{FCA9C16A-4BB0-D2CC-F8D7-A44DA2912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E2461-BABD-B61D-3AE4-B94F8202CBD0}"/>
              </a:ext>
            </a:extLst>
          </p:cNvPr>
          <p:cNvSpPr>
            <a:spLocks noGrp="1"/>
          </p:cNvSpPr>
          <p:nvPr>
            <p:ph type="sldNum" sz="quarter" idx="12"/>
          </p:nvPr>
        </p:nvSpPr>
        <p:spPr/>
        <p:txBody>
          <a:bodyPr/>
          <a:lstStyle/>
          <a:p>
            <a:fld id="{352DCDE5-9408-4AD3-BFA5-3E45234AEEE2}" type="slidenum">
              <a:rPr lang="en-IN" smtClean="0"/>
              <a:t>‹#›</a:t>
            </a:fld>
            <a:endParaRPr lang="en-IN"/>
          </a:p>
        </p:txBody>
      </p:sp>
    </p:spTree>
    <p:extLst>
      <p:ext uri="{BB962C8B-B14F-4D97-AF65-F5344CB8AC3E}">
        <p14:creationId xmlns:p14="http://schemas.microsoft.com/office/powerpoint/2010/main" val="66266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AF8B4-9CE4-3576-91B7-13DAC0284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01563A-0C1C-6DF6-8931-BC8F247A8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E9C111-FFA7-18E0-E54E-4FDF8525D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5F420-F44A-4F19-B01A-D0BA20B649CD}" type="datetimeFigureOut">
              <a:rPr lang="en-IN" smtClean="0"/>
              <a:t>17-03-2024</a:t>
            </a:fld>
            <a:endParaRPr lang="en-IN"/>
          </a:p>
        </p:txBody>
      </p:sp>
      <p:sp>
        <p:nvSpPr>
          <p:cNvPr id="5" name="Footer Placeholder 4">
            <a:extLst>
              <a:ext uri="{FF2B5EF4-FFF2-40B4-BE49-F238E27FC236}">
                <a16:creationId xmlns:a16="http://schemas.microsoft.com/office/drawing/2014/main" id="{690014E9-80DB-7E77-741F-A033F346E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0774B7-191B-21EF-4678-058CD13CF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DCDE5-9408-4AD3-BFA5-3E45234AEEE2}" type="slidenum">
              <a:rPr lang="en-IN" smtClean="0"/>
              <a:t>‹#›</a:t>
            </a:fld>
            <a:endParaRPr lang="en-IN"/>
          </a:p>
        </p:txBody>
      </p:sp>
    </p:spTree>
    <p:extLst>
      <p:ext uri="{BB962C8B-B14F-4D97-AF65-F5344CB8AC3E}">
        <p14:creationId xmlns:p14="http://schemas.microsoft.com/office/powerpoint/2010/main" val="996845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108C-783C-2A4F-76BE-66C19F25CBB2}"/>
              </a:ext>
            </a:extLst>
          </p:cNvPr>
          <p:cNvSpPr>
            <a:spLocks noGrp="1"/>
          </p:cNvSpPr>
          <p:nvPr>
            <p:ph type="title"/>
          </p:nvPr>
        </p:nvSpPr>
        <p:spPr>
          <a:xfrm>
            <a:off x="838200" y="365125"/>
            <a:ext cx="10515600" cy="521283"/>
          </a:xfrm>
        </p:spPr>
        <p:txBody>
          <a:bodyPr>
            <a:normAutofit fontScale="90000"/>
          </a:bodyPr>
          <a:lstStyle/>
          <a:p>
            <a:r>
              <a:rPr lang="en-US" dirty="0"/>
              <a:t>Macro mobility : MIPV6</a:t>
            </a:r>
            <a:endParaRPr lang="en-IN" dirty="0"/>
          </a:p>
        </p:txBody>
      </p:sp>
      <p:sp>
        <p:nvSpPr>
          <p:cNvPr id="3" name="TextBox 2">
            <a:extLst>
              <a:ext uri="{FF2B5EF4-FFF2-40B4-BE49-F238E27FC236}">
                <a16:creationId xmlns:a16="http://schemas.microsoft.com/office/drawing/2014/main" id="{1EF04133-E4C9-BD6F-850E-98E901114730}"/>
              </a:ext>
            </a:extLst>
          </p:cNvPr>
          <p:cNvSpPr txBox="1"/>
          <p:nvPr/>
        </p:nvSpPr>
        <p:spPr>
          <a:xfrm>
            <a:off x="578498" y="1231641"/>
            <a:ext cx="1103500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With the increasing demands for new data and real-time services, wireless networks should support calls with different traffic characteristics and different Quality of Service (QoS) guarantees.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IP has been recognized to be the de facto protocol for next-generation integrated wireless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efficient delivery of services to the mobile users, the next-generation wireless networks require new mechanisms of mobility management where the location of every user is proactively determined before the service is </a:t>
            </a:r>
            <a:r>
              <a:rPr lang="en-US" dirty="0" err="1"/>
              <a:t>delivered.Efficient</a:t>
            </a:r>
            <a:r>
              <a:rPr lang="en-US" dirty="0"/>
              <a:t> handoff mechanisms are essential for ensuring seamless connectivity and uninterrupted service delivery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Different mobility management frameworks can be broadly distinguished into two categories - micro-mobility and protocols for inter-domain or macro mobility.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macro mobility mechanism takes care of global mobility where the mobile moves between administrative domains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2696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6D23-6502-26FF-1530-354046573E1D}"/>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4B13B451-BE81-9589-E119-B7B46BF19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905" y="593367"/>
            <a:ext cx="6415540" cy="5899507"/>
          </a:xfrm>
          <a:prstGeom prst="rect">
            <a:avLst/>
          </a:prstGeom>
        </p:spPr>
      </p:pic>
    </p:spTree>
    <p:extLst>
      <p:ext uri="{BB962C8B-B14F-4D97-AF65-F5344CB8AC3E}">
        <p14:creationId xmlns:p14="http://schemas.microsoft.com/office/powerpoint/2010/main" val="19153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C0F4-139B-174C-AA00-2EFFEC3B559D}"/>
              </a:ext>
            </a:extLst>
          </p:cNvPr>
          <p:cNvSpPr>
            <a:spLocks noGrp="1"/>
          </p:cNvSpPr>
          <p:nvPr>
            <p:ph type="title"/>
          </p:nvPr>
        </p:nvSpPr>
        <p:spPr>
          <a:xfrm flipV="1">
            <a:off x="838200" y="-1810138"/>
            <a:ext cx="10515600" cy="1446244"/>
          </a:xfrm>
        </p:spPr>
        <p:txBody>
          <a:bodyPr/>
          <a:lstStyle/>
          <a:p>
            <a:endParaRPr lang="en-IN" dirty="0"/>
          </a:p>
        </p:txBody>
      </p:sp>
      <p:sp>
        <p:nvSpPr>
          <p:cNvPr id="3" name="TextBox 2">
            <a:extLst>
              <a:ext uri="{FF2B5EF4-FFF2-40B4-BE49-F238E27FC236}">
                <a16:creationId xmlns:a16="http://schemas.microsoft.com/office/drawing/2014/main" id="{DC449547-CE07-D4D5-6640-626F0CA16208}"/>
              </a:ext>
            </a:extLst>
          </p:cNvPr>
          <p:cNvSpPr txBox="1"/>
          <p:nvPr/>
        </p:nvSpPr>
        <p:spPr>
          <a:xfrm>
            <a:off x="363894" y="289249"/>
            <a:ext cx="1142066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Mobile IPv6 provides mobility support for IPv6. It allows you to keep the same internet address all over the world, and allows applications using that address to maintain transport and upper-layer connections when changing locations. It allows mobility across homogenous and heterogeneous media.</a:t>
            </a:r>
          </a:p>
          <a:p>
            <a:pPr marL="285750" indent="-285750">
              <a:buFont typeface="Arial" panose="020B0604020202020204" pitchFamily="34" charset="0"/>
              <a:buChar char="•"/>
            </a:pPr>
            <a:r>
              <a:rPr lang="en-US" dirty="0"/>
              <a:t>For example, Mobile IPv6 facilitates node movement from an Ethernet segment to a wireless LAN cell while the mobile node's IP address remains unchanged.</a:t>
            </a:r>
          </a:p>
          <a:p>
            <a:pPr marL="285750" indent="-285750">
              <a:buFont typeface="Arial" panose="020B0604020202020204" pitchFamily="34" charset="0"/>
              <a:buChar char="•"/>
            </a:pPr>
            <a:r>
              <a:rPr lang="en-US" i="1" dirty="0"/>
              <a:t>In Mobile IPv6, each mobile node is identified by two IP addresses: its home address and its care-of address. The home address is a permanent IP address that identifies the mobile node regardless of its location. The care-of address changes at each new point of attachment and provides information about the mobile node's current situation. When a mobile node arrives to a visited network, it must acquire a care-of address, which will be used during the time that the mobile node is under this location in the visited network</a:t>
            </a:r>
          </a:p>
          <a:p>
            <a:pPr marL="285750" indent="-285750">
              <a:buFont typeface="Arial" panose="020B0604020202020204" pitchFamily="34" charset="0"/>
              <a:buChar char="•"/>
            </a:pPr>
            <a:r>
              <a:rPr lang="en-US" i="1" dirty="0"/>
              <a:t>When a Mobile Node leaves its Home Link and is connected to some Foreign Link, the Mobility feature of IPv6 comes into play. After getting connected to a Foreign Link, the Mobile Node acquires an IPv6 address from the Foreign Link. This address is called Care-of Address. The Mobile Node sends a binding request to its Home Agent with the new Care-of Address. The Home Agent binds the Mobile Node’s Home Address with the Care-of Address, establishing a Tunnel between both.</a:t>
            </a:r>
            <a:endParaRPr lang="en-IN" i="1" dirty="0"/>
          </a:p>
        </p:txBody>
      </p:sp>
      <p:pic>
        <p:nvPicPr>
          <p:cNvPr id="5" name="Picture 4">
            <a:extLst>
              <a:ext uri="{FF2B5EF4-FFF2-40B4-BE49-F238E27FC236}">
                <a16:creationId xmlns:a16="http://schemas.microsoft.com/office/drawing/2014/main" id="{F474967A-73F7-1ADD-780F-5CA65B11C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53" y="4536566"/>
            <a:ext cx="9414588" cy="2032185"/>
          </a:xfrm>
          <a:prstGeom prst="rect">
            <a:avLst/>
          </a:prstGeom>
        </p:spPr>
      </p:pic>
    </p:spTree>
    <p:extLst>
      <p:ext uri="{BB962C8B-B14F-4D97-AF65-F5344CB8AC3E}">
        <p14:creationId xmlns:p14="http://schemas.microsoft.com/office/powerpoint/2010/main" val="127760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27F7-38A6-CEF5-0D78-A72CCDC5321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47312C9-7D84-C013-0460-AEAA13C6B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453" y="365125"/>
            <a:ext cx="7828383" cy="3937518"/>
          </a:xfrm>
          <a:prstGeom prst="rect">
            <a:avLst/>
          </a:prstGeom>
        </p:spPr>
      </p:pic>
      <p:sp>
        <p:nvSpPr>
          <p:cNvPr id="5" name="TextBox 4">
            <a:extLst>
              <a:ext uri="{FF2B5EF4-FFF2-40B4-BE49-F238E27FC236}">
                <a16:creationId xmlns:a16="http://schemas.microsoft.com/office/drawing/2014/main" id="{6F557327-44DA-3657-D628-D7BC86556248}"/>
              </a:ext>
            </a:extLst>
          </p:cNvPr>
          <p:cNvSpPr txBox="1"/>
          <p:nvPr/>
        </p:nvSpPr>
        <p:spPr>
          <a:xfrm>
            <a:off x="3872204" y="4618653"/>
            <a:ext cx="2724539" cy="2308324"/>
          </a:xfrm>
          <a:prstGeom prst="rect">
            <a:avLst/>
          </a:prstGeom>
          <a:noFill/>
        </p:spPr>
        <p:txBody>
          <a:bodyPr wrap="square" rtlCol="0">
            <a:spAutoFit/>
          </a:bodyPr>
          <a:lstStyle/>
          <a:p>
            <a:pPr marL="342900" indent="-342900">
              <a:buFont typeface="+mj-lt"/>
              <a:buAutoNum type="arabicPeriod"/>
            </a:pPr>
            <a:r>
              <a:rPr lang="en-US" dirty="0"/>
              <a:t>Home Agent</a:t>
            </a:r>
          </a:p>
          <a:p>
            <a:pPr marL="342900" indent="-342900">
              <a:buFont typeface="+mj-lt"/>
              <a:buAutoNum type="arabicPeriod"/>
            </a:pPr>
            <a:r>
              <a:rPr lang="en-US" dirty="0"/>
              <a:t>Mobile Node</a:t>
            </a:r>
          </a:p>
          <a:p>
            <a:pPr marL="342900" indent="-342900">
              <a:buFont typeface="+mj-lt"/>
              <a:buAutoNum type="arabicPeriod"/>
            </a:pPr>
            <a:r>
              <a:rPr lang="en-US" dirty="0"/>
              <a:t>Care Of Address</a:t>
            </a:r>
          </a:p>
          <a:p>
            <a:pPr marL="342900" indent="-342900">
              <a:buFont typeface="+mj-lt"/>
              <a:buAutoNum type="arabicPeriod"/>
            </a:pPr>
            <a:r>
              <a:rPr lang="en-US" dirty="0"/>
              <a:t>Binding update</a:t>
            </a:r>
          </a:p>
          <a:p>
            <a:pPr marL="342900" indent="-342900">
              <a:buFont typeface="+mj-lt"/>
              <a:buAutoNum type="arabicPeriod"/>
            </a:pPr>
            <a:r>
              <a:rPr lang="en-US" dirty="0"/>
              <a:t>Optimization Routing</a:t>
            </a:r>
          </a:p>
          <a:p>
            <a:pPr marL="342900" indent="-342900">
              <a:buFont typeface="+mj-lt"/>
              <a:buAutoNum type="arabicPeriod"/>
            </a:pPr>
            <a:r>
              <a:rPr lang="en-US" dirty="0"/>
              <a:t>Tunneling</a:t>
            </a:r>
          </a:p>
          <a:p>
            <a:pPr marL="342900" indent="-342900">
              <a:buFont typeface="+mj-lt"/>
              <a:buAutoNum type="arabicPeriod"/>
            </a:pPr>
            <a:r>
              <a:rPr lang="en-US" dirty="0"/>
              <a:t>Reverse Tunneling</a:t>
            </a:r>
          </a:p>
          <a:p>
            <a:endParaRPr lang="en-IN" dirty="0"/>
          </a:p>
        </p:txBody>
      </p:sp>
    </p:spTree>
    <p:extLst>
      <p:ext uri="{BB962C8B-B14F-4D97-AF65-F5344CB8AC3E}">
        <p14:creationId xmlns:p14="http://schemas.microsoft.com/office/powerpoint/2010/main" val="296078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EA3B-CD84-F81A-48C9-9B2217965739}"/>
              </a:ext>
            </a:extLst>
          </p:cNvPr>
          <p:cNvSpPr>
            <a:spLocks noGrp="1"/>
          </p:cNvSpPr>
          <p:nvPr>
            <p:ph type="title"/>
          </p:nvPr>
        </p:nvSpPr>
        <p:spPr>
          <a:xfrm>
            <a:off x="886408" y="365126"/>
            <a:ext cx="10254343" cy="1137104"/>
          </a:xfrm>
        </p:spPr>
        <p:style>
          <a:lnRef idx="1">
            <a:schemeClr val="accent3"/>
          </a:lnRef>
          <a:fillRef idx="2">
            <a:schemeClr val="accent3"/>
          </a:fillRef>
          <a:effectRef idx="1">
            <a:schemeClr val="accent3"/>
          </a:effectRef>
          <a:fontRef idx="minor">
            <a:schemeClr val="dk1"/>
          </a:fontRef>
        </p:style>
        <p:txBody>
          <a:bodyPr/>
          <a:lstStyle/>
          <a:p>
            <a:r>
              <a:rPr lang="en-US" dirty="0"/>
              <a:t>FMIPv6 structure and operation sequence </a:t>
            </a:r>
            <a:endParaRPr lang="en-IN" dirty="0"/>
          </a:p>
        </p:txBody>
      </p:sp>
      <p:pic>
        <p:nvPicPr>
          <p:cNvPr id="4" name="Picture 3">
            <a:extLst>
              <a:ext uri="{FF2B5EF4-FFF2-40B4-BE49-F238E27FC236}">
                <a16:creationId xmlns:a16="http://schemas.microsoft.com/office/drawing/2014/main" id="{C5529D92-04F1-6486-30CF-678A15011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140" y="2015412"/>
            <a:ext cx="6547173" cy="4571999"/>
          </a:xfrm>
          <a:prstGeom prst="rect">
            <a:avLst/>
          </a:prstGeom>
        </p:spPr>
      </p:pic>
    </p:spTree>
    <p:extLst>
      <p:ext uri="{BB962C8B-B14F-4D97-AF65-F5344CB8AC3E}">
        <p14:creationId xmlns:p14="http://schemas.microsoft.com/office/powerpoint/2010/main" val="8066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F139-CD57-3F3C-FFDB-E83B39477847}"/>
              </a:ext>
            </a:extLst>
          </p:cNvPr>
          <p:cNvSpPr>
            <a:spLocks noGrp="1"/>
          </p:cNvSpPr>
          <p:nvPr>
            <p:ph type="title"/>
          </p:nvPr>
        </p:nvSpPr>
        <p:spPr>
          <a:xfrm>
            <a:off x="838200" y="346465"/>
            <a:ext cx="10414518" cy="1053128"/>
          </a:xfrm>
        </p:spPr>
        <p:style>
          <a:lnRef idx="1">
            <a:schemeClr val="accent3"/>
          </a:lnRef>
          <a:fillRef idx="2">
            <a:schemeClr val="accent3"/>
          </a:fillRef>
          <a:effectRef idx="1">
            <a:schemeClr val="accent3"/>
          </a:effectRef>
          <a:fontRef idx="minor">
            <a:schemeClr val="dk1"/>
          </a:fontRef>
        </p:style>
        <p:txBody>
          <a:bodyPr/>
          <a:lstStyle/>
          <a:p>
            <a:r>
              <a:rPr lang="en-IN" b="0" i="0" dirty="0">
                <a:solidFill>
                  <a:srgbClr val="0D0D0D"/>
                </a:solidFill>
                <a:effectLst/>
                <a:latin typeface="+mn-lt"/>
              </a:rPr>
              <a:t>How FMIPv6 works:</a:t>
            </a:r>
            <a:endParaRPr lang="en-IN" dirty="0">
              <a:latin typeface="+mn-lt"/>
            </a:endParaRPr>
          </a:p>
        </p:txBody>
      </p:sp>
      <p:sp>
        <p:nvSpPr>
          <p:cNvPr id="3" name="Content Placeholder 2">
            <a:extLst>
              <a:ext uri="{FF2B5EF4-FFF2-40B4-BE49-F238E27FC236}">
                <a16:creationId xmlns:a16="http://schemas.microsoft.com/office/drawing/2014/main" id="{067A0733-6DE2-D66B-775C-3FDC532091A0}"/>
              </a:ext>
            </a:extLst>
          </p:cNvPr>
          <p:cNvSpPr>
            <a:spLocks noGrp="1"/>
          </p:cNvSpPr>
          <p:nvPr>
            <p:ph idx="1"/>
          </p:nvPr>
        </p:nvSpPr>
        <p:spPr/>
        <p:txBody>
          <a:bodyPr>
            <a:normAutofit lnSpcReduction="10000"/>
          </a:bodyPr>
          <a:lstStyle/>
          <a:p>
            <a:pPr algn="l">
              <a:buFont typeface="+mj-lt"/>
              <a:buAutoNum type="arabicPeriod"/>
            </a:pPr>
            <a:r>
              <a:rPr lang="en-US" sz="2400" b="1"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Movement Detection</a:t>
            </a:r>
            <a:r>
              <a:rPr lang="en-US" sz="2400" b="0"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 The mobile node detects that it is about to move to a new subnet or access point. This can be based on various triggers, such as signal strength, proximity to a new access point, or other network metrics.</a:t>
            </a:r>
          </a:p>
          <a:p>
            <a:pPr algn="l">
              <a:buFont typeface="+mj-lt"/>
              <a:buAutoNum type="arabicPeriod"/>
            </a:pPr>
            <a:r>
              <a:rPr lang="en-US" sz="2400" b="1"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Handover Initiation</a:t>
            </a:r>
            <a:r>
              <a:rPr lang="en-US" sz="2400" b="0"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 The mobile node sends a Fast Binding Update (FBU) message to its home agent and correspondent nodes, informing them of its intention to handover. This allows the network to prepare for the handover before the actual movement occurs.</a:t>
            </a:r>
          </a:p>
          <a:p>
            <a:pPr algn="l">
              <a:buFont typeface="+mj-lt"/>
              <a:buAutoNum type="arabicPeriod"/>
            </a:pPr>
            <a:r>
              <a:rPr lang="en-US" sz="2400" b="1"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Handover Execution</a:t>
            </a:r>
            <a:r>
              <a:rPr lang="en-US" sz="2400" b="0"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 Once the mobile node moves to the new subnet or access point, it completes the handover process by updating its IP address and establishing new communication paths with its correspondent nodes.</a:t>
            </a:r>
          </a:p>
          <a:p>
            <a:pPr algn="l">
              <a:buFont typeface="+mj-lt"/>
              <a:buAutoNum type="arabicPeriod"/>
            </a:pPr>
            <a:r>
              <a:rPr lang="en-US" sz="2400" b="1"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Optimized Routing</a:t>
            </a:r>
            <a:r>
              <a:rPr lang="en-US" sz="2400" b="0" i="0" dirty="0">
                <a:solidFill>
                  <a:srgbClr val="0D0D0D"/>
                </a:solidFill>
                <a:effectLst/>
                <a:latin typeface="Times New Roman" panose="02020603050405020304" pitchFamily="18" charset="0"/>
                <a:ea typeface="Segoe UI Emoji" panose="020B0502040204020203" pitchFamily="34" charset="0"/>
                <a:cs typeface="Times New Roman" panose="02020603050405020304" pitchFamily="18" charset="0"/>
              </a:rPr>
              <a:t>: During the handover process, packets destined for the mobile node are redirected to its new location using optimized routing mechanisms, reducing packet loss and minimizing service disruption</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162863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576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Macro mobility : MIPV6</vt:lpstr>
      <vt:lpstr>PowerPoint Presentation</vt:lpstr>
      <vt:lpstr>PowerPoint Presentation</vt:lpstr>
      <vt:lpstr>PowerPoint Presentation</vt:lpstr>
      <vt:lpstr>FMIPv6 structure and operation sequence </vt:lpstr>
      <vt:lpstr>How FMIPv6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FMIPv6 structure and operation sequence</dc:title>
  <dc:creator>Purav Hirpara</dc:creator>
  <cp:lastModifiedBy>Rahul Jagwan</cp:lastModifiedBy>
  <cp:revision>2</cp:revision>
  <dcterms:created xsi:type="dcterms:W3CDTF">2024-03-17T08:05:37Z</dcterms:created>
  <dcterms:modified xsi:type="dcterms:W3CDTF">2024-03-17T15:45:37Z</dcterms:modified>
</cp:coreProperties>
</file>