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7.xml"/><Relationship Id="rId22" Type="http://schemas.openxmlformats.org/officeDocument/2006/relationships/font" Target="fonts/SourceCodePro-bold.fntdata"/><Relationship Id="rId10" Type="http://schemas.openxmlformats.org/officeDocument/2006/relationships/slide" Target="slides/slide6.xml"/><Relationship Id="rId21"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solidFill>
                  <a:srgbClr val="222222"/>
                </a:solidFill>
                <a:highlight>
                  <a:srgbClr val="FFFFFF"/>
                </a:highlight>
              </a:rPr>
              <a:t>A </a:t>
            </a:r>
            <a:r>
              <a:rPr b="1" lang="en" sz="1200">
                <a:solidFill>
                  <a:srgbClr val="222222"/>
                </a:solidFill>
                <a:highlight>
                  <a:srgbClr val="FFFFFF"/>
                </a:highlight>
              </a:rPr>
              <a:t>chroot</a:t>
            </a:r>
            <a:r>
              <a:rPr lang="en" sz="1200">
                <a:solidFill>
                  <a:srgbClr val="222222"/>
                </a:solidFill>
                <a:highlight>
                  <a:srgbClr val="FFFFFF"/>
                </a:highlight>
              </a:rPr>
              <a:t> on Unix operating systems is an operation that changes the apparent root directory for the current running process and its children. A program that is run in such a modified environment cannot name (and therefore normally cannot access) files outside the designated directory tree.</a:t>
            </a:r>
          </a:p>
          <a:p>
            <a:pPr indent="0" lvl="0" marL="0">
              <a:spcBef>
                <a:spcPts val="0"/>
              </a:spcBef>
              <a:buNone/>
            </a:pPr>
            <a:r>
              <a:t/>
            </a:r>
            <a:endParaRPr sz="1200">
              <a:solidFill>
                <a:srgbClr val="222222"/>
              </a:solidFill>
              <a:highlight>
                <a:srgbClr val="FFFFFF"/>
              </a:highlight>
            </a:endParaRPr>
          </a:p>
          <a:p>
            <a:pPr indent="0" lvl="0" marL="0">
              <a:spcBef>
                <a:spcPts val="0"/>
              </a:spcBef>
              <a:buNone/>
            </a:pPr>
            <a:r>
              <a:rPr lang="en" sz="1200">
                <a:solidFill>
                  <a:srgbClr val="222222"/>
                </a:solidFill>
                <a:highlight>
                  <a:srgbClr val="FFFFFF"/>
                </a:highlight>
              </a:rPr>
              <a:t>A </a:t>
            </a:r>
            <a:r>
              <a:rPr b="1" lang="en" sz="1200">
                <a:solidFill>
                  <a:srgbClr val="222222"/>
                </a:solidFill>
                <a:highlight>
                  <a:srgbClr val="FFFFFF"/>
                </a:highlight>
              </a:rPr>
              <a:t>chroot jail</a:t>
            </a:r>
            <a:r>
              <a:rPr lang="en" sz="1200">
                <a:solidFill>
                  <a:srgbClr val="222222"/>
                </a:solidFill>
                <a:highlight>
                  <a:srgbClr val="FFFFFF"/>
                </a:highlight>
              </a:rPr>
              <a:t> is a way to isolate a process from the rest of the system. It should only be used for processes that don't run as root, as root users can break out of the </a:t>
            </a:r>
            <a:r>
              <a:rPr b="1" lang="en" sz="1200">
                <a:solidFill>
                  <a:srgbClr val="222222"/>
                </a:solidFill>
                <a:highlight>
                  <a:srgbClr val="FFFFFF"/>
                </a:highlight>
              </a:rPr>
              <a:t>jail</a:t>
            </a:r>
            <a:r>
              <a:rPr lang="en" sz="1200">
                <a:solidFill>
                  <a:srgbClr val="222222"/>
                </a:solidFill>
                <a:highlight>
                  <a:srgbClr val="FFFFFF"/>
                </a:highlight>
              </a:rPr>
              <a:t>very easily. The idea is that you create a directory tree where you copy or link in all the system files needed for a process to run</a:t>
            </a:r>
          </a:p>
          <a:p>
            <a:pPr indent="0" lvl="0" marL="0">
              <a:spcBef>
                <a:spcPts val="0"/>
              </a:spcBef>
              <a:buNone/>
            </a:pPr>
            <a:r>
              <a:t/>
            </a:r>
            <a:endParaRPr sz="1200">
              <a:solidFill>
                <a:srgbClr val="222222"/>
              </a:solidFill>
              <a:highlight>
                <a:srgbClr val="FFFFFF"/>
              </a:highlight>
            </a:endParaRPr>
          </a:p>
          <a:p>
            <a:pPr indent="0" lvl="0" marL="0">
              <a:spcBef>
                <a:spcPts val="0"/>
              </a:spcBef>
              <a:buNone/>
            </a:pPr>
            <a:r>
              <a:rPr lang="en" sz="1050">
                <a:solidFill>
                  <a:srgbClr val="333333"/>
                </a:solidFill>
                <a:highlight>
                  <a:srgbClr val="FFFFFF"/>
                </a:highlight>
              </a:rPr>
              <a:t>LXC is the well known set of tools, templates, library and language bindings. It's pretty low level, very flexible and covers just about every containment feature supported by the upstream kernel.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ts val="8000"/>
              <a:buNone/>
              <a:defRPr sz="8000"/>
            </a:lvl1pPr>
            <a:lvl2pPr lvl="1" algn="ctr">
              <a:spcBef>
                <a:spcPts val="0"/>
              </a:spcBef>
              <a:buSzPts val="8000"/>
              <a:buNone/>
              <a:defRPr sz="8000"/>
            </a:lvl2pPr>
            <a:lvl3pPr lvl="2" algn="ctr">
              <a:spcBef>
                <a:spcPts val="0"/>
              </a:spcBef>
              <a:buSzPts val="8000"/>
              <a:buNone/>
              <a:defRPr sz="8000"/>
            </a:lvl3pPr>
            <a:lvl4pPr lvl="3" algn="ctr">
              <a:spcBef>
                <a:spcPts val="0"/>
              </a:spcBef>
              <a:buSzPts val="8000"/>
              <a:buNone/>
              <a:defRPr sz="8000"/>
            </a:lvl4pPr>
            <a:lvl5pPr lvl="4" algn="ctr">
              <a:spcBef>
                <a:spcPts val="0"/>
              </a:spcBef>
              <a:buSzPts val="8000"/>
              <a:buNone/>
              <a:defRPr sz="8000"/>
            </a:lvl5pPr>
            <a:lvl6pPr lvl="5" algn="ctr">
              <a:spcBef>
                <a:spcPts val="0"/>
              </a:spcBef>
              <a:buSzPts val="8000"/>
              <a:buNone/>
              <a:defRPr sz="8000"/>
            </a:lvl6pPr>
            <a:lvl7pPr lvl="6" algn="ctr">
              <a:spcBef>
                <a:spcPts val="0"/>
              </a:spcBef>
              <a:buSzPts val="8000"/>
              <a:buNone/>
              <a:defRPr sz="8000"/>
            </a:lvl7pPr>
            <a:lvl8pPr lvl="7" algn="ctr">
              <a:spcBef>
                <a:spcPts val="0"/>
              </a:spcBef>
              <a:buSzPts val="8000"/>
              <a:buNone/>
              <a:defRPr sz="8000"/>
            </a:lvl8pPr>
            <a:lvl9pPr lvl="8"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buSzPts val="1800"/>
              <a:buChar char="●"/>
              <a:defRPr>
                <a:solidFill>
                  <a:schemeClr val="accent1"/>
                </a:solidFill>
              </a:defRPr>
            </a:lvl1pPr>
            <a:lvl2pPr lvl="1" algn="ctr">
              <a:spcBef>
                <a:spcPts val="0"/>
              </a:spcBef>
              <a:buClr>
                <a:schemeClr val="accent1"/>
              </a:buClr>
              <a:buSzPts val="1400"/>
              <a:buChar char="○"/>
              <a:defRPr>
                <a:solidFill>
                  <a:schemeClr val="accent1"/>
                </a:solidFill>
              </a:defRPr>
            </a:lvl2pPr>
            <a:lvl3pPr lvl="2" algn="ctr">
              <a:spcBef>
                <a:spcPts val="0"/>
              </a:spcBef>
              <a:buClr>
                <a:schemeClr val="accent1"/>
              </a:buClr>
              <a:buSzPts val="1400"/>
              <a:buChar char="■"/>
              <a:defRPr>
                <a:solidFill>
                  <a:schemeClr val="accent1"/>
                </a:solidFill>
              </a:defRPr>
            </a:lvl3pPr>
            <a:lvl4pPr lvl="3" algn="ctr">
              <a:spcBef>
                <a:spcPts val="0"/>
              </a:spcBef>
              <a:buClr>
                <a:schemeClr val="accent1"/>
              </a:buClr>
              <a:buSzPts val="1400"/>
              <a:buChar char="●"/>
              <a:defRPr>
                <a:solidFill>
                  <a:schemeClr val="accent1"/>
                </a:solidFill>
              </a:defRPr>
            </a:lvl4pPr>
            <a:lvl5pPr lvl="4" algn="ctr">
              <a:spcBef>
                <a:spcPts val="0"/>
              </a:spcBef>
              <a:buClr>
                <a:schemeClr val="accent1"/>
              </a:buClr>
              <a:buSzPts val="1400"/>
              <a:buChar char="○"/>
              <a:defRPr>
                <a:solidFill>
                  <a:schemeClr val="accent1"/>
                </a:solidFill>
              </a:defRPr>
            </a:lvl5pPr>
            <a:lvl6pPr lvl="5" algn="ctr">
              <a:spcBef>
                <a:spcPts val="0"/>
              </a:spcBef>
              <a:buClr>
                <a:schemeClr val="accent1"/>
              </a:buClr>
              <a:buSzPts val="1400"/>
              <a:buChar char="■"/>
              <a:defRPr>
                <a:solidFill>
                  <a:schemeClr val="accent1"/>
                </a:solidFill>
              </a:defRPr>
            </a:lvl6pPr>
            <a:lvl7pPr lvl="6" algn="ctr">
              <a:spcBef>
                <a:spcPts val="0"/>
              </a:spcBef>
              <a:buClr>
                <a:schemeClr val="accent1"/>
              </a:buClr>
              <a:buSzPts val="1400"/>
              <a:buChar char="●"/>
              <a:defRPr>
                <a:solidFill>
                  <a:schemeClr val="accent1"/>
                </a:solidFill>
              </a:defRPr>
            </a:lvl7pPr>
            <a:lvl8pPr lvl="7" algn="ctr">
              <a:spcBef>
                <a:spcPts val="0"/>
              </a:spcBef>
              <a:buClr>
                <a:schemeClr val="accent1"/>
              </a:buClr>
              <a:buSzPts val="1400"/>
              <a:buChar char="○"/>
              <a:defRPr>
                <a:solidFill>
                  <a:schemeClr val="accent1"/>
                </a:solidFill>
              </a:defRPr>
            </a:lvl8pPr>
            <a:lvl9pPr lvl="8"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6000"/>
              <a:buNone/>
              <a:defRPr sz="6000">
                <a:solidFill>
                  <a:schemeClr val="lt1"/>
                </a:solidFill>
              </a:defRPr>
            </a:lvl1pPr>
            <a:lvl2pPr lvl="1">
              <a:spcBef>
                <a:spcPts val="0"/>
              </a:spcBef>
              <a:buClr>
                <a:schemeClr val="lt1"/>
              </a:buClr>
              <a:buSzPts val="6000"/>
              <a:buNone/>
              <a:defRPr sz="6000">
                <a:solidFill>
                  <a:schemeClr val="lt1"/>
                </a:solidFill>
              </a:defRPr>
            </a:lvl2pPr>
            <a:lvl3pPr lvl="2">
              <a:spcBef>
                <a:spcPts val="0"/>
              </a:spcBef>
              <a:buClr>
                <a:schemeClr val="lt1"/>
              </a:buClr>
              <a:buSzPts val="6000"/>
              <a:buNone/>
              <a:defRPr sz="6000">
                <a:solidFill>
                  <a:schemeClr val="lt1"/>
                </a:solidFill>
              </a:defRPr>
            </a:lvl3pPr>
            <a:lvl4pPr lvl="3">
              <a:spcBef>
                <a:spcPts val="0"/>
              </a:spcBef>
              <a:buClr>
                <a:schemeClr val="lt1"/>
              </a:buClr>
              <a:buSzPts val="6000"/>
              <a:buNone/>
              <a:defRPr sz="6000">
                <a:solidFill>
                  <a:schemeClr val="lt1"/>
                </a:solidFill>
              </a:defRPr>
            </a:lvl4pPr>
            <a:lvl5pPr lvl="4">
              <a:spcBef>
                <a:spcPts val="0"/>
              </a:spcBef>
              <a:buClr>
                <a:schemeClr val="lt1"/>
              </a:buClr>
              <a:buSzPts val="6000"/>
              <a:buNone/>
              <a:defRPr sz="6000">
                <a:solidFill>
                  <a:schemeClr val="lt1"/>
                </a:solidFill>
              </a:defRPr>
            </a:lvl5pPr>
            <a:lvl6pPr lvl="5">
              <a:spcBef>
                <a:spcPts val="0"/>
              </a:spcBef>
              <a:buClr>
                <a:schemeClr val="lt1"/>
              </a:buClr>
              <a:buSzPts val="6000"/>
              <a:buNone/>
              <a:defRPr sz="6000">
                <a:solidFill>
                  <a:schemeClr val="lt1"/>
                </a:solidFill>
              </a:defRPr>
            </a:lvl6pPr>
            <a:lvl7pPr lvl="6">
              <a:spcBef>
                <a:spcPts val="0"/>
              </a:spcBef>
              <a:buClr>
                <a:schemeClr val="lt1"/>
              </a:buClr>
              <a:buSzPts val="6000"/>
              <a:buNone/>
              <a:defRPr sz="6000">
                <a:solidFill>
                  <a:schemeClr val="lt1"/>
                </a:solidFill>
              </a:defRPr>
            </a:lvl7pPr>
            <a:lvl8pPr lvl="7">
              <a:spcBef>
                <a:spcPts val="0"/>
              </a:spcBef>
              <a:buClr>
                <a:schemeClr val="lt1"/>
              </a:buClr>
              <a:buSzPts val="6000"/>
              <a:buNone/>
              <a:defRPr sz="6000">
                <a:solidFill>
                  <a:schemeClr val="lt1"/>
                </a:solidFill>
              </a:defRPr>
            </a:lvl8pPr>
            <a:lvl9pPr lvl="8">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a:spcBef>
                <a:spcPts val="0"/>
              </a:spcBef>
              <a:buNone/>
            </a:pPr>
            <a:r>
              <a:rPr lang="en" sz="6000"/>
              <a:t>Introduction </a:t>
            </a:r>
          </a:p>
          <a:p>
            <a:pPr indent="0" lvl="0" marL="0">
              <a:spcBef>
                <a:spcPts val="0"/>
              </a:spcBef>
              <a:buNone/>
            </a:pPr>
            <a:r>
              <a:rPr lang="en" sz="6000"/>
              <a:t>to</a:t>
            </a:r>
          </a:p>
          <a:p>
            <a:pPr indent="0" lvl="0" marL="0">
              <a:spcBef>
                <a:spcPts val="0"/>
              </a:spcBef>
              <a:buNone/>
            </a:pPr>
            <a:r>
              <a:rPr lang="en" sz="6000"/>
              <a:t>Docker</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wrap="square" tIns="91425">
            <a:noAutofit/>
          </a:bodyPr>
          <a:lstStyle/>
          <a:p>
            <a:pPr indent="0" lvl="0" marL="0">
              <a:spcBef>
                <a:spcPts val="0"/>
              </a:spcBef>
              <a:buNone/>
            </a:pPr>
            <a:r>
              <a:rPr lang="en"/>
              <a:t>Training - Session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 - Commands</a:t>
            </a:r>
          </a:p>
        </p:txBody>
      </p:sp>
      <p:sp>
        <p:nvSpPr>
          <p:cNvPr id="113" name="Shape 11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rtl="0">
              <a:spcBef>
                <a:spcPts val="0"/>
              </a:spcBef>
              <a:buNone/>
            </a:pPr>
            <a:r>
              <a:rPr lang="en"/>
              <a:t>https://docs.docker.com/engine/reference/commandline/docker/#description</a:t>
            </a:r>
          </a:p>
          <a:p>
            <a:pPr indent="-342900" lvl="0" marL="457200" rtl="0">
              <a:spcBef>
                <a:spcPts val="0"/>
              </a:spcBef>
              <a:spcAft>
                <a:spcPts val="0"/>
              </a:spcAft>
              <a:buSzPts val="1800"/>
              <a:buChar char="●"/>
            </a:pPr>
            <a:r>
              <a:rPr lang="en"/>
              <a:t>docker ps</a:t>
            </a:r>
          </a:p>
          <a:p>
            <a:pPr indent="-342900" lvl="0" marL="457200" rtl="0">
              <a:spcBef>
                <a:spcPts val="0"/>
              </a:spcBef>
              <a:spcAft>
                <a:spcPts val="0"/>
              </a:spcAft>
              <a:buSzPts val="1800"/>
              <a:buChar char="●"/>
            </a:pPr>
            <a:r>
              <a:rPr lang="en"/>
              <a:t>docker version</a:t>
            </a:r>
          </a:p>
          <a:p>
            <a:pPr indent="-342900" lvl="0" marL="457200" rtl="0">
              <a:spcBef>
                <a:spcPts val="0"/>
              </a:spcBef>
              <a:spcAft>
                <a:spcPts val="0"/>
              </a:spcAft>
              <a:buSzPts val="1800"/>
              <a:buChar char="●"/>
            </a:pPr>
            <a:r>
              <a:rPr lang="en"/>
              <a:t>docker history</a:t>
            </a:r>
          </a:p>
          <a:p>
            <a:pPr indent="-342900" lvl="0" marL="457200" rtl="0">
              <a:spcBef>
                <a:spcPts val="0"/>
              </a:spcBef>
              <a:spcAft>
                <a:spcPts val="0"/>
              </a:spcAft>
              <a:buSzPts val="1800"/>
              <a:buChar char="●"/>
            </a:pPr>
            <a:r>
              <a:rPr lang="en"/>
              <a:t>docker images/ container</a:t>
            </a:r>
          </a:p>
          <a:p>
            <a:pPr indent="-342900" lvl="0" marL="457200" rtl="0">
              <a:spcBef>
                <a:spcPts val="0"/>
              </a:spcBef>
              <a:spcAft>
                <a:spcPts val="0"/>
              </a:spcAft>
              <a:buSzPts val="1800"/>
              <a:buChar char="●"/>
            </a:pPr>
            <a:r>
              <a:rPr lang="en"/>
              <a:t>docker run/ kill/ start/ stop</a:t>
            </a:r>
          </a:p>
          <a:p>
            <a:pPr indent="-342900" lvl="0" marL="457200" rtl="0">
              <a:spcBef>
                <a:spcPts val="0"/>
              </a:spcBef>
              <a:spcAft>
                <a:spcPts val="0"/>
              </a:spcAft>
              <a:buSzPts val="1800"/>
              <a:buChar char="●"/>
            </a:pPr>
            <a:r>
              <a:rPr lang="en"/>
              <a:t>docker rm/ rmi</a:t>
            </a:r>
          </a:p>
          <a:p>
            <a:pPr indent="-342900" lvl="0" marL="457200" rtl="0">
              <a:spcBef>
                <a:spcPts val="0"/>
              </a:spcBef>
              <a:buSzPts val="1800"/>
              <a:buChar char="●"/>
            </a:pPr>
            <a:r>
              <a:rPr lang="en"/>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 Commands - Run</a:t>
            </a:r>
          </a:p>
        </p:txBody>
      </p:sp>
      <p:sp>
        <p:nvSpPr>
          <p:cNvPr id="119" name="Shape 11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a:t>docker run [OPTIONS] IMAGE [COMMAND] [ARG...]</a:t>
            </a:r>
          </a:p>
          <a:p>
            <a:pPr indent="0" lvl="0" marL="0">
              <a:spcBef>
                <a:spcPts val="0"/>
              </a:spcBef>
              <a:buNone/>
            </a:pPr>
            <a:r>
              <a:rPr lang="en"/>
              <a:t>Must know options</a:t>
            </a:r>
          </a:p>
          <a:p>
            <a:pPr indent="-342900" lvl="0" marL="457200" rtl="0">
              <a:spcBef>
                <a:spcPts val="0"/>
              </a:spcBef>
              <a:spcAft>
                <a:spcPts val="0"/>
              </a:spcAft>
              <a:buSzPts val="1800"/>
              <a:buAutoNum type="arabicPeriod"/>
            </a:pPr>
            <a:r>
              <a:rPr lang="en"/>
              <a:t>--name &lt;name&gt;</a:t>
            </a:r>
          </a:p>
          <a:p>
            <a:pPr indent="-342900" lvl="0" marL="457200" rtl="0">
              <a:spcBef>
                <a:spcPts val="0"/>
              </a:spcBef>
              <a:spcAft>
                <a:spcPts val="0"/>
              </a:spcAft>
              <a:buSzPts val="1800"/>
              <a:buAutoNum type="arabicPeriod"/>
            </a:pPr>
            <a:r>
              <a:rPr lang="en"/>
              <a:t>-p [IP optional]:&lt;host port&gt;:&lt;container port&gt;</a:t>
            </a:r>
          </a:p>
          <a:p>
            <a:pPr indent="-342900" lvl="0" marL="457200" rtl="0">
              <a:spcBef>
                <a:spcPts val="0"/>
              </a:spcBef>
              <a:spcAft>
                <a:spcPts val="0"/>
              </a:spcAft>
              <a:buSzPts val="1800"/>
              <a:buAutoNum type="arabicPeriod"/>
            </a:pPr>
            <a:r>
              <a:rPr lang="en"/>
              <a:t>-it, -i -t PseudoTTY</a:t>
            </a:r>
          </a:p>
          <a:p>
            <a:pPr indent="-342900" lvl="0" marL="457200" rtl="0">
              <a:spcBef>
                <a:spcPts val="0"/>
              </a:spcBef>
              <a:spcAft>
                <a:spcPts val="0"/>
              </a:spcAft>
              <a:buSzPts val="1800"/>
              <a:buAutoNum type="arabicPeriod"/>
            </a:pPr>
            <a:r>
              <a:rPr lang="en"/>
              <a:t>-v &lt;host-dir&gt;:&lt;container-dir&gt;</a:t>
            </a:r>
          </a:p>
          <a:p>
            <a:pPr indent="-342900" lvl="0" marL="457200">
              <a:spcBef>
                <a:spcPts val="0"/>
              </a:spcBef>
              <a:buSzPts val="1800"/>
              <a:buAutoNum type="arabicPeriod"/>
            </a:pPr>
            <a:r>
              <a:rPr lang="en"/>
              <a:t>-e, --env, --env-file</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Dockerfile</a:t>
            </a:r>
          </a:p>
        </p:txBody>
      </p:sp>
      <p:sp>
        <p:nvSpPr>
          <p:cNvPr id="125" name="Shape 12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a:t>You can put all your instructions for the container in a file named “Dockerfile”</a:t>
            </a:r>
          </a:p>
          <a:p>
            <a:pPr indent="0" lvl="0" marL="0">
              <a:spcBef>
                <a:spcPts val="0"/>
              </a:spcBef>
              <a:buNone/>
            </a:pPr>
            <a:r>
              <a:rPr lang="en"/>
              <a:t>Build Images using “docker build”; push images to Registry</a:t>
            </a:r>
          </a:p>
          <a:p>
            <a:pPr indent="0" lvl="0" marL="0">
              <a:spcBef>
                <a:spcPts val="0"/>
              </a:spcBef>
              <a:buNone/>
            </a:pPr>
            <a:r>
              <a:rPr lang="en"/>
              <a:t>Run containers using “docker pull” for previously built images</a:t>
            </a:r>
          </a:p>
          <a:p>
            <a:pPr indent="0" lvl="0" marL="0">
              <a:spcBef>
                <a:spcPts val="0"/>
              </a:spcBef>
              <a:buNone/>
            </a:pPr>
            <a:r>
              <a:t/>
            </a:r>
            <a:endParaRPr/>
          </a:p>
          <a:p>
            <a:pPr indent="0" lvl="0" marL="0">
              <a:spcBef>
                <a:spcPts val="0"/>
              </a:spcBef>
              <a:buNone/>
            </a:pPr>
            <a:r>
              <a:rPr lang="en"/>
              <a:t>Supporting Commands- docker pull, docker push, docker commit (used to commit running container’s state)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Dockerfile</a:t>
            </a:r>
          </a:p>
        </p:txBody>
      </p:sp>
      <p:sp>
        <p:nvSpPr>
          <p:cNvPr id="131" name="Shape 13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a:t>docker build -f &lt;path&gt; -t &lt;namespace/name:tag&gt; .</a:t>
            </a:r>
          </a:p>
          <a:p>
            <a:pPr indent="0" lvl="0" marL="0">
              <a:spcBef>
                <a:spcPts val="0"/>
              </a:spcBef>
              <a:buNone/>
            </a:pPr>
            <a:r>
              <a:rPr lang="en"/>
              <a:t>File elements</a:t>
            </a:r>
          </a:p>
          <a:p>
            <a:pPr indent="-342900" lvl="0" marL="457200" rtl="0">
              <a:spcBef>
                <a:spcPts val="0"/>
              </a:spcBef>
              <a:spcAft>
                <a:spcPts val="0"/>
              </a:spcAft>
              <a:buSzPts val="1800"/>
              <a:buChar char="●"/>
            </a:pPr>
            <a:r>
              <a:rPr lang="en"/>
              <a:t>Comments start with #</a:t>
            </a:r>
          </a:p>
          <a:p>
            <a:pPr indent="-342900" lvl="0" marL="457200" rtl="0">
              <a:spcBef>
                <a:spcPts val="0"/>
              </a:spcBef>
              <a:spcAft>
                <a:spcPts val="0"/>
              </a:spcAft>
              <a:buSzPts val="1800"/>
              <a:buChar char="●"/>
            </a:pPr>
            <a:r>
              <a:rPr lang="en"/>
              <a:t>INSTRUCTION &lt;argument&gt;</a:t>
            </a:r>
          </a:p>
          <a:p>
            <a:pPr indent="-317500" lvl="1" marL="914400" rtl="0">
              <a:spcBef>
                <a:spcPts val="0"/>
              </a:spcBef>
              <a:spcAft>
                <a:spcPts val="0"/>
              </a:spcAft>
              <a:buSzPts val="1400"/>
              <a:buChar char="○"/>
            </a:pPr>
            <a:r>
              <a:rPr lang="en"/>
              <a:t>FROM &lt;image:tag&gt;</a:t>
            </a:r>
          </a:p>
          <a:p>
            <a:pPr indent="-317500" lvl="1" marL="914400" rtl="0">
              <a:spcBef>
                <a:spcPts val="0"/>
              </a:spcBef>
              <a:spcAft>
                <a:spcPts val="0"/>
              </a:spcAft>
              <a:buSzPts val="1400"/>
              <a:buChar char="○"/>
            </a:pPr>
            <a:r>
              <a:rPr lang="en"/>
              <a:t>MAINTAINER &lt;name&gt; (Deprecated now) use LABEL</a:t>
            </a:r>
          </a:p>
          <a:p>
            <a:pPr indent="-317500" lvl="1" marL="914400" rtl="0">
              <a:spcBef>
                <a:spcPts val="0"/>
              </a:spcBef>
              <a:spcAft>
                <a:spcPts val="0"/>
              </a:spcAft>
              <a:buSzPts val="1400"/>
              <a:buChar char="○"/>
            </a:pPr>
            <a:r>
              <a:rPr lang="en"/>
              <a:t>COPY &lt;src-location-host&gt; &lt;dest-location-container&gt;</a:t>
            </a:r>
          </a:p>
          <a:p>
            <a:pPr indent="-317500" lvl="1" marL="914400" rtl="0">
              <a:spcBef>
                <a:spcPts val="0"/>
              </a:spcBef>
              <a:spcAft>
                <a:spcPts val="0"/>
              </a:spcAft>
              <a:buSzPts val="1400"/>
              <a:buChar char="○"/>
            </a:pPr>
            <a:r>
              <a:rPr lang="en"/>
              <a:t>ADD &lt;src&gt; &lt;dest&gt;</a:t>
            </a:r>
          </a:p>
          <a:p>
            <a:pPr indent="-317500" lvl="1" marL="914400" rtl="0">
              <a:spcBef>
                <a:spcPts val="0"/>
              </a:spcBef>
              <a:spcAft>
                <a:spcPts val="0"/>
              </a:spcAft>
              <a:buSzPts val="1400"/>
              <a:buChar char="○"/>
            </a:pPr>
            <a:r>
              <a:rPr lang="en"/>
              <a:t>EXPOSE &lt;port1&gt; &lt;port2&gt; &lt;port3&gt; ..</a:t>
            </a:r>
          </a:p>
          <a:p>
            <a:pPr indent="-317500" lvl="1" marL="914400" rtl="0">
              <a:spcBef>
                <a:spcPts val="0"/>
              </a:spcBef>
              <a:spcAft>
                <a:spcPts val="0"/>
              </a:spcAft>
              <a:buSzPts val="1400"/>
              <a:buChar char="○"/>
            </a:pPr>
            <a:r>
              <a:rPr lang="en"/>
              <a:t>ENV &lt;key&gt; &lt;value&gt;</a:t>
            </a:r>
          </a:p>
          <a:p>
            <a:pPr indent="-317500" lvl="1" marL="914400" rtl="0">
              <a:spcBef>
                <a:spcPts val="0"/>
              </a:spcBef>
              <a:spcAft>
                <a:spcPts val="0"/>
              </a:spcAft>
              <a:buSzPts val="1400"/>
              <a:buChar char="○"/>
            </a:pPr>
            <a:r>
              <a:rPr lang="en"/>
              <a:t>ARG &lt;key&gt; &lt;value&gt;</a:t>
            </a:r>
          </a:p>
          <a:p>
            <a:pPr indent="-317500" lvl="1" marL="914400">
              <a:spcBef>
                <a:spcPts val="0"/>
              </a:spcBef>
              <a:buSzPts val="1400"/>
              <a:buChar char="○"/>
            </a:pPr>
            <a:r>
              <a:rPr lang="en"/>
              <a:t>LABEL &lt;key&gt; &lt;value&gt;</a:t>
            </a:r>
          </a:p>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Dockerfile</a:t>
            </a:r>
          </a:p>
        </p:txBody>
      </p:sp>
      <p:sp>
        <p:nvSpPr>
          <p:cNvPr id="137" name="Shape 137"/>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a:t>File elements</a:t>
            </a:r>
          </a:p>
          <a:p>
            <a:pPr indent="-342900" lvl="0" marL="457200" rtl="0">
              <a:spcBef>
                <a:spcPts val="0"/>
              </a:spcBef>
              <a:spcAft>
                <a:spcPts val="0"/>
              </a:spcAft>
              <a:buSzPts val="1800"/>
              <a:buChar char="●"/>
            </a:pPr>
            <a:r>
              <a:rPr lang="en"/>
              <a:t>Instructions</a:t>
            </a:r>
          </a:p>
          <a:p>
            <a:pPr indent="-317500" lvl="1" marL="914400" rtl="0">
              <a:spcBef>
                <a:spcPts val="0"/>
              </a:spcBef>
              <a:spcAft>
                <a:spcPts val="0"/>
              </a:spcAft>
              <a:buSzPts val="1400"/>
              <a:buChar char="○"/>
            </a:pPr>
            <a:r>
              <a:rPr lang="en"/>
              <a:t>VOLUME &lt;name&gt;</a:t>
            </a:r>
          </a:p>
          <a:p>
            <a:pPr indent="-317500" lvl="1" marL="914400" rtl="0">
              <a:spcBef>
                <a:spcPts val="0"/>
              </a:spcBef>
              <a:spcAft>
                <a:spcPts val="0"/>
              </a:spcAft>
              <a:buSzPts val="1400"/>
              <a:buChar char="○"/>
            </a:pPr>
            <a:r>
              <a:rPr lang="en"/>
              <a:t>USER &lt;name&gt;</a:t>
            </a:r>
          </a:p>
          <a:p>
            <a:pPr indent="-317500" lvl="1" marL="914400" rtl="0">
              <a:spcBef>
                <a:spcPts val="0"/>
              </a:spcBef>
              <a:spcAft>
                <a:spcPts val="0"/>
              </a:spcAft>
              <a:buSzPts val="1400"/>
              <a:buChar char="○"/>
            </a:pPr>
            <a:r>
              <a:rPr lang="en"/>
              <a:t>WORKDIR &lt;path&gt;</a:t>
            </a:r>
          </a:p>
          <a:p>
            <a:pPr indent="-317500" lvl="1" marL="914400" rtl="0">
              <a:spcBef>
                <a:spcPts val="0"/>
              </a:spcBef>
              <a:spcAft>
                <a:spcPts val="0"/>
              </a:spcAft>
              <a:buSzPts val="1400"/>
              <a:buChar char="○"/>
            </a:pPr>
            <a:r>
              <a:rPr lang="en"/>
              <a:t>RUN &lt;command&gt;</a:t>
            </a:r>
          </a:p>
          <a:p>
            <a:pPr indent="-317500" lvl="1" marL="914400" rtl="0">
              <a:spcBef>
                <a:spcPts val="0"/>
              </a:spcBef>
              <a:buSzPts val="1400"/>
              <a:buChar char="○"/>
            </a:pPr>
            <a:r>
              <a:rPr lang="en"/>
              <a:t>CMD [“executable”, “parameter1”, “parameter2”, ..]</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Topics</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What are Containers?</a:t>
            </a:r>
          </a:p>
          <a:p>
            <a:pPr indent="-342900" lvl="0" marL="457200" rtl="0">
              <a:spcBef>
                <a:spcPts val="0"/>
              </a:spcBef>
              <a:spcAft>
                <a:spcPts val="0"/>
              </a:spcAft>
              <a:buSzPts val="1800"/>
              <a:buChar char="●"/>
            </a:pPr>
            <a:r>
              <a:rPr lang="en"/>
              <a:t>Benefits of Containers</a:t>
            </a:r>
          </a:p>
          <a:p>
            <a:pPr indent="-342900" lvl="0" marL="457200" rtl="0">
              <a:spcBef>
                <a:spcPts val="0"/>
              </a:spcBef>
              <a:spcAft>
                <a:spcPts val="0"/>
              </a:spcAft>
              <a:buSzPts val="1800"/>
              <a:buChar char="●"/>
            </a:pPr>
            <a:r>
              <a:rPr lang="en"/>
              <a:t>What is Docker?</a:t>
            </a:r>
          </a:p>
          <a:p>
            <a:pPr indent="-342900" lvl="0" marL="457200" rtl="0">
              <a:spcBef>
                <a:spcPts val="0"/>
              </a:spcBef>
              <a:spcAft>
                <a:spcPts val="0"/>
              </a:spcAft>
              <a:buSzPts val="1800"/>
              <a:buChar char="●"/>
            </a:pPr>
            <a:r>
              <a:rPr lang="en"/>
              <a:t>Docker - </a:t>
            </a:r>
            <a:r>
              <a:rPr lang="en"/>
              <a:t>Architecture</a:t>
            </a:r>
          </a:p>
          <a:p>
            <a:pPr indent="-342900" lvl="0" marL="457200" rtl="0">
              <a:spcBef>
                <a:spcPts val="0"/>
              </a:spcBef>
              <a:spcAft>
                <a:spcPts val="0"/>
              </a:spcAft>
              <a:buSzPts val="1800"/>
              <a:buChar char="●"/>
            </a:pPr>
            <a:r>
              <a:rPr lang="en"/>
              <a:t>Docker - Commands</a:t>
            </a:r>
          </a:p>
          <a:p>
            <a:pPr indent="-342900" lvl="0" marL="457200" rtl="0">
              <a:spcBef>
                <a:spcPts val="0"/>
              </a:spcBef>
              <a:spcAft>
                <a:spcPts val="0"/>
              </a:spcAft>
              <a:buSzPts val="1800"/>
              <a:buChar char="●"/>
            </a:pPr>
            <a:r>
              <a:rPr lang="en"/>
              <a:t>DockerFile - Intro</a:t>
            </a:r>
          </a:p>
          <a:p>
            <a:pPr indent="-342900" lvl="0" marL="457200">
              <a:spcBef>
                <a:spcPts val="0"/>
              </a:spcBef>
              <a:buSzPts val="1800"/>
              <a:buChar char="●"/>
            </a:pPr>
            <a:r>
              <a:rPr lang="en"/>
              <a:t>DockerFile Scripting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What are containers?</a:t>
            </a: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Packaging a piece of your software</a:t>
            </a:r>
          </a:p>
          <a:p>
            <a:pPr indent="-342900" lvl="0" marL="457200" rtl="0">
              <a:spcBef>
                <a:spcPts val="0"/>
              </a:spcBef>
              <a:spcAft>
                <a:spcPts val="0"/>
              </a:spcAft>
              <a:buSzPts val="1800"/>
              <a:buChar char="●"/>
            </a:pPr>
            <a:r>
              <a:rPr lang="en"/>
              <a:t>Stand-alone</a:t>
            </a:r>
          </a:p>
          <a:p>
            <a:pPr indent="-342900" lvl="0" marL="457200" rtl="0">
              <a:spcBef>
                <a:spcPts val="0"/>
              </a:spcBef>
              <a:spcAft>
                <a:spcPts val="0"/>
              </a:spcAft>
              <a:buSzPts val="1800"/>
              <a:buChar char="●"/>
            </a:pPr>
            <a:r>
              <a:rPr lang="en"/>
              <a:t>Light-weight</a:t>
            </a:r>
          </a:p>
          <a:p>
            <a:pPr indent="-342900" lvl="0" marL="457200" rtl="0">
              <a:spcBef>
                <a:spcPts val="0"/>
              </a:spcBef>
              <a:spcAft>
                <a:spcPts val="0"/>
              </a:spcAft>
              <a:buSzPts val="1800"/>
              <a:buChar char="●"/>
            </a:pPr>
            <a:r>
              <a:rPr lang="en"/>
              <a:t>Executable</a:t>
            </a:r>
          </a:p>
          <a:p>
            <a:pPr indent="-342900" lvl="0" marL="457200" rtl="0">
              <a:spcBef>
                <a:spcPts val="0"/>
              </a:spcBef>
              <a:spcAft>
                <a:spcPts val="0"/>
              </a:spcAft>
              <a:buSzPts val="1800"/>
              <a:buChar char="●"/>
            </a:pPr>
            <a:r>
              <a:rPr lang="en"/>
              <a:t>Contains everything needed for the piece to run</a:t>
            </a:r>
          </a:p>
          <a:p>
            <a:pPr indent="-342900" lvl="0" marL="457200">
              <a:spcBef>
                <a:spcPts val="0"/>
              </a:spcBef>
              <a:buSzPts val="1800"/>
              <a:buChar char="●"/>
            </a:pPr>
            <a:r>
              <a:rPr lang="en"/>
              <a:t>Independent of Environment/ OS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Benefits of Containers</a:t>
            </a:r>
          </a:p>
        </p:txBody>
      </p:sp>
      <p:sp>
        <p:nvSpPr>
          <p:cNvPr id="75" name="Shape 7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No one needs to know configuration</a:t>
            </a:r>
          </a:p>
          <a:p>
            <a:pPr indent="-342900" lvl="0" marL="457200" rtl="0">
              <a:spcBef>
                <a:spcPts val="0"/>
              </a:spcBef>
              <a:spcAft>
                <a:spcPts val="0"/>
              </a:spcAft>
              <a:buSzPts val="1800"/>
              <a:buChar char="●"/>
            </a:pPr>
            <a:r>
              <a:rPr lang="en"/>
              <a:t>Standard packaging</a:t>
            </a:r>
          </a:p>
          <a:p>
            <a:pPr indent="-342900" lvl="0" marL="457200" rtl="0">
              <a:spcBef>
                <a:spcPts val="0"/>
              </a:spcBef>
              <a:spcAft>
                <a:spcPts val="0"/>
              </a:spcAft>
              <a:buSzPts val="1800"/>
              <a:buChar char="●"/>
            </a:pPr>
            <a:r>
              <a:rPr lang="en"/>
              <a:t>Scaling</a:t>
            </a:r>
          </a:p>
          <a:p>
            <a:pPr indent="-342900" lvl="0" marL="457200" rtl="0">
              <a:spcBef>
                <a:spcPts val="0"/>
              </a:spcBef>
              <a:spcAft>
                <a:spcPts val="0"/>
              </a:spcAft>
              <a:buSzPts val="1800"/>
              <a:buChar char="●"/>
            </a:pPr>
            <a:r>
              <a:rPr lang="en"/>
              <a:t>Repeatable</a:t>
            </a:r>
          </a:p>
          <a:p>
            <a:pPr indent="-342900" lvl="0" marL="457200" rtl="0">
              <a:spcBef>
                <a:spcPts val="0"/>
              </a:spcBef>
              <a:spcAft>
                <a:spcPts val="0"/>
              </a:spcAft>
              <a:buSzPts val="1800"/>
              <a:buChar char="●"/>
            </a:pPr>
            <a:r>
              <a:rPr lang="en"/>
              <a:t>Focus on code than deployment</a:t>
            </a:r>
          </a:p>
          <a:p>
            <a:pPr indent="-342900" lvl="0" marL="457200" rtl="0">
              <a:spcBef>
                <a:spcPts val="0"/>
              </a:spcBef>
              <a:spcAft>
                <a:spcPts val="0"/>
              </a:spcAft>
              <a:buSzPts val="1800"/>
              <a:buChar char="●"/>
            </a:pPr>
            <a:r>
              <a:rPr lang="en"/>
              <a:t>Runs here; runs everywhere</a:t>
            </a:r>
          </a:p>
          <a:p>
            <a:pPr indent="-342900" lvl="0" marL="457200" rtl="0">
              <a:spcBef>
                <a:spcPts val="0"/>
              </a:spcBef>
              <a:spcAft>
                <a:spcPts val="0"/>
              </a:spcAft>
              <a:buSzPts val="1800"/>
              <a:buChar char="●"/>
            </a:pPr>
            <a:r>
              <a:rPr lang="en"/>
              <a:t>Costs less</a:t>
            </a:r>
          </a:p>
          <a:p>
            <a:pPr indent="-342900" lvl="0" marL="457200">
              <a:spcBef>
                <a:spcPts val="0"/>
              </a:spcBef>
              <a:buSzPts val="1800"/>
              <a:buChar char="●"/>
            </a:pPr>
            <a:r>
              <a:rPr lang="en"/>
              <a:t>Run multiple version of softwares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What is Docker?</a:t>
            </a:r>
          </a:p>
        </p:txBody>
      </p:sp>
      <p:sp>
        <p:nvSpPr>
          <p:cNvPr id="81" name="Shape 8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Concept started by - Chroot, LXC, etc</a:t>
            </a:r>
          </a:p>
          <a:p>
            <a:pPr indent="-342900" lvl="0" marL="457200" rtl="0">
              <a:spcBef>
                <a:spcPts val="0"/>
              </a:spcBef>
              <a:spcAft>
                <a:spcPts val="0"/>
              </a:spcAft>
              <a:buSzPts val="1800"/>
              <a:buChar char="●"/>
            </a:pPr>
            <a:r>
              <a:rPr lang="en"/>
              <a:t>COntainer Management Solution by docker.com</a:t>
            </a:r>
          </a:p>
          <a:p>
            <a:pPr indent="-317500" lvl="1" marL="914400" rtl="0">
              <a:spcBef>
                <a:spcPts val="0"/>
              </a:spcBef>
              <a:spcAft>
                <a:spcPts val="0"/>
              </a:spcAft>
              <a:buSzPts val="1400"/>
              <a:buChar char="○"/>
            </a:pPr>
            <a:r>
              <a:rPr lang="en"/>
              <a:t>Enterprise Edition</a:t>
            </a:r>
          </a:p>
          <a:p>
            <a:pPr indent="-317500" lvl="1" marL="914400" rtl="0">
              <a:spcBef>
                <a:spcPts val="0"/>
              </a:spcBef>
              <a:spcAft>
                <a:spcPts val="0"/>
              </a:spcAft>
              <a:buSzPts val="1400"/>
              <a:buChar char="○"/>
            </a:pPr>
            <a:r>
              <a:rPr lang="en"/>
              <a:t>Community Edition</a:t>
            </a:r>
          </a:p>
          <a:p>
            <a:pPr indent="-342900" lvl="0" marL="457200" rtl="0">
              <a:spcBef>
                <a:spcPts val="0"/>
              </a:spcBef>
              <a:spcAft>
                <a:spcPts val="0"/>
              </a:spcAft>
              <a:buSzPts val="1800"/>
              <a:buChar char="●"/>
            </a:pPr>
            <a:r>
              <a:rPr lang="en"/>
              <a:t>Written on Go</a:t>
            </a:r>
          </a:p>
          <a:p>
            <a:pPr indent="-342900" lvl="0" marL="457200" rtl="0">
              <a:spcBef>
                <a:spcPts val="0"/>
              </a:spcBef>
              <a:spcAft>
                <a:spcPts val="0"/>
              </a:spcAft>
              <a:buSzPts val="1800"/>
              <a:buChar char="●"/>
            </a:pPr>
            <a:r>
              <a:rPr lang="en"/>
              <a:t>Virtualization done over OS (not over h/w like VM does)</a:t>
            </a:r>
          </a:p>
          <a:p>
            <a:pPr indent="-342900" lvl="0" marL="457200" rtl="0">
              <a:spcBef>
                <a:spcPts val="0"/>
              </a:spcBef>
              <a:spcAft>
                <a:spcPts val="0"/>
              </a:spcAft>
              <a:buSzPts val="1800"/>
              <a:buChar char="●"/>
            </a:pPr>
            <a:r>
              <a:rPr lang="en"/>
              <a:t>Available for Linux, Windows, Mac</a:t>
            </a:r>
          </a:p>
          <a:p>
            <a:pPr indent="-342900" lvl="0" marL="457200" rtl="0">
              <a:spcBef>
                <a:spcPts val="0"/>
              </a:spcBef>
              <a:buSzPts val="1800"/>
              <a:buChar char="●"/>
            </a:pPr>
            <a:r>
              <a:rPr lang="en"/>
              <a:t>Growing Community and new features released quickly</a:t>
            </a:r>
          </a:p>
          <a:p>
            <a:pPr indent="0" lvl="0" marL="45720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What is Docker?</a:t>
            </a:r>
          </a:p>
        </p:txBody>
      </p:sp>
      <p:pic>
        <p:nvPicPr>
          <p:cNvPr id="87" name="Shape 87"/>
          <p:cNvPicPr preferRelativeResize="0"/>
          <p:nvPr/>
        </p:nvPicPr>
        <p:blipFill>
          <a:blip r:embed="rId3">
            <a:alphaModFix/>
          </a:blip>
          <a:stretch>
            <a:fillRect/>
          </a:stretch>
        </p:blipFill>
        <p:spPr>
          <a:xfrm>
            <a:off x="838168" y="1093846"/>
            <a:ext cx="6393127" cy="3772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 Architecture</a:t>
            </a:r>
          </a:p>
        </p:txBody>
      </p:sp>
      <p:pic>
        <p:nvPicPr>
          <p:cNvPr id="93" name="Shape 93"/>
          <p:cNvPicPr preferRelativeResize="0"/>
          <p:nvPr/>
        </p:nvPicPr>
        <p:blipFill>
          <a:blip r:embed="rId3">
            <a:alphaModFix/>
          </a:blip>
          <a:stretch>
            <a:fillRect/>
          </a:stretch>
        </p:blipFill>
        <p:spPr>
          <a:xfrm>
            <a:off x="990600" y="1246250"/>
            <a:ext cx="7169931"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Docker Architecture - Images &amp; Containers</a:t>
            </a:r>
          </a:p>
        </p:txBody>
      </p:sp>
      <p:sp>
        <p:nvSpPr>
          <p:cNvPr id="99" name="Shape 9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Read only layers</a:t>
            </a:r>
          </a:p>
          <a:p>
            <a:pPr indent="-342900" lvl="0" marL="457200" rtl="0">
              <a:spcBef>
                <a:spcPts val="0"/>
              </a:spcBef>
              <a:spcAft>
                <a:spcPts val="0"/>
              </a:spcAft>
              <a:buSzPts val="1800"/>
              <a:buChar char="●"/>
            </a:pPr>
            <a:r>
              <a:rPr lang="en"/>
              <a:t>Layers are Diff</a:t>
            </a:r>
          </a:p>
          <a:p>
            <a:pPr indent="-342900" lvl="0" marL="457200" rtl="0">
              <a:spcBef>
                <a:spcPts val="0"/>
              </a:spcBef>
              <a:buSzPts val="1800"/>
              <a:buChar char="●"/>
            </a:pPr>
            <a:r>
              <a:rPr lang="en"/>
              <a:t>Copy on Write</a:t>
            </a:r>
          </a:p>
          <a:p>
            <a:pPr indent="0" lvl="0" marL="0">
              <a:spcBef>
                <a:spcPts val="0"/>
              </a:spcBef>
              <a:buNone/>
            </a:pPr>
            <a:r>
              <a:t/>
            </a:r>
            <a:endParaRPr/>
          </a:p>
        </p:txBody>
      </p:sp>
      <p:pic>
        <p:nvPicPr>
          <p:cNvPr id="100" name="Shape 100"/>
          <p:cNvPicPr preferRelativeResize="0"/>
          <p:nvPr/>
        </p:nvPicPr>
        <p:blipFill>
          <a:blip r:embed="rId3">
            <a:alphaModFix/>
          </a:blip>
          <a:stretch>
            <a:fillRect/>
          </a:stretch>
        </p:blipFill>
        <p:spPr>
          <a:xfrm>
            <a:off x="876300" y="2380470"/>
            <a:ext cx="2407925" cy="2080075"/>
          </a:xfrm>
          <a:prstGeom prst="rect">
            <a:avLst/>
          </a:prstGeom>
          <a:noFill/>
          <a:ln>
            <a:noFill/>
          </a:ln>
        </p:spPr>
      </p:pic>
      <p:pic>
        <p:nvPicPr>
          <p:cNvPr id="101" name="Shape 101"/>
          <p:cNvPicPr preferRelativeResize="0"/>
          <p:nvPr/>
        </p:nvPicPr>
        <p:blipFill>
          <a:blip r:embed="rId4">
            <a:alphaModFix/>
          </a:blip>
          <a:stretch>
            <a:fillRect/>
          </a:stretch>
        </p:blipFill>
        <p:spPr>
          <a:xfrm>
            <a:off x="4373875" y="2041100"/>
            <a:ext cx="3748100" cy="260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Containers Vs Virtual Machines</a:t>
            </a:r>
          </a:p>
        </p:txBody>
      </p:sp>
      <p:pic>
        <p:nvPicPr>
          <p:cNvPr id="107" name="Shape 107"/>
          <p:cNvPicPr preferRelativeResize="0"/>
          <p:nvPr/>
        </p:nvPicPr>
        <p:blipFill>
          <a:blip r:embed="rId3">
            <a:alphaModFix/>
          </a:blip>
          <a:stretch>
            <a:fillRect/>
          </a:stretch>
        </p:blipFill>
        <p:spPr>
          <a:xfrm>
            <a:off x="1032950" y="1355300"/>
            <a:ext cx="6518749" cy="350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