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09"/>
  </p:notesMasterIdLst>
  <p:sldIdLst>
    <p:sldId id="384" r:id="rId3"/>
    <p:sldId id="260"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1" r:id="rId41"/>
    <p:sldId id="432" r:id="rId42"/>
    <p:sldId id="439" r:id="rId43"/>
    <p:sldId id="440" r:id="rId44"/>
    <p:sldId id="441" r:id="rId45"/>
    <p:sldId id="442" r:id="rId46"/>
    <p:sldId id="443" r:id="rId47"/>
    <p:sldId id="444" r:id="rId48"/>
    <p:sldId id="445" r:id="rId49"/>
    <p:sldId id="446" r:id="rId50"/>
    <p:sldId id="447" r:id="rId51"/>
    <p:sldId id="448" r:id="rId52"/>
    <p:sldId id="467" r:id="rId53"/>
    <p:sldId id="450" r:id="rId54"/>
    <p:sldId id="451" r:id="rId55"/>
    <p:sldId id="452" r:id="rId56"/>
    <p:sldId id="453" r:id="rId57"/>
    <p:sldId id="468" r:id="rId58"/>
    <p:sldId id="455" r:id="rId59"/>
    <p:sldId id="456" r:id="rId60"/>
    <p:sldId id="457" r:id="rId61"/>
    <p:sldId id="458" r:id="rId62"/>
    <p:sldId id="459" r:id="rId63"/>
    <p:sldId id="460" r:id="rId64"/>
    <p:sldId id="461" r:id="rId65"/>
    <p:sldId id="462" r:id="rId66"/>
    <p:sldId id="463" r:id="rId67"/>
    <p:sldId id="464" r:id="rId68"/>
    <p:sldId id="465" r:id="rId69"/>
    <p:sldId id="466" r:id="rId70"/>
    <p:sldId id="483" r:id="rId71"/>
    <p:sldId id="469" r:id="rId72"/>
    <p:sldId id="470" r:id="rId73"/>
    <p:sldId id="471" r:id="rId74"/>
    <p:sldId id="472" r:id="rId75"/>
    <p:sldId id="473" r:id="rId76"/>
    <p:sldId id="484" r:id="rId77"/>
    <p:sldId id="485" r:id="rId78"/>
    <p:sldId id="486" r:id="rId79"/>
    <p:sldId id="48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CFFFF"/>
    <a:srgbClr val="FFFFCC"/>
    <a:srgbClr val="33CCFF"/>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1" autoAdjust="0"/>
    <p:restoredTop sz="94767" autoAdjust="0"/>
  </p:normalViewPr>
  <p:slideViewPr>
    <p:cSldViewPr snapToGrid="0">
      <p:cViewPr varScale="1">
        <p:scale>
          <a:sx n="70" d="100"/>
          <a:sy n="70" d="100"/>
        </p:scale>
        <p:origin x="690"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2C666-3C14-4154-8F4C-1BE592D2077E}" type="datetimeFigureOut">
              <a:rPr lang="en-IN" smtClean="0"/>
              <a:t>05-09-2019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3BE2D-DDD7-4DB0-9D6D-2B573F3C6BBD}" type="slidenum">
              <a:rPr lang="en-IN" smtClean="0"/>
              <a:t>‹#›</a:t>
            </a:fld>
            <a:endParaRPr lang="en-IN"/>
          </a:p>
        </p:txBody>
      </p:sp>
    </p:spTree>
    <p:extLst>
      <p:ext uri="{BB962C8B-B14F-4D97-AF65-F5344CB8AC3E}">
        <p14:creationId xmlns:p14="http://schemas.microsoft.com/office/powerpoint/2010/main" val="36798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23BE2D-DDD7-4DB0-9D6D-2B573F3C6BBD}" type="slidenum">
              <a:rPr lang="en-IN" smtClean="0"/>
              <a:t>30</a:t>
            </a:fld>
            <a:endParaRPr lang="en-IN"/>
          </a:p>
        </p:txBody>
      </p:sp>
      <p:pic>
        <p:nvPicPr>
          <p:cNvPr id="5" name="Picture 2" descr="7 Layers of the OSI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844" y="4800304"/>
            <a:ext cx="2432775" cy="280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7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23BE2D-DDD7-4DB0-9D6D-2B573F3C6BBD}" type="slidenum">
              <a:rPr lang="en-IN" smtClean="0"/>
              <a:t>67</a:t>
            </a:fld>
            <a:endParaRPr lang="en-IN"/>
          </a:p>
        </p:txBody>
      </p:sp>
    </p:spTree>
    <p:extLst>
      <p:ext uri="{BB962C8B-B14F-4D97-AF65-F5344CB8AC3E}">
        <p14:creationId xmlns:p14="http://schemas.microsoft.com/office/powerpoint/2010/main" val="2218907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
        <p:nvSpPr>
          <p:cNvPr id="7" name="Title 1"/>
          <p:cNvSpPr>
            <a:spLocks noGrp="1"/>
          </p:cNvSpPr>
          <p:nvPr>
            <p:ph type="ctrTitle" hasCustomPrompt="1"/>
          </p:nvPr>
        </p:nvSpPr>
        <p:spPr>
          <a:xfrm>
            <a:off x="6112559" y="1545997"/>
            <a:ext cx="4775400" cy="1905826"/>
          </a:xfrm>
          <a:noFill/>
        </p:spPr>
        <p:txBody>
          <a:bodyPr wrap="square" rtlCol="0" anchor="ctr">
            <a:normAutofit/>
          </a:bodyPr>
          <a:lstStyle>
            <a:lvl1pPr marL="0" algn="l">
              <a:defRPr lang="en-US" sz="3400" b="1" dirty="0">
                <a:solidFill>
                  <a:schemeClr val="tx1"/>
                </a:solidFill>
                <a:latin typeface="Arial"/>
                <a:ea typeface="+mn-ea"/>
                <a:cs typeface="Arial"/>
              </a:defRPr>
            </a:lvl1pPr>
          </a:lstStyle>
          <a:p>
            <a:pPr marL="0" lvl="0" algn="l"/>
            <a:r>
              <a:rPr lang="en-US" dirty="0"/>
              <a:t>Insert Title</a:t>
            </a:r>
            <a:br>
              <a:rPr lang="en-US" dirty="0"/>
            </a:br>
            <a:r>
              <a:rPr lang="en-US" dirty="0"/>
              <a:t>Here</a:t>
            </a:r>
          </a:p>
        </p:txBody>
      </p:sp>
      <p:sp>
        <p:nvSpPr>
          <p:cNvPr id="8" name="Subtitle 2"/>
          <p:cNvSpPr>
            <a:spLocks noGrp="1"/>
          </p:cNvSpPr>
          <p:nvPr>
            <p:ph type="subTitle" idx="1" hasCustomPrompt="1"/>
          </p:nvPr>
        </p:nvSpPr>
        <p:spPr>
          <a:xfrm>
            <a:off x="6112559" y="3742863"/>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b="1" dirty="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9" name="Text Placeholder 16"/>
          <p:cNvSpPr>
            <a:spLocks noGrp="1"/>
          </p:cNvSpPr>
          <p:nvPr>
            <p:ph type="body" sz="quarter" idx="13" hasCustomPrompt="1"/>
          </p:nvPr>
        </p:nvSpPr>
        <p:spPr>
          <a:xfrm>
            <a:off x="6114624" y="4191115"/>
            <a:ext cx="4148138" cy="347889"/>
          </a:xfrm>
        </p:spPr>
        <p:txBody>
          <a:bodyPr>
            <a:normAutofit/>
          </a:bodyPr>
          <a:lstStyle>
            <a:lvl1pPr>
              <a:buNone/>
              <a:defRPr kumimoji="0" lang="en-US" sz="1600" b="1" i="0" u="none" strike="noStrike" kern="1200" cap="none" spc="0" normalizeH="0" baseline="0" noProof="0" dirty="0" smtClean="0">
                <a:ln>
                  <a:noFill/>
                </a:ln>
                <a:solidFill>
                  <a:schemeClr val="tx1"/>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cxnSp>
        <p:nvCxnSpPr>
          <p:cNvPr id="10" name="Straight Connector 9"/>
          <p:cNvCxnSpPr/>
          <p:nvPr userDrawn="1"/>
        </p:nvCxnSpPr>
        <p:spPr>
          <a:xfrm flipH="1">
            <a:off x="5755055" y="1828798"/>
            <a:ext cx="18854" cy="2710206"/>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292928" y="2341679"/>
            <a:ext cx="2121412" cy="1978156"/>
          </a:xfrm>
          <a:prstGeom prst="rect">
            <a:avLst/>
          </a:prstGeom>
        </p:spPr>
      </p:pic>
      <p:sp>
        <p:nvSpPr>
          <p:cNvPr id="12" name="Footer Placeholder 4"/>
          <p:cNvSpPr txBox="1">
            <a:spLocks/>
          </p:cNvSpPr>
          <p:nvPr userDrawn="1"/>
        </p:nvSpPr>
        <p:spPr>
          <a:xfrm>
            <a:off x="4384410" y="6608190"/>
            <a:ext cx="3402130" cy="235196"/>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2016 Open Source Technology Learning Center  |  www.ostlc.com</a:t>
            </a:r>
          </a:p>
        </p:txBody>
      </p:sp>
    </p:spTree>
    <p:extLst>
      <p:ext uri="{BB962C8B-B14F-4D97-AF65-F5344CB8AC3E}">
        <p14:creationId xmlns:p14="http://schemas.microsoft.com/office/powerpoint/2010/main" val="23030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8669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06089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a:p>
        </p:txBody>
      </p:sp>
      <p:sp>
        <p:nvSpPr>
          <p:cNvPr id="6" name="Text Placeholder 3"/>
          <p:cNvSpPr>
            <a:spLocks noGrp="1"/>
          </p:cNvSpPr>
          <p:nvPr>
            <p:ph type="body" sz="quarter" idx="11" hasCustomPrompt="1"/>
          </p:nvPr>
        </p:nvSpPr>
        <p:spPr>
          <a:xfrm>
            <a:off x="626535" y="2612800"/>
            <a:ext cx="10960099"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626535" y="3290677"/>
            <a:ext cx="10960099"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pic>
        <p:nvPicPr>
          <p:cNvPr id="2" name="Picture 1"/>
          <p:cNvPicPr>
            <a:picLocks noChangeAspect="1"/>
          </p:cNvPicPr>
          <p:nvPr userDrawn="1"/>
        </p:nvPicPr>
        <p:blipFill>
          <a:blip r:embed="rId2"/>
          <a:stretch>
            <a:fillRect/>
          </a:stretch>
        </p:blipFill>
        <p:spPr>
          <a:xfrm>
            <a:off x="10594932" y="36639"/>
            <a:ext cx="1590241" cy="1112141"/>
          </a:xfrm>
          <a:prstGeom prst="rect">
            <a:avLst/>
          </a:prstGeom>
        </p:spPr>
      </p:pic>
    </p:spTree>
    <p:extLst>
      <p:ext uri="{BB962C8B-B14F-4D97-AF65-F5344CB8AC3E}">
        <p14:creationId xmlns:p14="http://schemas.microsoft.com/office/powerpoint/2010/main" val="49108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613835" y="145140"/>
            <a:ext cx="109728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609601" y="1360489"/>
            <a:ext cx="10987617"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5349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extLst>
      <p:ext uri="{BB962C8B-B14F-4D97-AF65-F5344CB8AC3E}">
        <p14:creationId xmlns:p14="http://schemas.microsoft.com/office/powerpoint/2010/main" val="302319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6063614" y="1767649"/>
            <a:ext cx="5604737" cy="553998"/>
          </a:xfrm>
        </p:spPr>
        <p:txBody>
          <a:bodyPr/>
          <a:lstStyle>
            <a:lvl1pPr>
              <a:defRPr/>
            </a:lvl1pPr>
          </a:lstStyle>
          <a:p>
            <a:r>
              <a:rPr lang="en-US" dirty="0"/>
              <a:t>Thank you</a:t>
            </a:r>
          </a:p>
        </p:txBody>
      </p:sp>
      <p:sp>
        <p:nvSpPr>
          <p:cNvPr id="10" name="Text Placeholder 56"/>
          <p:cNvSpPr>
            <a:spLocks noGrp="1"/>
          </p:cNvSpPr>
          <p:nvPr>
            <p:ph type="body" sz="quarter" idx="19" hasCustomPrompt="1"/>
          </p:nvPr>
        </p:nvSpPr>
        <p:spPr>
          <a:xfrm>
            <a:off x="6063614" y="2552751"/>
            <a:ext cx="5544589"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Your Name</a:t>
            </a:r>
            <a:endParaRPr lang="en-IN" dirty="0"/>
          </a:p>
        </p:txBody>
      </p:sp>
      <p:sp>
        <p:nvSpPr>
          <p:cNvPr id="11" name="Text Placeholder 56"/>
          <p:cNvSpPr>
            <a:spLocks noGrp="1"/>
          </p:cNvSpPr>
          <p:nvPr>
            <p:ph type="body" sz="quarter" idx="20" hasCustomPrompt="1"/>
          </p:nvPr>
        </p:nvSpPr>
        <p:spPr>
          <a:xfrm>
            <a:off x="6063614" y="3537677"/>
            <a:ext cx="5544589"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Email ID</a:t>
            </a:r>
            <a:endParaRPr lang="en-IN" dirty="0"/>
          </a:p>
        </p:txBody>
      </p:sp>
      <p:sp>
        <p:nvSpPr>
          <p:cNvPr id="8" name="Rectangle 7"/>
          <p:cNvSpPr/>
          <p:nvPr userDrawn="1"/>
        </p:nvSpPr>
        <p:spPr>
          <a:xfrm>
            <a:off x="0" y="647700"/>
            <a:ext cx="12192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a:p>
        </p:txBody>
      </p:sp>
      <p:cxnSp>
        <p:nvCxnSpPr>
          <p:cNvPr id="12" name="Straight Connector 11"/>
          <p:cNvCxnSpPr/>
          <p:nvPr userDrawn="1"/>
        </p:nvCxnSpPr>
        <p:spPr>
          <a:xfrm rot="5400000">
            <a:off x="4211000" y="2780994"/>
            <a:ext cx="2754000" cy="2117"/>
          </a:xfrm>
          <a:prstGeom prst="line">
            <a:avLst/>
          </a:prstGeom>
          <a:ln w="19050">
            <a:solidFill>
              <a:srgbClr val="FFC000"/>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6071742" y="3034335"/>
            <a:ext cx="5544589"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a:t>Designation</a:t>
            </a:r>
            <a:endParaRPr lang="en-IN" dirty="0"/>
          </a:p>
        </p:txBody>
      </p:sp>
      <p:pic>
        <p:nvPicPr>
          <p:cNvPr id="9" name="Picture 8"/>
          <p:cNvPicPr>
            <a:picLocks noChangeAspect="1"/>
          </p:cNvPicPr>
          <p:nvPr userDrawn="1"/>
        </p:nvPicPr>
        <p:blipFill>
          <a:blip r:embed="rId2"/>
          <a:stretch>
            <a:fillRect/>
          </a:stretch>
        </p:blipFill>
        <p:spPr>
          <a:xfrm>
            <a:off x="3224188" y="1918715"/>
            <a:ext cx="2121412" cy="1978156"/>
          </a:xfrm>
          <a:prstGeom prst="rect">
            <a:avLst/>
          </a:prstGeom>
        </p:spPr>
      </p:pic>
    </p:spTree>
    <p:extLst>
      <p:ext uri="{BB962C8B-B14F-4D97-AF65-F5344CB8AC3E}">
        <p14:creationId xmlns:p14="http://schemas.microsoft.com/office/powerpoint/2010/main" val="214890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9340065" y="6428263"/>
            <a:ext cx="2743200" cy="365125"/>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6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3252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18371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8973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426362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96141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36469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EFBDA0-AD74-41D1-B067-250B5C005FA0}" type="slidenum">
              <a:rPr lang="en-IN" smtClean="0"/>
              <a:t>‹#›</a:t>
            </a:fld>
            <a:endParaRPr lang="en-IN"/>
          </a:p>
        </p:txBody>
      </p:sp>
    </p:spTree>
    <p:extLst>
      <p:ext uri="{BB962C8B-B14F-4D97-AF65-F5344CB8AC3E}">
        <p14:creationId xmlns:p14="http://schemas.microsoft.com/office/powerpoint/2010/main" val="22683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FBDA0-AD74-41D1-B067-250B5C005FA0}" type="slidenum">
              <a:rPr lang="en-IN" smtClean="0"/>
              <a:t>‹#›</a:t>
            </a:fld>
            <a:endParaRPr lang="en-IN"/>
          </a:p>
        </p:txBody>
      </p:sp>
    </p:spTree>
    <p:extLst>
      <p:ext uri="{BB962C8B-B14F-4D97-AF65-F5344CB8AC3E}">
        <p14:creationId xmlns:p14="http://schemas.microsoft.com/office/powerpoint/2010/main" val="7049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9154"/>
            <a:ext cx="109728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endParaRPr lang="en-US" dirty="0"/>
          </a:p>
        </p:txBody>
      </p:sp>
      <p:sp>
        <p:nvSpPr>
          <p:cNvPr id="3" name="Text Placeholder 2"/>
          <p:cNvSpPr>
            <a:spLocks noGrp="1"/>
          </p:cNvSpPr>
          <p:nvPr>
            <p:ph type="body" idx="1"/>
          </p:nvPr>
        </p:nvSpPr>
        <p:spPr>
          <a:xfrm>
            <a:off x="609600" y="1144964"/>
            <a:ext cx="10972800" cy="5148260"/>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txBox="1">
            <a:spLocks/>
          </p:cNvSpPr>
          <p:nvPr/>
        </p:nvSpPr>
        <p:spPr>
          <a:xfrm>
            <a:off x="3048000" y="6673208"/>
            <a:ext cx="6096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b="0" u="none" dirty="0">
                <a:solidFill>
                  <a:schemeClr val="tx1"/>
                </a:solidFill>
              </a:rPr>
              <a:t>© 2016 Open Source Technology Learning Center  |</a:t>
            </a:r>
            <a:r>
              <a:rPr lang="en-US" sz="800" b="0" u="none" baseline="0" dirty="0">
                <a:solidFill>
                  <a:schemeClr val="tx1"/>
                </a:solidFill>
              </a:rPr>
              <a:t> www.ostlc.com</a:t>
            </a:r>
            <a:r>
              <a:rPr lang="en-US" sz="800" b="0" u="none" dirty="0">
                <a:solidFill>
                  <a:schemeClr val="tx1"/>
                </a:solidFill>
              </a:rPr>
              <a:t>  </a:t>
            </a:r>
          </a:p>
        </p:txBody>
      </p:sp>
      <p:sp>
        <p:nvSpPr>
          <p:cNvPr id="6" name="Footer Placeholder 4"/>
          <p:cNvSpPr txBox="1">
            <a:spLocks/>
          </p:cNvSpPr>
          <p:nvPr/>
        </p:nvSpPr>
        <p:spPr>
          <a:xfrm>
            <a:off x="14512" y="6647352"/>
            <a:ext cx="48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12194117"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IN" sz="1800"/>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solidFill>
                <a:srgbClr val="C00000"/>
              </a:solidFill>
              <a:round/>
              <a:headEnd/>
              <a:tailEnd/>
            </a:ln>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199673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dt="0"/>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1</a:t>
            </a:fld>
            <a:endParaRPr lang="en-IN"/>
          </a:p>
        </p:txBody>
      </p:sp>
      <p:sp>
        <p:nvSpPr>
          <p:cNvPr id="5" name="TextBox 4"/>
          <p:cNvSpPr txBox="1"/>
          <p:nvPr/>
        </p:nvSpPr>
        <p:spPr>
          <a:xfrm>
            <a:off x="1651379" y="2142699"/>
            <a:ext cx="9198591" cy="769441"/>
          </a:xfrm>
          <a:prstGeom prst="rect">
            <a:avLst/>
          </a:prstGeom>
          <a:noFill/>
        </p:spPr>
        <p:txBody>
          <a:bodyPr wrap="square" rtlCol="0">
            <a:spAutoFit/>
          </a:bodyPr>
          <a:lstStyle/>
          <a:p>
            <a:pPr algn="ctr"/>
            <a:r>
              <a:rPr lang="en-US" sz="4400" b="1" smtClean="0"/>
              <a:t>System Software</a:t>
            </a:r>
            <a:endParaRPr lang="en-US" sz="4400" b="1" dirty="0" smtClean="0"/>
          </a:p>
        </p:txBody>
      </p:sp>
    </p:spTree>
    <p:extLst>
      <p:ext uri="{BB962C8B-B14F-4D97-AF65-F5344CB8AC3E}">
        <p14:creationId xmlns:p14="http://schemas.microsoft.com/office/powerpoint/2010/main" val="2435434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p</a:t>
            </a:r>
            <a:r>
              <a:rPr lang="en-US" dirty="0" err="1" smtClean="0">
                <a:latin typeface="+mn-lt"/>
              </a:rPr>
              <a:t>open</a:t>
            </a:r>
            <a:r>
              <a:rPr lang="en-US" dirty="0" smtClean="0">
                <a:latin typeface="+mn-lt"/>
              </a:rPr>
              <a:t> ( ) Library Function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10</a:t>
            </a:fld>
            <a:endParaRPr lang="en-IN"/>
          </a:p>
        </p:txBody>
      </p:sp>
      <p:sp>
        <p:nvSpPr>
          <p:cNvPr id="5" name="Rectangle 3"/>
          <p:cNvSpPr txBox="1">
            <a:spLocks noChangeArrowheads="1"/>
          </p:cNvSpPr>
          <p:nvPr/>
        </p:nvSpPr>
        <p:spPr>
          <a:xfrm>
            <a:off x="141403" y="1445289"/>
            <a:ext cx="11783504" cy="4982974"/>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a:t>The </a:t>
            </a:r>
            <a:r>
              <a:rPr lang="en-US" altLang="en-US" dirty="0" err="1"/>
              <a:t>popen</a:t>
            </a:r>
            <a:r>
              <a:rPr lang="en-US" altLang="en-US" dirty="0"/>
              <a:t> library function opens a process by creating a pipe, execute fork and invoke a shell. </a:t>
            </a:r>
          </a:p>
          <a:p>
            <a:pPr algn="just"/>
            <a:r>
              <a:rPr lang="en-US" altLang="en-US" dirty="0"/>
              <a:t>FILE *</a:t>
            </a:r>
            <a:r>
              <a:rPr lang="en-US" altLang="en-US" dirty="0" err="1"/>
              <a:t>popen</a:t>
            </a:r>
            <a:r>
              <a:rPr lang="en-US" altLang="en-US" dirty="0"/>
              <a:t> (</a:t>
            </a:r>
            <a:r>
              <a:rPr lang="en-US" altLang="en-US" dirty="0" err="1"/>
              <a:t>const</a:t>
            </a:r>
            <a:r>
              <a:rPr lang="en-US" altLang="en-US" dirty="0"/>
              <a:t> char *executable, </a:t>
            </a:r>
            <a:r>
              <a:rPr lang="en-US" altLang="en-US" dirty="0" err="1"/>
              <a:t>const</a:t>
            </a:r>
            <a:r>
              <a:rPr lang="en-US" altLang="en-US" dirty="0"/>
              <a:t> char *mode);</a:t>
            </a:r>
          </a:p>
          <a:p>
            <a:pPr algn="just"/>
            <a:r>
              <a:rPr lang="en-US" altLang="en-US" dirty="0"/>
              <a:t>On success returns file pointer else NULL (if fork or pipe system calls failed).</a:t>
            </a:r>
          </a:p>
          <a:p>
            <a:pPr algn="just"/>
            <a:r>
              <a:rPr lang="en-US" altLang="en-US" dirty="0" err="1"/>
              <a:t>int</a:t>
            </a:r>
            <a:r>
              <a:rPr lang="en-US" altLang="en-US" dirty="0"/>
              <a:t> </a:t>
            </a:r>
            <a:r>
              <a:rPr lang="en-US" altLang="en-US" dirty="0" err="1"/>
              <a:t>pclose</a:t>
            </a:r>
            <a:r>
              <a:rPr lang="en-US" altLang="en-US" dirty="0"/>
              <a:t> (FILE *STREAM</a:t>
            </a:r>
            <a:r>
              <a:rPr lang="en-US" altLang="en-US" dirty="0" smtClean="0"/>
              <a:t>);</a:t>
            </a:r>
          </a:p>
          <a:p>
            <a:pPr algn="just">
              <a:spcBef>
                <a:spcPts val="0"/>
              </a:spcBef>
            </a:pPr>
            <a:r>
              <a:rPr lang="en-US" altLang="en-US" sz="2400" dirty="0"/>
              <a:t>Used to read or write to a file at a specified offset value. </a:t>
            </a:r>
          </a:p>
          <a:p>
            <a:pPr algn="just">
              <a:spcBef>
                <a:spcPts val="0"/>
              </a:spcBef>
            </a:pPr>
            <a:r>
              <a:rPr lang="en-US" altLang="en-US" sz="2400" dirty="0"/>
              <a:t>Same as read/write except the starting position is from the given offset.</a:t>
            </a:r>
          </a:p>
          <a:p>
            <a:pPr algn="just">
              <a:spcBef>
                <a:spcPts val="0"/>
              </a:spcBef>
            </a:pPr>
            <a:r>
              <a:rPr lang="en-US" altLang="en-US" sz="2400" dirty="0"/>
              <a:t>On success the system calls return number of bytes read or written. </a:t>
            </a:r>
          </a:p>
          <a:p>
            <a:pPr algn="just"/>
            <a:r>
              <a:rPr lang="en-US" altLang="en-US" sz="2400" dirty="0"/>
              <a:t>If 0 returns </a:t>
            </a:r>
          </a:p>
          <a:p>
            <a:pPr lvl="1" algn="just"/>
            <a:r>
              <a:rPr lang="en-US" altLang="en-US" dirty="0" err="1"/>
              <a:t>pwrite</a:t>
            </a:r>
            <a:r>
              <a:rPr lang="en-US" altLang="en-US" dirty="0"/>
              <a:t>: nothing has been written</a:t>
            </a:r>
          </a:p>
          <a:p>
            <a:pPr lvl="1" algn="just"/>
            <a:r>
              <a:rPr lang="en-US" altLang="en-US" dirty="0" err="1"/>
              <a:t>pread</a:t>
            </a:r>
            <a:r>
              <a:rPr lang="en-US" altLang="en-US" dirty="0"/>
              <a:t>: end of file</a:t>
            </a:r>
          </a:p>
          <a:p>
            <a:pPr algn="just"/>
            <a:endParaRPr lang="en-US" altLang="en-US" dirty="0"/>
          </a:p>
        </p:txBody>
      </p:sp>
    </p:spTree>
    <p:extLst>
      <p:ext uri="{BB962C8B-B14F-4D97-AF65-F5344CB8AC3E}">
        <p14:creationId xmlns:p14="http://schemas.microsoft.com/office/powerpoint/2010/main" val="6692327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latin typeface="+mn-lt"/>
              </a:rPr>
              <a:t>file_operations</a:t>
            </a:r>
            <a:r>
              <a:rPr lang="en-US" i="1" dirty="0">
                <a:latin typeface="+mn-lt"/>
              </a:rPr>
              <a:t> </a:t>
            </a:r>
            <a:r>
              <a:rPr lang="en-US" dirty="0">
                <a:latin typeface="+mn-lt"/>
              </a:rPr>
              <a:t>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100</a:t>
            </a:fld>
            <a:endParaRPr lang="en-IN"/>
          </a:p>
        </p:txBody>
      </p:sp>
      <p:sp>
        <p:nvSpPr>
          <p:cNvPr id="3" name="Rectangle 2"/>
          <p:cNvSpPr/>
          <p:nvPr/>
        </p:nvSpPr>
        <p:spPr>
          <a:xfrm>
            <a:off x="234474" y="1236036"/>
            <a:ext cx="11597361" cy="5336846"/>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400" b="1" dirty="0">
                <a:solidFill>
                  <a:srgbClr val="333399"/>
                </a:solidFill>
                <a:latin typeface="Arial"/>
              </a:rPr>
              <a:t>The following list shows what operations appear in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file_operations</a:t>
            </a:r>
            <a:r>
              <a:rPr lang="en-US" sz="2400" b="1" dirty="0">
                <a:solidFill>
                  <a:srgbClr val="333399"/>
                </a:solidFill>
                <a:latin typeface="Arial"/>
              </a:rPr>
              <a:t> for the 2.4 series of kernels. The return  value of each operation is 0 for success or a negative error code to signal  an error.</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loff_t</a:t>
            </a:r>
            <a:r>
              <a:rPr lang="en-US" sz="2400" b="1" dirty="0">
                <a:solidFill>
                  <a:srgbClr val="333399"/>
                </a:solidFill>
                <a:latin typeface="Arial"/>
              </a:rPr>
              <a:t> </a:t>
            </a:r>
            <a:r>
              <a:rPr lang="en-US" sz="2400" b="1" dirty="0">
                <a:solidFill>
                  <a:srgbClr val="CC3300"/>
                </a:solidFill>
                <a:latin typeface="Arial"/>
              </a:rPr>
              <a:t>(*</a:t>
            </a:r>
            <a:r>
              <a:rPr lang="en-US" sz="2400" b="1" dirty="0" err="1">
                <a:solidFill>
                  <a:srgbClr val="CC3300"/>
                </a:solidFill>
                <a:latin typeface="Arial"/>
              </a:rPr>
              <a:t>llseek</a:t>
            </a:r>
            <a:r>
              <a:rPr lang="en-US" sz="2400" b="1" dirty="0">
                <a:solidFill>
                  <a:srgbClr val="CC3300"/>
                </a:solidFill>
                <a:latin typeface="Arial"/>
              </a:rPr>
              <a:t>)</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a:t>
            </a:r>
            <a:r>
              <a:rPr lang="en-US" sz="2400" b="1" dirty="0" err="1">
                <a:solidFill>
                  <a:srgbClr val="333399"/>
                </a:solidFill>
                <a:latin typeface="Arial"/>
              </a:rPr>
              <a:t>loff_t</a:t>
            </a:r>
            <a:r>
              <a:rPr lang="en-US" sz="2400" b="1" dirty="0">
                <a:solidFill>
                  <a:srgbClr val="333399"/>
                </a:solidFill>
                <a:latin typeface="Arial"/>
              </a:rPr>
              <a:t>, </a:t>
            </a:r>
            <a:r>
              <a:rPr lang="en-US" sz="2400" b="1" dirty="0" err="1">
                <a:solidFill>
                  <a:srgbClr val="333399"/>
                </a:solidFill>
                <a:latin typeface="Arial"/>
              </a:rPr>
              <a:t>int</a:t>
            </a:r>
            <a:r>
              <a:rPr lang="en-US" sz="2400" b="1" dirty="0">
                <a:solidFill>
                  <a:srgbClr val="333399"/>
                </a:solidFill>
                <a:latin typeface="Arial"/>
              </a:rPr>
              <a:t>);</a:t>
            </a:r>
          </a:p>
          <a:p>
            <a:pPr marL="342900" lvl="0" indent="-342900" algn="just" fontAlgn="base">
              <a:lnSpc>
                <a:spcPct val="80000"/>
              </a:lnSpc>
              <a:spcBef>
                <a:spcPct val="20000"/>
              </a:spcBef>
              <a:spcAft>
                <a:spcPct val="0"/>
              </a:spcAft>
            </a:pPr>
            <a:r>
              <a:rPr lang="en-US" sz="2400" b="1" dirty="0">
                <a:solidFill>
                  <a:srgbClr val="333399"/>
                </a:solidFill>
                <a:latin typeface="Arial"/>
              </a:rPr>
              <a:t>	The </a:t>
            </a:r>
            <a:r>
              <a:rPr lang="en-US" sz="2400" b="1" dirty="0" err="1">
                <a:solidFill>
                  <a:srgbClr val="333399"/>
                </a:solidFill>
                <a:latin typeface="Arial"/>
              </a:rPr>
              <a:t>llseek</a:t>
            </a:r>
            <a:r>
              <a:rPr lang="en-US" sz="2400" b="1" dirty="0">
                <a:solidFill>
                  <a:srgbClr val="333399"/>
                </a:solidFill>
                <a:latin typeface="Arial"/>
              </a:rPr>
              <a:t> method is used to change the current read/write position in a file. The </a:t>
            </a:r>
            <a:r>
              <a:rPr lang="en-US" sz="2400" b="1" dirty="0" err="1">
                <a:solidFill>
                  <a:srgbClr val="333399"/>
                </a:solidFill>
                <a:latin typeface="Arial"/>
              </a:rPr>
              <a:t>loff_t</a:t>
            </a:r>
            <a:r>
              <a:rPr lang="en-US" sz="2400" b="1" dirty="0">
                <a:solidFill>
                  <a:srgbClr val="333399"/>
                </a:solidFill>
                <a:latin typeface="Arial"/>
              </a:rPr>
              <a:t> is a “long offset”. </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ssize_t</a:t>
            </a:r>
            <a:r>
              <a:rPr lang="en-US" sz="2400" b="1" dirty="0">
                <a:solidFill>
                  <a:srgbClr val="333399"/>
                </a:solidFill>
                <a:latin typeface="Arial"/>
              </a:rPr>
              <a:t> </a:t>
            </a:r>
            <a:r>
              <a:rPr lang="en-US" sz="2400" b="1" dirty="0">
                <a:solidFill>
                  <a:srgbClr val="CC3300"/>
                </a:solidFill>
                <a:latin typeface="Arial"/>
              </a:rPr>
              <a:t>(*read)</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char *, </a:t>
            </a:r>
            <a:r>
              <a:rPr lang="en-US" sz="2400" b="1" dirty="0" err="1">
                <a:solidFill>
                  <a:srgbClr val="333399"/>
                </a:solidFill>
                <a:latin typeface="Arial"/>
              </a:rPr>
              <a:t>size_t</a:t>
            </a:r>
            <a:r>
              <a:rPr lang="en-US" sz="2400" b="1" dirty="0">
                <a:solidFill>
                  <a:srgbClr val="333399"/>
                </a:solidFill>
                <a:latin typeface="Arial"/>
              </a:rPr>
              <a:t>, </a:t>
            </a:r>
            <a:r>
              <a:rPr lang="en-US" sz="2400" b="1" dirty="0" err="1">
                <a:solidFill>
                  <a:srgbClr val="333399"/>
                </a:solidFill>
                <a:latin typeface="Arial"/>
              </a:rPr>
              <a:t>loff_t</a:t>
            </a: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used to retrieve data from the device. A non-negative</a:t>
            </a:r>
          </a:p>
          <a:p>
            <a:pPr marL="342900" lvl="0" indent="-342900" algn="just" fontAlgn="base">
              <a:lnSpc>
                <a:spcPct val="80000"/>
              </a:lnSpc>
              <a:spcBef>
                <a:spcPct val="20000"/>
              </a:spcBef>
              <a:spcAft>
                <a:spcPct val="0"/>
              </a:spcAft>
            </a:pPr>
            <a:r>
              <a:rPr lang="en-US" sz="2400" b="1" dirty="0">
                <a:solidFill>
                  <a:srgbClr val="333399"/>
                </a:solidFill>
                <a:latin typeface="Arial"/>
              </a:rPr>
              <a:t>return value represents the number of bytes successfully read.</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ssize_t</a:t>
            </a:r>
            <a:r>
              <a:rPr lang="en-US" sz="2400" b="1" dirty="0">
                <a:solidFill>
                  <a:srgbClr val="333399"/>
                </a:solidFill>
                <a:latin typeface="Arial"/>
              </a:rPr>
              <a:t> </a:t>
            </a:r>
            <a:r>
              <a:rPr lang="en-US" sz="2400" b="1" dirty="0">
                <a:solidFill>
                  <a:srgbClr val="CC3300"/>
                </a:solidFill>
                <a:latin typeface="Arial"/>
              </a:rPr>
              <a:t>(*write)</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a:t>
            </a:r>
            <a:r>
              <a:rPr lang="en-US" sz="2400" b="1" dirty="0" err="1">
                <a:solidFill>
                  <a:srgbClr val="333399"/>
                </a:solidFill>
                <a:latin typeface="Arial"/>
              </a:rPr>
              <a:t>const</a:t>
            </a:r>
            <a:r>
              <a:rPr lang="en-US" sz="2400" b="1" dirty="0">
                <a:solidFill>
                  <a:srgbClr val="333399"/>
                </a:solidFill>
                <a:latin typeface="Arial"/>
              </a:rPr>
              <a:t> char *, </a:t>
            </a:r>
            <a:r>
              <a:rPr lang="en-US" sz="2400" b="1" dirty="0" err="1">
                <a:solidFill>
                  <a:srgbClr val="333399"/>
                </a:solidFill>
                <a:latin typeface="Arial"/>
              </a:rPr>
              <a:t>size_t</a:t>
            </a:r>
            <a:r>
              <a:rPr lang="en-US" sz="2400" b="1" dirty="0">
                <a:solidFill>
                  <a:srgbClr val="333399"/>
                </a:solidFill>
                <a:latin typeface="Arial"/>
              </a:rPr>
              <a:t>, </a:t>
            </a:r>
            <a:r>
              <a:rPr lang="en-US" sz="2400" b="1" dirty="0" err="1">
                <a:solidFill>
                  <a:srgbClr val="333399"/>
                </a:solidFill>
                <a:latin typeface="Arial"/>
              </a:rPr>
              <a:t>loff_t</a:t>
            </a: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sends data to the device. The return value, if non-negative,</a:t>
            </a:r>
          </a:p>
          <a:p>
            <a:pPr marL="342900" lvl="0" indent="-342900" algn="just" fontAlgn="base">
              <a:lnSpc>
                <a:spcPct val="80000"/>
              </a:lnSpc>
              <a:spcBef>
                <a:spcPct val="20000"/>
              </a:spcBef>
              <a:spcAft>
                <a:spcPct val="0"/>
              </a:spcAft>
            </a:pPr>
            <a:r>
              <a:rPr lang="en-US" sz="2400" b="1" dirty="0">
                <a:solidFill>
                  <a:srgbClr val="333399"/>
                </a:solidFill>
                <a:latin typeface="Arial"/>
              </a:rPr>
              <a:t>represents the number of bytes successfully written.</a:t>
            </a:r>
          </a:p>
        </p:txBody>
      </p:sp>
    </p:spTree>
    <p:extLst>
      <p:ext uri="{BB962C8B-B14F-4D97-AF65-F5344CB8AC3E}">
        <p14:creationId xmlns:p14="http://schemas.microsoft.com/office/powerpoint/2010/main" val="15341516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mn-lt"/>
              </a:rPr>
              <a:t>r</a:t>
            </a:r>
            <a:r>
              <a:rPr lang="en-US" i="1" dirty="0" smtClean="0">
                <a:latin typeface="+mn-lt"/>
              </a:rPr>
              <a:t>ead</a:t>
            </a:r>
            <a:r>
              <a:rPr lang="en-US" dirty="0" smtClean="0">
                <a:latin typeface="+mn-lt"/>
              </a:rPr>
              <a:t> for example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101</a:t>
            </a:fld>
            <a:endParaRPr lang="en-IN"/>
          </a:p>
        </p:txBody>
      </p:sp>
      <p:pic>
        <p:nvPicPr>
          <p:cNvPr id="5" name="Picture 2" descr="ldr2_0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84" y="1127009"/>
            <a:ext cx="8717509" cy="566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2795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latin typeface="+mn-lt"/>
              </a:rPr>
              <a:t>file_operations</a:t>
            </a:r>
            <a:r>
              <a:rPr lang="en-US" i="1" dirty="0">
                <a:latin typeface="+mn-lt"/>
              </a:rPr>
              <a:t> </a:t>
            </a:r>
            <a:r>
              <a:rPr lang="en-US" dirty="0">
                <a:latin typeface="+mn-lt"/>
              </a:rPr>
              <a:t>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102</a:t>
            </a:fld>
            <a:endParaRPr lang="en-IN"/>
          </a:p>
        </p:txBody>
      </p:sp>
      <p:sp>
        <p:nvSpPr>
          <p:cNvPr id="3" name="Rectangle 2"/>
          <p:cNvSpPr/>
          <p:nvPr/>
        </p:nvSpPr>
        <p:spPr>
          <a:xfrm>
            <a:off x="141403" y="1283089"/>
            <a:ext cx="11783504" cy="5055230"/>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a:t>
            </a:r>
            <a:r>
              <a:rPr lang="en-US" sz="2400" b="1" dirty="0" err="1">
                <a:solidFill>
                  <a:srgbClr val="CC3300"/>
                </a:solidFill>
                <a:latin typeface="Arial"/>
              </a:rPr>
              <a:t>readdir</a:t>
            </a:r>
            <a:r>
              <a:rPr lang="en-US" sz="2400" b="1" dirty="0">
                <a:solidFill>
                  <a:srgbClr val="CC3300"/>
                </a:solidFill>
                <a:latin typeface="Arial"/>
              </a:rPr>
              <a:t>)</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void *, </a:t>
            </a:r>
            <a:r>
              <a:rPr lang="en-US" sz="2400" b="1" dirty="0" err="1">
                <a:solidFill>
                  <a:srgbClr val="333399"/>
                </a:solidFill>
                <a:latin typeface="Arial"/>
              </a:rPr>
              <a:t>filldir_t</a:t>
            </a:r>
            <a:r>
              <a:rPr lang="en-US" sz="2400" b="1" dirty="0">
                <a:solidFill>
                  <a:srgbClr val="333399"/>
                </a:solidFill>
                <a:latin typeface="Arial"/>
              </a:rPr>
              <a:t>);</a:t>
            </a:r>
          </a:p>
          <a:p>
            <a:pPr marL="342900" lvl="0" indent="-342900" algn="just" fontAlgn="base">
              <a:lnSpc>
                <a:spcPct val="80000"/>
              </a:lnSpc>
              <a:spcBef>
                <a:spcPct val="20000"/>
              </a:spcBef>
              <a:spcAft>
                <a:spcPct val="0"/>
              </a:spcAft>
            </a:pP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This field should be NULL for device files; it is used for reading directories, and is only useful to file systems.</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a:solidFill>
                  <a:srgbClr val="333399"/>
                </a:solidFill>
                <a:latin typeface="Arial"/>
              </a:rPr>
              <a:t>unsigned </a:t>
            </a: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(*poll)</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poll_table_struct</a:t>
            </a: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The </a:t>
            </a:r>
            <a:r>
              <a:rPr lang="en-US" sz="2400" b="1" i="1" dirty="0">
                <a:solidFill>
                  <a:srgbClr val="333399"/>
                </a:solidFill>
                <a:latin typeface="Arial"/>
              </a:rPr>
              <a:t>poll </a:t>
            </a:r>
            <a:r>
              <a:rPr lang="en-US" sz="2400" b="1" dirty="0">
                <a:solidFill>
                  <a:srgbClr val="333399"/>
                </a:solidFill>
                <a:latin typeface="Arial"/>
              </a:rPr>
              <a:t>method is the back end of two system calls, </a:t>
            </a:r>
            <a:r>
              <a:rPr lang="en-US" sz="2400" b="1" i="1" dirty="0">
                <a:solidFill>
                  <a:srgbClr val="333399"/>
                </a:solidFill>
                <a:latin typeface="Arial"/>
              </a:rPr>
              <a:t>poll </a:t>
            </a:r>
            <a:r>
              <a:rPr lang="en-US" sz="2400" b="1" dirty="0">
                <a:solidFill>
                  <a:srgbClr val="333399"/>
                </a:solidFill>
                <a:latin typeface="Arial"/>
              </a:rPr>
              <a:t>and </a:t>
            </a:r>
            <a:r>
              <a:rPr lang="en-US" sz="2400" b="1" i="1" dirty="0">
                <a:solidFill>
                  <a:srgbClr val="333399"/>
                </a:solidFill>
                <a:latin typeface="Arial"/>
              </a:rPr>
              <a:t>select</a:t>
            </a:r>
            <a:r>
              <a:rPr lang="en-US" sz="2400" b="1" dirty="0">
                <a:solidFill>
                  <a:srgbClr val="333399"/>
                </a:solidFill>
                <a:latin typeface="Arial"/>
              </a:rPr>
              <a:t>, both used to inquire if a device is readable or writable.  Either system call can block until a device becomes readable or writable. </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a:t>
            </a:r>
            <a:r>
              <a:rPr lang="en-US" sz="2400" b="1" dirty="0" err="1">
                <a:solidFill>
                  <a:srgbClr val="CC3300"/>
                </a:solidFill>
                <a:latin typeface="Arial"/>
              </a:rPr>
              <a:t>ioctl</a:t>
            </a:r>
            <a:r>
              <a:rPr lang="en-US" sz="2400" b="1" dirty="0">
                <a:solidFill>
                  <a:srgbClr val="CC3300"/>
                </a:solidFill>
                <a:latin typeface="Arial"/>
              </a:rPr>
              <a:t>)</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inode</a:t>
            </a:r>
            <a:r>
              <a:rPr lang="en-US" sz="2400" b="1" dirty="0">
                <a:solidFill>
                  <a:srgbClr val="333399"/>
                </a:solidFill>
                <a:latin typeface="Arial"/>
              </a:rPr>
              <a:t> </a:t>
            </a:r>
            <a:r>
              <a:rPr lang="en-US" sz="2400" b="1" dirty="0">
                <a:solidFill>
                  <a:srgbClr val="660033"/>
                </a:solidFill>
                <a:latin typeface="Arial"/>
              </a:rPr>
              <a:t>*</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a:t>
            </a:r>
            <a:r>
              <a:rPr lang="en-US" sz="2400" b="1" dirty="0">
                <a:solidFill>
                  <a:srgbClr val="660033"/>
                </a:solidFill>
                <a:latin typeface="Arial"/>
              </a:rPr>
              <a:t>*</a:t>
            </a:r>
            <a:r>
              <a:rPr lang="en-US" sz="2400" b="1" dirty="0">
                <a:solidFill>
                  <a:srgbClr val="333399"/>
                </a:solidFill>
                <a:latin typeface="Arial"/>
              </a:rPr>
              <a:t>, unsigned </a:t>
            </a:r>
            <a:r>
              <a:rPr lang="en-US" sz="2400" b="1" dirty="0" err="1">
                <a:solidFill>
                  <a:srgbClr val="333399"/>
                </a:solidFill>
                <a:latin typeface="Arial"/>
              </a:rPr>
              <a:t>int</a:t>
            </a:r>
            <a:r>
              <a:rPr lang="en-US" sz="2400" b="1" dirty="0">
                <a:solidFill>
                  <a:srgbClr val="333399"/>
                </a:solidFill>
                <a:latin typeface="Arial"/>
              </a:rPr>
              <a:t> </a:t>
            </a:r>
            <a:r>
              <a:rPr lang="en-US" sz="2400" b="1" dirty="0" err="1">
                <a:solidFill>
                  <a:srgbClr val="660033"/>
                </a:solidFill>
                <a:latin typeface="Arial"/>
              </a:rPr>
              <a:t>cmd</a:t>
            </a:r>
            <a:r>
              <a:rPr lang="en-US" sz="2400" b="1" dirty="0">
                <a:solidFill>
                  <a:srgbClr val="333399"/>
                </a:solidFill>
                <a:latin typeface="Arial"/>
              </a:rPr>
              <a:t>, unsigned long </a:t>
            </a:r>
            <a:r>
              <a:rPr lang="en-US" sz="2400" b="1" dirty="0" err="1">
                <a:solidFill>
                  <a:srgbClr val="660033"/>
                </a:solidFill>
                <a:latin typeface="Arial"/>
              </a:rPr>
              <a:t>arg</a:t>
            </a:r>
            <a:r>
              <a:rPr lang="en-US" sz="2400" b="1" dirty="0">
                <a:solidFill>
                  <a:srgbClr val="333399"/>
                </a:solidFill>
                <a:latin typeface="Arial"/>
              </a:rPr>
              <a:t>);</a:t>
            </a:r>
          </a:p>
          <a:p>
            <a:pPr marL="342900" lvl="0" indent="-342900" algn="just" fontAlgn="base">
              <a:lnSpc>
                <a:spcPct val="80000"/>
              </a:lnSpc>
              <a:spcBef>
                <a:spcPct val="20000"/>
              </a:spcBef>
              <a:spcAft>
                <a:spcPct val="0"/>
              </a:spcAft>
            </a:pPr>
            <a:endParaRPr lang="en-US" sz="105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a:solidFill>
                  <a:srgbClr val="333399"/>
                </a:solidFill>
                <a:latin typeface="Arial"/>
              </a:rPr>
              <a:t>		The </a:t>
            </a:r>
            <a:r>
              <a:rPr lang="en-US" sz="2400" b="1" i="1" dirty="0" err="1">
                <a:solidFill>
                  <a:srgbClr val="333399"/>
                </a:solidFill>
                <a:latin typeface="Arial"/>
              </a:rPr>
              <a:t>ioctl</a:t>
            </a:r>
            <a:r>
              <a:rPr lang="en-US" sz="2400" b="1" i="1" dirty="0">
                <a:solidFill>
                  <a:srgbClr val="333399"/>
                </a:solidFill>
                <a:latin typeface="Arial"/>
              </a:rPr>
              <a:t> </a:t>
            </a:r>
            <a:r>
              <a:rPr lang="en-US" sz="2400" b="1" dirty="0">
                <a:solidFill>
                  <a:srgbClr val="333399"/>
                </a:solidFill>
                <a:latin typeface="Arial"/>
              </a:rPr>
              <a:t>system call offers a way to issue device-specific commands (like Formatting a track of a floppy disk, which is neither reading nor writing). </a:t>
            </a:r>
          </a:p>
        </p:txBody>
      </p:sp>
    </p:spTree>
    <p:extLst>
      <p:ext uri="{BB962C8B-B14F-4D97-AF65-F5344CB8AC3E}">
        <p14:creationId xmlns:p14="http://schemas.microsoft.com/office/powerpoint/2010/main" val="17718757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latin typeface="+mn-lt"/>
              </a:rPr>
              <a:t>file_operations</a:t>
            </a:r>
            <a:r>
              <a:rPr lang="en-US" i="1" dirty="0">
                <a:latin typeface="+mn-lt"/>
              </a:rPr>
              <a:t> </a:t>
            </a:r>
            <a:r>
              <a:rPr lang="en-US" dirty="0">
                <a:latin typeface="+mn-lt"/>
              </a:rPr>
              <a:t>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103</a:t>
            </a:fld>
            <a:endParaRPr lang="en-IN"/>
          </a:p>
        </p:txBody>
      </p:sp>
      <p:sp>
        <p:nvSpPr>
          <p:cNvPr id="3" name="Rectangle 2"/>
          <p:cNvSpPr/>
          <p:nvPr/>
        </p:nvSpPr>
        <p:spPr>
          <a:xfrm>
            <a:off x="141403" y="1254570"/>
            <a:ext cx="11783504" cy="5262979"/>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a:t>
            </a:r>
            <a:r>
              <a:rPr lang="en-US" sz="2400" b="1" dirty="0" err="1">
                <a:solidFill>
                  <a:srgbClr val="CC3300"/>
                </a:solidFill>
                <a:latin typeface="Arial"/>
              </a:rPr>
              <a:t>mmap</a:t>
            </a:r>
            <a:r>
              <a:rPr lang="en-US" sz="2400" b="1" dirty="0">
                <a:solidFill>
                  <a:srgbClr val="CC3300"/>
                </a:solidFill>
                <a:latin typeface="Arial"/>
              </a:rPr>
              <a:t>)</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vm_area_struct</a:t>
            </a: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i="1" dirty="0">
                <a:solidFill>
                  <a:srgbClr val="333399"/>
                </a:solidFill>
                <a:latin typeface="Arial"/>
              </a:rPr>
              <a:t>	</a:t>
            </a:r>
            <a:r>
              <a:rPr lang="en-US" sz="2400" b="1" i="1" dirty="0" err="1">
                <a:solidFill>
                  <a:srgbClr val="333399"/>
                </a:solidFill>
                <a:latin typeface="Arial"/>
              </a:rPr>
              <a:t>mmap</a:t>
            </a:r>
            <a:r>
              <a:rPr lang="en-US" sz="2400" b="1" i="1" dirty="0">
                <a:solidFill>
                  <a:srgbClr val="333399"/>
                </a:solidFill>
                <a:latin typeface="Arial"/>
              </a:rPr>
              <a:t> </a:t>
            </a:r>
            <a:r>
              <a:rPr lang="en-US" sz="2400" b="1" dirty="0">
                <a:solidFill>
                  <a:srgbClr val="333399"/>
                </a:solidFill>
                <a:latin typeface="Arial"/>
              </a:rPr>
              <a:t>is used to request a mapping of device memory to a process’s address space. </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(*open)</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inode</a:t>
            </a:r>
            <a:r>
              <a:rPr lang="en-US" sz="2400" b="1" dirty="0">
                <a:solidFill>
                  <a:srgbClr val="333399"/>
                </a:solidFill>
                <a:latin typeface="Arial"/>
              </a:rPr>
              <a:t> *, </a:t>
            </a:r>
            <a:r>
              <a:rPr lang="en-US" sz="2400" b="1" dirty="0" err="1">
                <a:solidFill>
                  <a:srgbClr val="333399"/>
                </a:solidFill>
                <a:latin typeface="Arial"/>
              </a:rPr>
              <a:t>struct</a:t>
            </a:r>
            <a:r>
              <a:rPr lang="en-US" sz="2400" b="1" dirty="0">
                <a:solidFill>
                  <a:srgbClr val="333399"/>
                </a:solidFill>
                <a:latin typeface="Arial"/>
              </a:rPr>
              <a:t> file *);</a:t>
            </a:r>
          </a:p>
          <a:p>
            <a:pPr marL="342900" lvl="0" indent="-342900" algn="just" fontAlgn="base">
              <a:lnSpc>
                <a:spcPct val="80000"/>
              </a:lnSpc>
              <a:spcBef>
                <a:spcPct val="20000"/>
              </a:spcBef>
              <a:spcAft>
                <a:spcPct val="0"/>
              </a:spcAft>
            </a:pPr>
            <a:r>
              <a:rPr lang="en-US" sz="2400" b="1" dirty="0">
                <a:solidFill>
                  <a:srgbClr val="333399"/>
                </a:solidFill>
                <a:latin typeface="Arial"/>
              </a:rPr>
              <a:t> When  a device file is open, this entry point is called.</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(*flush)</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file *);</a:t>
            </a:r>
          </a:p>
          <a:p>
            <a:pPr marL="342900" lvl="0" indent="-342900" algn="just" fontAlgn="base">
              <a:lnSpc>
                <a:spcPct val="80000"/>
              </a:lnSpc>
              <a:spcBef>
                <a:spcPct val="20000"/>
              </a:spcBef>
              <a:spcAft>
                <a:spcPct val="0"/>
              </a:spcAft>
            </a:pPr>
            <a:r>
              <a:rPr lang="en-US" sz="2400" b="1" dirty="0">
                <a:solidFill>
                  <a:srgbClr val="333399"/>
                </a:solidFill>
                <a:latin typeface="Arial"/>
              </a:rPr>
              <a:t>	The </a:t>
            </a:r>
            <a:r>
              <a:rPr lang="en-US" sz="2400" b="1" i="1" dirty="0">
                <a:solidFill>
                  <a:srgbClr val="333399"/>
                </a:solidFill>
                <a:latin typeface="Arial"/>
              </a:rPr>
              <a:t>flush </a:t>
            </a:r>
            <a:r>
              <a:rPr lang="en-US" sz="2400" b="1" dirty="0">
                <a:solidFill>
                  <a:srgbClr val="333399"/>
                </a:solidFill>
                <a:latin typeface="Arial"/>
              </a:rPr>
              <a:t>operation is invoked when a process closes its copy of a file descriptor for a device; Currently, </a:t>
            </a:r>
            <a:r>
              <a:rPr lang="en-US" sz="2400" b="1" i="1" dirty="0">
                <a:solidFill>
                  <a:srgbClr val="333399"/>
                </a:solidFill>
                <a:latin typeface="Arial"/>
              </a:rPr>
              <a:t>flush </a:t>
            </a:r>
            <a:r>
              <a:rPr lang="en-US" sz="2400" b="1" dirty="0">
                <a:solidFill>
                  <a:srgbClr val="333399"/>
                </a:solidFill>
                <a:latin typeface="Arial"/>
              </a:rPr>
              <a:t>is used only in the network file system (NFS) code. </a:t>
            </a:r>
          </a:p>
          <a:p>
            <a:pPr marL="342900" lvl="0" indent="-342900" algn="just" fontAlgn="base">
              <a:lnSpc>
                <a:spcPct val="80000"/>
              </a:lnSpc>
              <a:spcBef>
                <a:spcPct val="20000"/>
              </a:spcBef>
              <a:spcAft>
                <a:spcPct val="0"/>
              </a:spcAft>
            </a:pPr>
            <a:endParaRPr lang="en-US" sz="24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int</a:t>
            </a:r>
            <a:r>
              <a:rPr lang="en-US" sz="2400" b="1" dirty="0">
                <a:solidFill>
                  <a:srgbClr val="333399"/>
                </a:solidFill>
                <a:latin typeface="Arial"/>
              </a:rPr>
              <a:t> </a:t>
            </a:r>
            <a:r>
              <a:rPr lang="en-US" sz="2400" b="1" dirty="0">
                <a:solidFill>
                  <a:srgbClr val="CC3300"/>
                </a:solidFill>
                <a:latin typeface="Arial"/>
              </a:rPr>
              <a:t>(*release)</a:t>
            </a:r>
            <a:r>
              <a:rPr lang="en-US" sz="2400" b="1" dirty="0">
                <a:solidFill>
                  <a:srgbClr val="333399"/>
                </a:solidFill>
                <a:latin typeface="Arial"/>
              </a:rPr>
              <a:t> (</a:t>
            </a: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333399"/>
                </a:solidFill>
                <a:latin typeface="Arial"/>
              </a:rPr>
              <a:t>inode</a:t>
            </a:r>
            <a:r>
              <a:rPr lang="en-US" sz="2400" b="1" dirty="0">
                <a:solidFill>
                  <a:srgbClr val="333399"/>
                </a:solidFill>
                <a:latin typeface="Arial"/>
              </a:rPr>
              <a:t> *, </a:t>
            </a:r>
            <a:r>
              <a:rPr lang="en-US" sz="2400" b="1" dirty="0" err="1">
                <a:solidFill>
                  <a:srgbClr val="333399"/>
                </a:solidFill>
                <a:latin typeface="Arial"/>
              </a:rPr>
              <a:t>struct</a:t>
            </a:r>
            <a:r>
              <a:rPr lang="en-US" sz="2400" b="1" dirty="0">
                <a:solidFill>
                  <a:srgbClr val="333399"/>
                </a:solidFill>
                <a:latin typeface="Arial"/>
              </a:rPr>
              <a:t> file *);</a:t>
            </a:r>
          </a:p>
          <a:p>
            <a:pPr marL="342900" lvl="0" indent="-342900" algn="just" fontAlgn="base">
              <a:lnSpc>
                <a:spcPct val="80000"/>
              </a:lnSpc>
              <a:spcBef>
                <a:spcPct val="20000"/>
              </a:spcBef>
              <a:spcAft>
                <a:spcPct val="0"/>
              </a:spcAft>
            </a:pPr>
            <a:r>
              <a:rPr lang="en-US" sz="2400" b="1" dirty="0">
                <a:solidFill>
                  <a:srgbClr val="333399"/>
                </a:solidFill>
                <a:latin typeface="Arial"/>
              </a:rPr>
              <a:t>	This operation is invoked when the file structure is being released. Like </a:t>
            </a:r>
            <a:r>
              <a:rPr lang="en-US" sz="2400" b="1" i="1" dirty="0">
                <a:solidFill>
                  <a:srgbClr val="333399"/>
                </a:solidFill>
                <a:latin typeface="Arial"/>
              </a:rPr>
              <a:t>open</a:t>
            </a:r>
            <a:r>
              <a:rPr lang="en-US" sz="2400" b="1" dirty="0">
                <a:solidFill>
                  <a:srgbClr val="333399"/>
                </a:solidFill>
                <a:latin typeface="Arial"/>
              </a:rPr>
              <a:t>, </a:t>
            </a:r>
            <a:r>
              <a:rPr lang="en-US" sz="2400" b="1" i="1" dirty="0">
                <a:solidFill>
                  <a:srgbClr val="333399"/>
                </a:solidFill>
                <a:latin typeface="Arial"/>
              </a:rPr>
              <a:t>release </a:t>
            </a:r>
            <a:r>
              <a:rPr lang="en-US" sz="2400" b="1" dirty="0">
                <a:solidFill>
                  <a:srgbClr val="333399"/>
                </a:solidFill>
                <a:latin typeface="Arial"/>
              </a:rPr>
              <a:t>can be missing.*</a:t>
            </a:r>
          </a:p>
        </p:txBody>
      </p:sp>
    </p:spTree>
    <p:extLst>
      <p:ext uri="{BB962C8B-B14F-4D97-AF65-F5344CB8AC3E}">
        <p14:creationId xmlns:p14="http://schemas.microsoft.com/office/powerpoint/2010/main" val="21310119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Driver Kernel Communication </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104</a:t>
            </a:fld>
            <a:endParaRPr lang="en-IN"/>
          </a:p>
        </p:txBody>
      </p:sp>
      <p:sp>
        <p:nvSpPr>
          <p:cNvPr id="3" name="Rectangle 2"/>
          <p:cNvSpPr/>
          <p:nvPr/>
        </p:nvSpPr>
        <p:spPr>
          <a:xfrm>
            <a:off x="141403" y="1166273"/>
            <a:ext cx="11679247" cy="5515356"/>
          </a:xfrm>
          <a:prstGeom prst="rect">
            <a:avLst/>
          </a:prstGeom>
        </p:spPr>
        <p:txBody>
          <a:bodyPr wrap="square">
            <a:spAutoFit/>
          </a:bodyPr>
          <a:lstStyle/>
          <a:p>
            <a:pPr marL="742950" lvl="1" indent="-285750" algn="just" fontAlgn="base">
              <a:spcBef>
                <a:spcPct val="20000"/>
              </a:spcBef>
              <a:spcAft>
                <a:spcPct val="0"/>
              </a:spcAft>
            </a:pPr>
            <a:r>
              <a:rPr lang="en-US" sz="2400" b="1" dirty="0">
                <a:solidFill>
                  <a:srgbClr val="CC3300"/>
                </a:solidFill>
                <a:latin typeface="Arial" panose="020B0604020202020204" pitchFamily="34" charset="0"/>
                <a:cs typeface="Arial" panose="020B0604020202020204" pitchFamily="34" charset="0"/>
              </a:rPr>
              <a:t>Any device operation is typically initiated by a process.</a:t>
            </a:r>
          </a:p>
          <a:p>
            <a:pPr marL="342900" lvl="0" indent="-342900" algn="just" fontAlgn="base">
              <a:spcBef>
                <a:spcPct val="20000"/>
              </a:spcBef>
              <a:spcAft>
                <a:spcPct val="0"/>
              </a:spcAft>
            </a:pPr>
            <a:r>
              <a:rPr lang="en-US" sz="2400" b="1" dirty="0">
                <a:solidFill>
                  <a:srgbClr val="333399"/>
                </a:solidFill>
                <a:latin typeface="Arial" panose="020B0604020202020204" pitchFamily="34" charset="0"/>
                <a:cs typeface="Arial" panose="020B0604020202020204" pitchFamily="34" charset="0"/>
              </a:rPr>
              <a:t>		</a:t>
            </a:r>
            <a:r>
              <a:rPr lang="en-US" sz="2400" b="1" dirty="0">
                <a:solidFill>
                  <a:srgbClr val="000000"/>
                </a:solidFill>
                <a:latin typeface="Arial" panose="020B0604020202020204" pitchFamily="34" charset="0"/>
                <a:cs typeface="Arial" panose="020B0604020202020204" pitchFamily="34" charset="0"/>
              </a:rPr>
              <a:t>For example a process might use the read() system call to read 10 bytes for a file opened earlier, and store these 10 bytes in  a local buffer.</a:t>
            </a:r>
          </a:p>
          <a:p>
            <a:pPr marL="342900" lvl="0" indent="-342900" algn="just" fontAlgn="base">
              <a:spcBef>
                <a:spcPct val="20000"/>
              </a:spcBef>
              <a:spcAft>
                <a:spcPct val="0"/>
              </a:spcAft>
            </a:pPr>
            <a:endParaRPr lang="en-US" sz="2400" b="1" dirty="0">
              <a:solidFill>
                <a:srgbClr val="000000"/>
              </a:solidFill>
              <a:latin typeface="Arial" panose="020B0604020202020204" pitchFamily="34" charset="0"/>
              <a:cs typeface="Arial" panose="020B0604020202020204" pitchFamily="34" charset="0"/>
            </a:endParaRPr>
          </a:p>
          <a:p>
            <a:pPr marL="342900" lvl="0" indent="-342900" algn="just" fontAlgn="base">
              <a:lnSpc>
                <a:spcPct val="90000"/>
              </a:lnSpc>
              <a:spcBef>
                <a:spcPct val="20000"/>
              </a:spcBef>
              <a:spcAft>
                <a:spcPct val="0"/>
              </a:spcAft>
            </a:pPr>
            <a:r>
              <a:rPr lang="en-US" sz="2400" b="1" dirty="0">
                <a:solidFill>
                  <a:srgbClr val="333399"/>
                </a:solidFill>
                <a:latin typeface="Arial" panose="020B0604020202020204" pitchFamily="34" charset="0"/>
                <a:cs typeface="Arial" panose="020B0604020202020204" pitchFamily="34" charset="0"/>
              </a:rPr>
              <a:t>		The read() system call now finds out which device is associated with this request, the type of the device and the major device number associated with the device</a:t>
            </a:r>
            <a:r>
              <a:rPr lang="en-US" sz="2400" b="1" dirty="0" smtClean="0">
                <a:solidFill>
                  <a:srgbClr val="333399"/>
                </a:solidFill>
                <a:latin typeface="Arial" panose="020B0604020202020204" pitchFamily="34" charset="0"/>
                <a:cs typeface="Arial" panose="020B0604020202020204" pitchFamily="34" charset="0"/>
              </a:rPr>
              <a:t>.</a:t>
            </a:r>
          </a:p>
          <a:p>
            <a:pPr marL="342900" lvl="0" indent="-342900" algn="just" fontAlgn="base">
              <a:lnSpc>
                <a:spcPct val="90000"/>
              </a:lnSpc>
              <a:spcBef>
                <a:spcPct val="20000"/>
              </a:spcBef>
              <a:spcAft>
                <a:spcPct val="0"/>
              </a:spcAft>
            </a:pPr>
            <a:endParaRPr lang="en-US" sz="2400" b="1" dirty="0" smtClean="0">
              <a:solidFill>
                <a:srgbClr val="333399"/>
              </a:solidFill>
              <a:latin typeface="Arial" panose="020B0604020202020204" pitchFamily="34" charset="0"/>
              <a:cs typeface="Arial" panose="020B0604020202020204" pitchFamily="34" charset="0"/>
            </a:endParaRPr>
          </a:p>
          <a:p>
            <a:r>
              <a:rPr lang="en-US" sz="2400" b="1" dirty="0">
                <a:solidFill>
                  <a:srgbClr val="800000"/>
                </a:solidFill>
                <a:latin typeface="Arial" panose="020B0604020202020204" pitchFamily="34" charset="0"/>
                <a:cs typeface="Arial" panose="020B0604020202020204" pitchFamily="34" charset="0"/>
              </a:rPr>
              <a:t>The read() system call then invokes the read() entry point of the device and supplies the address of the user (process) buffer to the device driver.</a:t>
            </a:r>
          </a:p>
          <a:p>
            <a:endParaRPr lang="en-US" sz="2400" b="1" dirty="0">
              <a:solidFill>
                <a:srgbClr val="800000"/>
              </a:solidFill>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However, the user buffer is located in the process address space. Whereas the device driver executes in the kernel address space.</a:t>
            </a:r>
          </a:p>
          <a:p>
            <a:pPr marL="342900" lvl="0" indent="-342900" algn="just" fontAlgn="base">
              <a:lnSpc>
                <a:spcPct val="90000"/>
              </a:lnSpc>
              <a:spcBef>
                <a:spcPct val="20000"/>
              </a:spcBef>
              <a:spcAft>
                <a:spcPct val="0"/>
              </a:spcAft>
            </a:pPr>
            <a:endParaRPr lang="en-US" sz="2800" b="1" dirty="0">
              <a:solidFill>
                <a:srgbClr val="333399"/>
              </a:solidFill>
              <a:latin typeface="Arial"/>
            </a:endParaRPr>
          </a:p>
        </p:txBody>
      </p:sp>
    </p:spTree>
    <p:extLst>
      <p:ext uri="{BB962C8B-B14F-4D97-AF65-F5344CB8AC3E}">
        <p14:creationId xmlns:p14="http://schemas.microsoft.com/office/powerpoint/2010/main" val="25007025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Transfer of Data To/From Drivers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105</a:t>
            </a:fld>
            <a:endParaRPr lang="en-IN"/>
          </a:p>
        </p:txBody>
      </p:sp>
      <p:sp>
        <p:nvSpPr>
          <p:cNvPr id="3" name="Rectangle 2"/>
          <p:cNvSpPr/>
          <p:nvPr/>
        </p:nvSpPr>
        <p:spPr>
          <a:xfrm>
            <a:off x="261770" y="1992788"/>
            <a:ext cx="11542770" cy="4425827"/>
          </a:xfrm>
          <a:prstGeom prst="rect">
            <a:avLst/>
          </a:prstGeom>
        </p:spPr>
        <p:txBody>
          <a:bodyPr wrap="square">
            <a:spAutoFit/>
          </a:bodyPr>
          <a:lstStyle/>
          <a:p>
            <a:pPr marL="342900" lvl="0" indent="-342900" algn="just" fontAlgn="base">
              <a:spcBef>
                <a:spcPct val="20000"/>
              </a:spcBef>
              <a:spcAft>
                <a:spcPct val="0"/>
              </a:spcAft>
            </a:pPr>
            <a:r>
              <a:rPr lang="en-US" sz="3200" dirty="0">
                <a:solidFill>
                  <a:srgbClr val="000000"/>
                </a:solidFill>
                <a:latin typeface="Arial"/>
              </a:rPr>
              <a:t>To copy from user buffer to kernel buffer vice versa can be done by the following functions</a:t>
            </a:r>
            <a:r>
              <a:rPr lang="en-US" sz="3200" dirty="0" smtClean="0">
                <a:solidFill>
                  <a:srgbClr val="000000"/>
                </a:solidFill>
                <a:latin typeface="Arial"/>
              </a:rPr>
              <a:t>.</a:t>
            </a:r>
          </a:p>
          <a:p>
            <a:pPr marL="342900" lvl="0" indent="-342900" algn="just" fontAlgn="base">
              <a:spcBef>
                <a:spcPct val="20000"/>
              </a:spcBef>
              <a:spcAft>
                <a:spcPct val="0"/>
              </a:spcAft>
            </a:pPr>
            <a:endParaRPr lang="en-US" sz="3200" dirty="0">
              <a:solidFill>
                <a:srgbClr val="000000"/>
              </a:solidFill>
              <a:latin typeface="Arial"/>
            </a:endParaRPr>
          </a:p>
          <a:p>
            <a:pPr marL="342900" lvl="0" indent="-342900" algn="just" fontAlgn="base">
              <a:spcBef>
                <a:spcPct val="20000"/>
              </a:spcBef>
              <a:spcAft>
                <a:spcPct val="0"/>
              </a:spcAft>
            </a:pPr>
            <a:r>
              <a:rPr lang="en-US" sz="3200" b="1" dirty="0">
                <a:solidFill>
                  <a:srgbClr val="333399"/>
                </a:solidFill>
                <a:latin typeface="Arial"/>
              </a:rPr>
              <a:t>unsigned long </a:t>
            </a:r>
            <a:r>
              <a:rPr lang="en-US" sz="3200" b="1" dirty="0" err="1">
                <a:solidFill>
                  <a:srgbClr val="CC3300"/>
                </a:solidFill>
                <a:latin typeface="Arial"/>
              </a:rPr>
              <a:t>copy_to_user</a:t>
            </a:r>
            <a:r>
              <a:rPr lang="en-US" sz="3200" b="1" dirty="0">
                <a:solidFill>
                  <a:srgbClr val="333399"/>
                </a:solidFill>
                <a:latin typeface="Arial"/>
              </a:rPr>
              <a:t>(void </a:t>
            </a:r>
            <a:r>
              <a:rPr lang="en-US" sz="3200" b="1" dirty="0">
                <a:solidFill>
                  <a:srgbClr val="CC3300"/>
                </a:solidFill>
                <a:latin typeface="Arial"/>
              </a:rPr>
              <a:t>*to</a:t>
            </a:r>
            <a:r>
              <a:rPr lang="en-US" sz="3200" b="1" dirty="0">
                <a:solidFill>
                  <a:srgbClr val="333399"/>
                </a:solidFill>
                <a:latin typeface="Arial"/>
              </a:rPr>
              <a:t>, </a:t>
            </a:r>
            <a:r>
              <a:rPr lang="en-US" sz="3200" b="1" dirty="0" err="1">
                <a:solidFill>
                  <a:srgbClr val="333399"/>
                </a:solidFill>
                <a:latin typeface="Arial"/>
              </a:rPr>
              <a:t>const</a:t>
            </a:r>
            <a:r>
              <a:rPr lang="en-US" sz="3200" b="1" dirty="0">
                <a:solidFill>
                  <a:srgbClr val="333399"/>
                </a:solidFill>
                <a:latin typeface="Arial"/>
              </a:rPr>
              <a:t> void    </a:t>
            </a:r>
            <a:r>
              <a:rPr lang="en-US" sz="3200" b="1" dirty="0">
                <a:solidFill>
                  <a:srgbClr val="CC3300"/>
                </a:solidFill>
                <a:latin typeface="Arial"/>
              </a:rPr>
              <a:t>*from</a:t>
            </a:r>
            <a:r>
              <a:rPr lang="en-US" sz="3200" b="1" dirty="0">
                <a:solidFill>
                  <a:srgbClr val="333399"/>
                </a:solidFill>
                <a:latin typeface="Arial"/>
              </a:rPr>
              <a:t>,   unsigned long </a:t>
            </a:r>
            <a:r>
              <a:rPr lang="en-US" sz="3200" b="1" dirty="0">
                <a:solidFill>
                  <a:srgbClr val="CC3300"/>
                </a:solidFill>
                <a:latin typeface="Arial"/>
              </a:rPr>
              <a:t>count</a:t>
            </a:r>
            <a:r>
              <a:rPr lang="en-US" sz="3200" b="1" dirty="0" smtClean="0">
                <a:solidFill>
                  <a:srgbClr val="333399"/>
                </a:solidFill>
                <a:latin typeface="Arial"/>
              </a:rPr>
              <a:t>);</a:t>
            </a:r>
          </a:p>
          <a:p>
            <a:pPr marL="342900" lvl="0" indent="-342900" algn="just" fontAlgn="base">
              <a:spcBef>
                <a:spcPct val="20000"/>
              </a:spcBef>
              <a:spcAft>
                <a:spcPct val="0"/>
              </a:spcAft>
            </a:pPr>
            <a:endParaRPr lang="en-US" sz="3200" b="1" dirty="0">
              <a:solidFill>
                <a:srgbClr val="333399"/>
              </a:solidFill>
              <a:latin typeface="Arial"/>
            </a:endParaRPr>
          </a:p>
          <a:p>
            <a:pPr marL="342900" lvl="0" indent="-342900" algn="just" fontAlgn="base">
              <a:spcBef>
                <a:spcPct val="20000"/>
              </a:spcBef>
              <a:spcAft>
                <a:spcPct val="0"/>
              </a:spcAft>
            </a:pPr>
            <a:r>
              <a:rPr lang="en-US" sz="3200" b="1" dirty="0">
                <a:solidFill>
                  <a:srgbClr val="333399"/>
                </a:solidFill>
                <a:latin typeface="Arial"/>
              </a:rPr>
              <a:t>unsigned long </a:t>
            </a:r>
            <a:r>
              <a:rPr lang="en-US" sz="3200" b="1" dirty="0" err="1">
                <a:solidFill>
                  <a:srgbClr val="CC3300"/>
                </a:solidFill>
                <a:latin typeface="Arial"/>
              </a:rPr>
              <a:t>copy_from_user</a:t>
            </a:r>
            <a:r>
              <a:rPr lang="en-US" sz="3200" b="1" dirty="0">
                <a:solidFill>
                  <a:srgbClr val="333399"/>
                </a:solidFill>
                <a:latin typeface="Arial"/>
              </a:rPr>
              <a:t>(void </a:t>
            </a:r>
            <a:r>
              <a:rPr lang="en-US" sz="3200" b="1" dirty="0">
                <a:solidFill>
                  <a:srgbClr val="CC3300"/>
                </a:solidFill>
                <a:latin typeface="Arial"/>
              </a:rPr>
              <a:t>*to</a:t>
            </a:r>
            <a:r>
              <a:rPr lang="en-US" sz="3200" b="1" dirty="0">
                <a:solidFill>
                  <a:srgbClr val="333399"/>
                </a:solidFill>
                <a:latin typeface="Arial"/>
              </a:rPr>
              <a:t>, </a:t>
            </a:r>
            <a:r>
              <a:rPr lang="en-US" sz="3200" b="1" dirty="0" err="1">
                <a:solidFill>
                  <a:srgbClr val="333399"/>
                </a:solidFill>
                <a:latin typeface="Arial"/>
              </a:rPr>
              <a:t>const</a:t>
            </a:r>
            <a:r>
              <a:rPr lang="en-US" sz="3200" b="1" dirty="0">
                <a:solidFill>
                  <a:srgbClr val="333399"/>
                </a:solidFill>
                <a:latin typeface="Arial"/>
              </a:rPr>
              <a:t> void </a:t>
            </a:r>
            <a:r>
              <a:rPr lang="en-US" sz="3200" b="1" dirty="0">
                <a:solidFill>
                  <a:srgbClr val="CC3300"/>
                </a:solidFill>
                <a:latin typeface="Arial"/>
              </a:rPr>
              <a:t>*from</a:t>
            </a:r>
            <a:r>
              <a:rPr lang="en-US" sz="3200" b="1" dirty="0">
                <a:solidFill>
                  <a:srgbClr val="333399"/>
                </a:solidFill>
                <a:latin typeface="Arial"/>
              </a:rPr>
              <a:t>,  unsigned long </a:t>
            </a:r>
            <a:r>
              <a:rPr lang="en-US" sz="3200" b="1" dirty="0">
                <a:solidFill>
                  <a:srgbClr val="CC3300"/>
                </a:solidFill>
                <a:latin typeface="Arial"/>
              </a:rPr>
              <a:t>count</a:t>
            </a:r>
            <a:r>
              <a:rPr lang="en-US" sz="3200" b="1" dirty="0">
                <a:solidFill>
                  <a:srgbClr val="333399"/>
                </a:solidFill>
                <a:latin typeface="Arial"/>
              </a:rPr>
              <a:t>);</a:t>
            </a:r>
          </a:p>
        </p:txBody>
      </p:sp>
    </p:spTree>
    <p:extLst>
      <p:ext uri="{BB962C8B-B14F-4D97-AF65-F5344CB8AC3E}">
        <p14:creationId xmlns:p14="http://schemas.microsoft.com/office/powerpoint/2010/main" val="26839648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Device File Creation </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106</a:t>
            </a:fld>
            <a:endParaRPr lang="en-IN"/>
          </a:p>
        </p:txBody>
      </p:sp>
      <p:sp>
        <p:nvSpPr>
          <p:cNvPr id="3" name="Rectangle 2"/>
          <p:cNvSpPr/>
          <p:nvPr/>
        </p:nvSpPr>
        <p:spPr>
          <a:xfrm>
            <a:off x="309537" y="1318518"/>
            <a:ext cx="11447235" cy="5410712"/>
          </a:xfrm>
          <a:prstGeom prst="rect">
            <a:avLst/>
          </a:prstGeom>
        </p:spPr>
        <p:txBody>
          <a:bodyPr wrap="square">
            <a:spAutoFit/>
          </a:bodyPr>
          <a:lstStyle/>
          <a:p>
            <a:pPr marL="342900" lvl="0" indent="-342900" algn="just" fontAlgn="base">
              <a:spcBef>
                <a:spcPct val="20000"/>
              </a:spcBef>
              <a:spcAft>
                <a:spcPct val="0"/>
              </a:spcAft>
            </a:pPr>
            <a:r>
              <a:rPr lang="en-US" sz="3200" dirty="0">
                <a:solidFill>
                  <a:srgbClr val="333399"/>
                </a:solidFill>
                <a:latin typeface="Arial"/>
              </a:rPr>
              <a:t>The command to create a device node on a filesystem is </a:t>
            </a:r>
            <a:r>
              <a:rPr lang="en-US" sz="3200" b="1" dirty="0" err="1">
                <a:solidFill>
                  <a:srgbClr val="CC3300"/>
                </a:solidFill>
                <a:latin typeface="Arial"/>
              </a:rPr>
              <a:t>mknod</a:t>
            </a:r>
            <a:r>
              <a:rPr lang="en-US" sz="3200" b="1" dirty="0">
                <a:solidFill>
                  <a:srgbClr val="333399"/>
                </a:solidFill>
                <a:latin typeface="Arial"/>
              </a:rPr>
              <a:t>;</a:t>
            </a:r>
            <a:r>
              <a:rPr lang="en-US" sz="3200" dirty="0">
                <a:solidFill>
                  <a:srgbClr val="333399"/>
                </a:solidFill>
                <a:latin typeface="Arial"/>
              </a:rPr>
              <a:t> </a:t>
            </a:r>
          </a:p>
          <a:p>
            <a:pPr marL="342900" lvl="0" indent="-342900" algn="just" fontAlgn="base">
              <a:spcBef>
                <a:spcPct val="20000"/>
              </a:spcBef>
              <a:spcAft>
                <a:spcPct val="0"/>
              </a:spcAft>
            </a:pPr>
            <a:r>
              <a:rPr lang="en-US" sz="3200" dirty="0">
                <a:solidFill>
                  <a:srgbClr val="333399"/>
                </a:solidFill>
                <a:latin typeface="Arial"/>
              </a:rPr>
              <a:t>		</a:t>
            </a:r>
            <a:r>
              <a:rPr lang="en-US" sz="3200" dirty="0" err="1">
                <a:solidFill>
                  <a:srgbClr val="000000"/>
                </a:solidFill>
                <a:latin typeface="Arial"/>
              </a:rPr>
              <a:t>Superuser</a:t>
            </a:r>
            <a:r>
              <a:rPr lang="en-US" sz="3200" dirty="0">
                <a:solidFill>
                  <a:srgbClr val="000000"/>
                </a:solidFill>
                <a:latin typeface="Arial"/>
              </a:rPr>
              <a:t> privileges are required for this operation. The command takes three      arguments in addition to the name of the file being created. For example, the command</a:t>
            </a:r>
            <a:r>
              <a:rPr lang="en-US" sz="3200" dirty="0">
                <a:solidFill>
                  <a:srgbClr val="333399"/>
                </a:solidFill>
                <a:latin typeface="Arial"/>
              </a:rPr>
              <a:t> </a:t>
            </a:r>
          </a:p>
          <a:p>
            <a:pPr marL="342900" lvl="0" indent="-342900" algn="just" fontAlgn="base">
              <a:spcBef>
                <a:spcPct val="20000"/>
              </a:spcBef>
              <a:spcAft>
                <a:spcPct val="0"/>
              </a:spcAft>
            </a:pPr>
            <a:r>
              <a:rPr lang="en-US" sz="3200" dirty="0">
                <a:solidFill>
                  <a:srgbClr val="333399"/>
                </a:solidFill>
                <a:latin typeface="Arial"/>
              </a:rPr>
              <a:t>           </a:t>
            </a:r>
            <a:r>
              <a:rPr lang="en-US" sz="3200" b="1" dirty="0" err="1">
                <a:solidFill>
                  <a:srgbClr val="CC3300"/>
                </a:solidFill>
                <a:latin typeface="Arial"/>
              </a:rPr>
              <a:t>mknod</a:t>
            </a:r>
            <a:r>
              <a:rPr lang="en-US" sz="3200" b="1" dirty="0">
                <a:solidFill>
                  <a:srgbClr val="CC3300"/>
                </a:solidFill>
                <a:latin typeface="Arial"/>
              </a:rPr>
              <a:t> /</a:t>
            </a:r>
            <a:r>
              <a:rPr lang="en-US" sz="3200" b="1" dirty="0" err="1">
                <a:solidFill>
                  <a:srgbClr val="CC3300"/>
                </a:solidFill>
                <a:latin typeface="Arial"/>
              </a:rPr>
              <a:t>dev</a:t>
            </a:r>
            <a:r>
              <a:rPr lang="en-US" sz="3200" b="1" dirty="0">
                <a:solidFill>
                  <a:srgbClr val="CC3300"/>
                </a:solidFill>
                <a:latin typeface="Arial"/>
              </a:rPr>
              <a:t>/dev1 c 254 0</a:t>
            </a:r>
          </a:p>
          <a:p>
            <a:pPr marL="342900" lvl="0" indent="-342900" algn="just" fontAlgn="base">
              <a:spcBef>
                <a:spcPct val="20000"/>
              </a:spcBef>
              <a:spcAft>
                <a:spcPct val="0"/>
              </a:spcAft>
            </a:pPr>
            <a:r>
              <a:rPr lang="en-US" sz="3200" dirty="0">
                <a:solidFill>
                  <a:srgbClr val="333399"/>
                </a:solidFill>
                <a:latin typeface="Arial"/>
              </a:rPr>
              <a:t>    creates a char device (c) whose major number is 254 and whose minor number is 0.</a:t>
            </a:r>
          </a:p>
          <a:p>
            <a:pPr marL="342900" lvl="0" indent="-342900" algn="just" fontAlgn="base">
              <a:spcBef>
                <a:spcPct val="20000"/>
              </a:spcBef>
              <a:spcAft>
                <a:spcPct val="0"/>
              </a:spcAft>
            </a:pPr>
            <a:r>
              <a:rPr lang="en-US" sz="3200" dirty="0">
                <a:solidFill>
                  <a:srgbClr val="333399"/>
                </a:solidFill>
                <a:latin typeface="Arial"/>
              </a:rPr>
              <a:t>		</a:t>
            </a:r>
            <a:r>
              <a:rPr lang="en-US" sz="3200" dirty="0">
                <a:solidFill>
                  <a:srgbClr val="006600"/>
                </a:solidFill>
                <a:latin typeface="Arial"/>
              </a:rPr>
              <a:t>Note that once created by </a:t>
            </a:r>
            <a:r>
              <a:rPr lang="en-US" sz="3200" dirty="0" err="1">
                <a:solidFill>
                  <a:srgbClr val="006600"/>
                </a:solidFill>
                <a:latin typeface="Arial"/>
              </a:rPr>
              <a:t>mknod</a:t>
            </a:r>
            <a:r>
              <a:rPr lang="en-US" sz="3200" dirty="0">
                <a:solidFill>
                  <a:srgbClr val="006600"/>
                </a:solidFill>
                <a:latin typeface="Arial"/>
              </a:rPr>
              <a:t>, the special device file remains unless it is explicitly deleted.</a:t>
            </a:r>
            <a:r>
              <a:rPr lang="en-US" sz="3200" dirty="0">
                <a:solidFill>
                  <a:srgbClr val="333399"/>
                </a:solidFill>
                <a:latin typeface="Arial"/>
              </a:rPr>
              <a:t> </a:t>
            </a:r>
          </a:p>
        </p:txBody>
      </p:sp>
    </p:spTree>
    <p:extLst>
      <p:ext uri="{BB962C8B-B14F-4D97-AF65-F5344CB8AC3E}">
        <p14:creationId xmlns:p14="http://schemas.microsoft.com/office/powerpoint/2010/main" val="320533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FIFO -Introduction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11</a:t>
            </a:fld>
            <a:endParaRPr lang="en-IN"/>
          </a:p>
        </p:txBody>
      </p:sp>
      <p:pic>
        <p:nvPicPr>
          <p:cNvPr id="5" name="Picture 4"/>
          <p:cNvPicPr>
            <a:picLocks noChangeAspect="1"/>
          </p:cNvPicPr>
          <p:nvPr/>
        </p:nvPicPr>
        <p:blipFill>
          <a:blip r:embed="rId2"/>
          <a:stretch>
            <a:fillRect/>
          </a:stretch>
        </p:blipFill>
        <p:spPr>
          <a:xfrm>
            <a:off x="2431666" y="1032807"/>
            <a:ext cx="7896225" cy="1933575"/>
          </a:xfrm>
          <a:prstGeom prst="rect">
            <a:avLst/>
          </a:prstGeom>
        </p:spPr>
      </p:pic>
      <p:sp>
        <p:nvSpPr>
          <p:cNvPr id="6" name="Rectangle 3"/>
          <p:cNvSpPr txBox="1">
            <a:spLocks noChangeArrowheads="1"/>
          </p:cNvSpPr>
          <p:nvPr/>
        </p:nvSpPr>
        <p:spPr>
          <a:xfrm>
            <a:off x="249621" y="3289556"/>
            <a:ext cx="5047593" cy="3321269"/>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000" b="1" dirty="0"/>
              <a:t>FIFO works much like a pipe</a:t>
            </a:r>
          </a:p>
          <a:p>
            <a:pPr lvl="1" algn="just"/>
            <a:r>
              <a:rPr lang="en-US" altLang="en-US" sz="1800" b="1" dirty="0"/>
              <a:t>Half duplex, data passed in FIFO order, circular buffer and zero buffering capacity.</a:t>
            </a:r>
          </a:p>
          <a:p>
            <a:pPr algn="just"/>
            <a:r>
              <a:rPr lang="en-US" altLang="en-US" sz="2000" b="1" dirty="0"/>
              <a:t>FIFO is created on a file system as a device special file</a:t>
            </a:r>
          </a:p>
          <a:p>
            <a:pPr algn="just"/>
            <a:r>
              <a:rPr lang="en-US" altLang="en-US" sz="2000" b="1" dirty="0"/>
              <a:t>It can be used to communicate between unrelated processes</a:t>
            </a:r>
          </a:p>
          <a:p>
            <a:pPr algn="just"/>
            <a:r>
              <a:rPr lang="en-US" altLang="en-US" sz="2000" b="1" dirty="0"/>
              <a:t>It can be reused. </a:t>
            </a:r>
          </a:p>
          <a:p>
            <a:pPr algn="just"/>
            <a:r>
              <a:rPr lang="en-US" altLang="en-US" sz="2000" b="1" dirty="0"/>
              <a:t>Persist till the file is deleted.</a:t>
            </a:r>
          </a:p>
        </p:txBody>
      </p:sp>
      <p:sp>
        <p:nvSpPr>
          <p:cNvPr id="7" name="Rectangle 3"/>
          <p:cNvSpPr txBox="1">
            <a:spLocks noChangeArrowheads="1"/>
          </p:cNvSpPr>
          <p:nvPr/>
        </p:nvSpPr>
        <p:spPr>
          <a:xfrm>
            <a:off x="6295696" y="3079056"/>
            <a:ext cx="5787569" cy="3454308"/>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000" b="1" dirty="0"/>
              <a:t>FIFO can be created in a shell by using </a:t>
            </a:r>
            <a:r>
              <a:rPr lang="en-US" altLang="en-US" sz="2000" b="1" dirty="0" err="1"/>
              <a:t>mknod</a:t>
            </a:r>
            <a:r>
              <a:rPr lang="en-US" altLang="en-US" sz="2000" b="1" dirty="0"/>
              <a:t> or </a:t>
            </a:r>
            <a:r>
              <a:rPr lang="en-US" altLang="en-US" sz="2000" b="1" dirty="0" err="1"/>
              <a:t>mkfifo</a:t>
            </a:r>
            <a:r>
              <a:rPr lang="en-US" altLang="en-US" sz="2000" b="1" dirty="0"/>
              <a:t> command. </a:t>
            </a:r>
          </a:p>
          <a:p>
            <a:pPr lvl="1" algn="just"/>
            <a:r>
              <a:rPr lang="en-US" altLang="en-US" sz="2000" b="1" dirty="0" err="1"/>
              <a:t>mknod</a:t>
            </a:r>
            <a:r>
              <a:rPr lang="en-US" altLang="en-US" sz="2000" b="1" dirty="0"/>
              <a:t> </a:t>
            </a:r>
            <a:r>
              <a:rPr lang="en-US" altLang="en-US" sz="2000" b="1" dirty="0" err="1"/>
              <a:t>myfifo</a:t>
            </a:r>
            <a:r>
              <a:rPr lang="en-US" altLang="en-US" sz="2000" b="1" dirty="0"/>
              <a:t> p</a:t>
            </a:r>
          </a:p>
          <a:p>
            <a:pPr lvl="1" algn="just"/>
            <a:r>
              <a:rPr lang="en-US" altLang="en-US" sz="2000" b="1" dirty="0" err="1"/>
              <a:t>mkfifo</a:t>
            </a:r>
            <a:r>
              <a:rPr lang="en-US" altLang="en-US" sz="2000" b="1" dirty="0"/>
              <a:t> a=</a:t>
            </a:r>
            <a:r>
              <a:rPr lang="en-US" altLang="en-US" sz="2000" b="1" dirty="0" err="1"/>
              <a:t>rw</a:t>
            </a:r>
            <a:r>
              <a:rPr lang="en-US" altLang="en-US" sz="2000" b="1" dirty="0"/>
              <a:t> </a:t>
            </a:r>
            <a:r>
              <a:rPr lang="en-US" altLang="en-US" sz="2000" b="1" dirty="0" err="1"/>
              <a:t>myfifo</a:t>
            </a:r>
            <a:endParaRPr lang="en-US" altLang="en-US" sz="2000" b="1" dirty="0"/>
          </a:p>
          <a:p>
            <a:pPr algn="just"/>
            <a:r>
              <a:rPr lang="en-US" altLang="en-US" sz="2000" b="1" dirty="0"/>
              <a:t>In a C program </a:t>
            </a:r>
            <a:r>
              <a:rPr lang="en-US" altLang="en-US" sz="2000" b="1" dirty="0" err="1"/>
              <a:t>mknod</a:t>
            </a:r>
            <a:r>
              <a:rPr lang="en-US" altLang="en-US" sz="2000" b="1" dirty="0"/>
              <a:t> system call or </a:t>
            </a:r>
            <a:r>
              <a:rPr lang="en-US" altLang="en-US" sz="2000" b="1" dirty="0" err="1"/>
              <a:t>mkfifo</a:t>
            </a:r>
            <a:r>
              <a:rPr lang="en-US" altLang="en-US" sz="2000" b="1" dirty="0"/>
              <a:t> library function can be used. </a:t>
            </a:r>
          </a:p>
          <a:p>
            <a:pPr algn="just"/>
            <a:endParaRPr lang="en-US" altLang="en-US" sz="400" b="1" dirty="0"/>
          </a:p>
          <a:p>
            <a:pPr lvl="1" algn="just"/>
            <a:r>
              <a:rPr lang="en-US" altLang="en-US" sz="2000" b="1" dirty="0" err="1"/>
              <a:t>int</a:t>
            </a:r>
            <a:r>
              <a:rPr lang="en-US" altLang="en-US" sz="2000" b="1" dirty="0"/>
              <a:t> </a:t>
            </a:r>
            <a:r>
              <a:rPr lang="en-US" altLang="en-US" sz="2000" b="1" dirty="0" err="1"/>
              <a:t>mkfifo</a:t>
            </a:r>
            <a:r>
              <a:rPr lang="en-US" altLang="en-US" sz="2000" b="1" dirty="0"/>
              <a:t> ( char *</a:t>
            </a:r>
            <a:r>
              <a:rPr lang="en-US" altLang="en-US" sz="2000" b="1" dirty="0" err="1"/>
              <a:t>file_name</a:t>
            </a:r>
            <a:r>
              <a:rPr lang="en-US" altLang="en-US" sz="2000" b="1" dirty="0"/>
              <a:t>, </a:t>
            </a:r>
            <a:r>
              <a:rPr lang="en-US" altLang="en-US" sz="2000" b="1" dirty="0" err="1"/>
              <a:t>mode_t</a:t>
            </a:r>
            <a:r>
              <a:rPr lang="en-US" altLang="en-US" sz="2000" b="1" dirty="0"/>
              <a:t> mode);</a:t>
            </a:r>
          </a:p>
          <a:p>
            <a:pPr lvl="1" algn="just"/>
            <a:r>
              <a:rPr lang="en-US" altLang="en-US" sz="2000" b="1" dirty="0" err="1"/>
              <a:t>int</a:t>
            </a:r>
            <a:r>
              <a:rPr lang="en-US" altLang="en-US" sz="2000" b="1" dirty="0"/>
              <a:t> </a:t>
            </a:r>
            <a:r>
              <a:rPr lang="en-US" altLang="en-US" sz="2000" b="1" dirty="0" err="1"/>
              <a:t>mknod</a:t>
            </a:r>
            <a:r>
              <a:rPr lang="en-US" altLang="en-US" sz="2000" b="1" dirty="0"/>
              <a:t> (char *</a:t>
            </a:r>
            <a:r>
              <a:rPr lang="en-US" altLang="en-US" sz="2000" b="1" dirty="0" err="1"/>
              <a:t>file_name</a:t>
            </a:r>
            <a:r>
              <a:rPr lang="en-US" altLang="en-US" sz="2000" b="1" dirty="0"/>
              <a:t>, </a:t>
            </a:r>
            <a:r>
              <a:rPr lang="en-US" altLang="en-US" sz="2000" b="1" dirty="0" err="1"/>
              <a:t>mode_t</a:t>
            </a:r>
            <a:r>
              <a:rPr lang="en-US" altLang="en-US" sz="2000" b="1" dirty="0"/>
              <a:t> mode, </a:t>
            </a:r>
            <a:r>
              <a:rPr lang="en-US" altLang="en-US" sz="2000" b="1" dirty="0" err="1"/>
              <a:t>dev_t</a:t>
            </a:r>
            <a:r>
              <a:rPr lang="en-US" altLang="en-US" sz="2000" b="1" dirty="0"/>
              <a:t> dev);</a:t>
            </a:r>
            <a:endParaRPr lang="en-US" altLang="en-US" b="1" dirty="0"/>
          </a:p>
          <a:p>
            <a:pPr lvl="2" algn="just"/>
            <a:r>
              <a:rPr lang="en-US" altLang="en-US" sz="1800" b="1" dirty="0" err="1"/>
              <a:t>mknod</a:t>
            </a:r>
            <a:r>
              <a:rPr lang="en-US" altLang="en-US" sz="1800" b="1" dirty="0"/>
              <a:t>(“./MYFIFO", S_IFIFO|0666, 0);                            </a:t>
            </a:r>
          </a:p>
        </p:txBody>
      </p:sp>
    </p:spTree>
    <p:extLst>
      <p:ext uri="{BB962C8B-B14F-4D97-AF65-F5344CB8AC3E}">
        <p14:creationId xmlns:p14="http://schemas.microsoft.com/office/powerpoint/2010/main" val="108484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FIFO</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12</a:t>
            </a:fld>
            <a:endParaRPr lang="en-IN"/>
          </a:p>
        </p:txBody>
      </p:sp>
      <p:sp>
        <p:nvSpPr>
          <p:cNvPr id="5" name="Rectangle 3"/>
          <p:cNvSpPr txBox="1">
            <a:spLocks noChangeArrowheads="1"/>
          </p:cNvSpPr>
          <p:nvPr/>
        </p:nvSpPr>
        <p:spPr>
          <a:xfrm>
            <a:off x="407272" y="1142999"/>
            <a:ext cx="11292359" cy="2327031"/>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Once a FIFO is created, you can use  file’s related system calls (open, read, write, select, close etc., ) to access the FIFO. </a:t>
            </a:r>
          </a:p>
          <a:p>
            <a:r>
              <a:rPr lang="en-US" altLang="en-US" sz="2400" b="1" dirty="0"/>
              <a:t>For example: Process 1 may open a FIFO in write only mode and write some data. </a:t>
            </a:r>
          </a:p>
          <a:p>
            <a:r>
              <a:rPr lang="en-US" altLang="en-US" sz="2400" b="1" dirty="0"/>
              <a:t>Process 2 may open the FIFO in read only mode, read the data and display on the monitor.</a:t>
            </a:r>
          </a:p>
        </p:txBody>
      </p:sp>
      <p:sp>
        <p:nvSpPr>
          <p:cNvPr id="6" name="Rectangle 3"/>
          <p:cNvSpPr txBox="1">
            <a:spLocks noChangeArrowheads="1"/>
          </p:cNvSpPr>
          <p:nvPr/>
        </p:nvSpPr>
        <p:spPr>
          <a:xfrm>
            <a:off x="504497" y="3862685"/>
            <a:ext cx="11267791" cy="2719155"/>
          </a:xfrm>
          <a:prstGeom prst="rect">
            <a:avLst/>
          </a:prstGeom>
          <a:solidFill>
            <a:schemeClr val="accent1">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600" b="1" dirty="0"/>
              <a:t>FIFO - Disadvantages</a:t>
            </a:r>
          </a:p>
          <a:p>
            <a:pPr algn="just"/>
            <a:r>
              <a:rPr lang="en-US" altLang="en-US" sz="2400" b="1" dirty="0"/>
              <a:t>Data cannot be broadcast to multiple receivers. </a:t>
            </a:r>
          </a:p>
          <a:p>
            <a:pPr algn="just"/>
            <a:r>
              <a:rPr lang="en-US" altLang="en-US" sz="2400" b="1" dirty="0"/>
              <a:t>If there are multiple receivers, there is no way to direct to a specific reader or vice versa. </a:t>
            </a:r>
          </a:p>
          <a:p>
            <a:pPr algn="just"/>
            <a:r>
              <a:rPr lang="en-US" altLang="en-US" sz="2400" b="1" dirty="0"/>
              <a:t>Cannot store data and you cannot use FIFO across network.</a:t>
            </a:r>
          </a:p>
          <a:p>
            <a:pPr algn="just"/>
            <a:r>
              <a:rPr lang="en-US" altLang="en-US" sz="2400" b="1" dirty="0"/>
              <a:t>Less secure than a pipe, since any process  with valid access permission can access data. </a:t>
            </a:r>
          </a:p>
          <a:p>
            <a:pPr algn="just"/>
            <a:r>
              <a:rPr lang="en-US" altLang="en-US" sz="2400" b="1" dirty="0"/>
              <a:t>No message boundaries. Data is treated as a stream of bytes.</a:t>
            </a:r>
          </a:p>
          <a:p>
            <a:pPr algn="just"/>
            <a:endParaRPr lang="en-US" altLang="en-US" sz="2400" b="1" dirty="0"/>
          </a:p>
          <a:p>
            <a:pPr algn="just"/>
            <a:endParaRPr lang="en-US" altLang="en-US" sz="2400" b="1" dirty="0"/>
          </a:p>
        </p:txBody>
      </p:sp>
    </p:spTree>
    <p:extLst>
      <p:ext uri="{BB962C8B-B14F-4D97-AF65-F5344CB8AC3E}">
        <p14:creationId xmlns:p14="http://schemas.microsoft.com/office/powerpoint/2010/main" val="244769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FIFO Limitation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13</a:t>
            </a:fld>
            <a:endParaRPr lang="en-IN"/>
          </a:p>
        </p:txBody>
      </p:sp>
      <p:pic>
        <p:nvPicPr>
          <p:cNvPr id="5" name="Picture 4"/>
          <p:cNvPicPr>
            <a:picLocks noChangeAspect="1"/>
          </p:cNvPicPr>
          <p:nvPr/>
        </p:nvPicPr>
        <p:blipFill>
          <a:blip r:embed="rId2"/>
          <a:stretch>
            <a:fillRect/>
          </a:stretch>
        </p:blipFill>
        <p:spPr>
          <a:xfrm>
            <a:off x="2220639" y="3923188"/>
            <a:ext cx="7981950" cy="2505075"/>
          </a:xfrm>
          <a:prstGeom prst="rect">
            <a:avLst/>
          </a:prstGeom>
        </p:spPr>
      </p:pic>
      <p:sp>
        <p:nvSpPr>
          <p:cNvPr id="6" name="Text Box 3"/>
          <p:cNvSpPr txBox="1">
            <a:spLocks noChangeArrowheads="1"/>
          </p:cNvSpPr>
          <p:nvPr/>
        </p:nvSpPr>
        <p:spPr bwMode="auto">
          <a:xfrm>
            <a:off x="345689" y="1208071"/>
            <a:ext cx="11374931" cy="2308324"/>
          </a:xfrm>
          <a:prstGeom prst="rect">
            <a:avLst/>
          </a:prstGeom>
          <a:solidFill>
            <a:schemeClr val="accent1">
              <a:lumMod val="20000"/>
              <a:lumOff val="80000"/>
            </a:schemeClr>
          </a:solidFill>
          <a:ln>
            <a:noFill/>
          </a:ln>
          <a:effectLst/>
        </p:spPr>
        <p:txBody>
          <a:bodyPr wrap="square">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buFontTx/>
              <a:buChar char="•"/>
            </a:pPr>
            <a:r>
              <a:rPr lang="en-US" altLang="en-US" sz="2400" b="1" dirty="0">
                <a:latin typeface="+mn-lt"/>
              </a:rPr>
              <a:t>System imposed limits on pipes</a:t>
            </a:r>
          </a:p>
          <a:p>
            <a:pPr lvl="1" algn="just" eaLnBrk="1" hangingPunct="1">
              <a:spcBef>
                <a:spcPct val="50000"/>
              </a:spcBef>
              <a:buFontTx/>
              <a:buAutoNum type="arabicPeriod"/>
            </a:pPr>
            <a:r>
              <a:rPr lang="en-US" altLang="en-US" sz="2400" b="1" dirty="0">
                <a:latin typeface="+mn-lt"/>
              </a:rPr>
              <a:t>Maximum number of files can be open within a process is determined by OPEN_MAX macro. </a:t>
            </a:r>
          </a:p>
          <a:p>
            <a:pPr lvl="1" algn="just" eaLnBrk="1" hangingPunct="1">
              <a:spcBef>
                <a:spcPct val="50000"/>
              </a:spcBef>
              <a:buFontTx/>
              <a:buAutoNum type="arabicPeriod"/>
            </a:pPr>
            <a:r>
              <a:rPr lang="en-US" altLang="en-US" sz="2400" b="1" dirty="0">
                <a:latin typeface="+mn-lt"/>
              </a:rPr>
              <a:t>Maximum amount of data that can be written to a pipe of FIFO atomically is determined by PIPE_BUF macro (size of a circular buffer ).</a:t>
            </a:r>
          </a:p>
        </p:txBody>
      </p:sp>
    </p:spTree>
    <p:extLst>
      <p:ext uri="{BB962C8B-B14F-4D97-AF65-F5344CB8AC3E}">
        <p14:creationId xmlns:p14="http://schemas.microsoft.com/office/powerpoint/2010/main" val="858636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System V IPC</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14</a:t>
            </a:fld>
            <a:endParaRPr lang="en-IN"/>
          </a:p>
        </p:txBody>
      </p:sp>
      <p:pic>
        <p:nvPicPr>
          <p:cNvPr id="5" name="Picture 4"/>
          <p:cNvPicPr>
            <a:picLocks noChangeAspect="1"/>
          </p:cNvPicPr>
          <p:nvPr/>
        </p:nvPicPr>
        <p:blipFill>
          <a:blip r:embed="rId2"/>
          <a:stretch>
            <a:fillRect/>
          </a:stretch>
        </p:blipFill>
        <p:spPr>
          <a:xfrm>
            <a:off x="662152" y="1028189"/>
            <a:ext cx="10983310" cy="3776433"/>
          </a:xfrm>
          <a:prstGeom prst="rect">
            <a:avLst/>
          </a:prstGeom>
        </p:spPr>
      </p:pic>
      <p:sp>
        <p:nvSpPr>
          <p:cNvPr id="6" name="Rectangle 3"/>
          <p:cNvSpPr txBox="1">
            <a:spLocks noChangeArrowheads="1"/>
          </p:cNvSpPr>
          <p:nvPr/>
        </p:nvSpPr>
        <p:spPr>
          <a:xfrm>
            <a:off x="491359" y="4950190"/>
            <a:ext cx="10891345" cy="1660635"/>
          </a:xfrm>
          <a:prstGeom prst="rect">
            <a:avLst/>
          </a:prstGeom>
          <a:solidFill>
            <a:srgbClr val="CCFFFF"/>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Pipe and FIFO do not satisfy many requirements of many applications.</a:t>
            </a:r>
          </a:p>
          <a:p>
            <a:pPr algn="just"/>
            <a:r>
              <a:rPr lang="en-US" altLang="en-US" sz="2400" b="1" dirty="0"/>
              <a:t>Sys V IPC is implemented as a single unit </a:t>
            </a:r>
          </a:p>
          <a:p>
            <a:pPr algn="just"/>
            <a:r>
              <a:rPr lang="en-US" altLang="en-US" sz="2400" b="1" dirty="0"/>
              <a:t>System V IPC Provides three mechanisms namely : MQ, SHM and SEM</a:t>
            </a:r>
          </a:p>
          <a:p>
            <a:pPr algn="just"/>
            <a:r>
              <a:rPr lang="en-US" altLang="en-US" sz="2400" b="1" dirty="0"/>
              <a:t>Persist till explicitly delete or reboot the system</a:t>
            </a:r>
          </a:p>
        </p:txBody>
      </p:sp>
    </p:spTree>
    <p:extLst>
      <p:ext uri="{BB962C8B-B14F-4D97-AF65-F5344CB8AC3E}">
        <p14:creationId xmlns:p14="http://schemas.microsoft.com/office/powerpoint/2010/main" val="4118050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Attributes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15</a:t>
            </a:fld>
            <a:endParaRPr lang="en-IN"/>
          </a:p>
        </p:txBody>
      </p:sp>
      <p:sp>
        <p:nvSpPr>
          <p:cNvPr id="5" name="Rectangle 3"/>
          <p:cNvSpPr txBox="1">
            <a:spLocks noChangeArrowheads="1"/>
          </p:cNvSpPr>
          <p:nvPr/>
        </p:nvSpPr>
        <p:spPr>
          <a:xfrm>
            <a:off x="94590" y="1219200"/>
            <a:ext cx="6716112" cy="5257800"/>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Each IPC objects has the following attributes.</a:t>
            </a:r>
          </a:p>
          <a:p>
            <a:pPr lvl="1"/>
            <a:r>
              <a:rPr lang="en-US" altLang="en-US" b="1" dirty="0"/>
              <a:t>key</a:t>
            </a:r>
          </a:p>
          <a:p>
            <a:pPr lvl="1"/>
            <a:r>
              <a:rPr lang="en-US" altLang="en-US" b="1" dirty="0"/>
              <a:t>id </a:t>
            </a:r>
          </a:p>
          <a:p>
            <a:pPr lvl="1"/>
            <a:r>
              <a:rPr lang="en-US" altLang="en-US" b="1" dirty="0"/>
              <a:t>Owner</a:t>
            </a:r>
          </a:p>
          <a:p>
            <a:pPr lvl="1"/>
            <a:r>
              <a:rPr lang="en-US" altLang="en-US" b="1" dirty="0"/>
              <a:t>Permission</a:t>
            </a:r>
          </a:p>
          <a:p>
            <a:pPr lvl="1"/>
            <a:r>
              <a:rPr lang="en-US" altLang="en-US" b="1" dirty="0"/>
              <a:t>Size </a:t>
            </a:r>
          </a:p>
          <a:p>
            <a:pPr lvl="2"/>
            <a:r>
              <a:rPr lang="en-US" altLang="en-US" b="1" dirty="0"/>
              <a:t>Message queue – used-bytes, number of messages</a:t>
            </a:r>
          </a:p>
          <a:p>
            <a:pPr lvl="2"/>
            <a:r>
              <a:rPr lang="en-US" altLang="en-US" b="1" dirty="0"/>
              <a:t>Shared memory – size, number of attach, status</a:t>
            </a:r>
          </a:p>
          <a:p>
            <a:pPr lvl="2"/>
            <a:r>
              <a:rPr lang="en-US" altLang="en-US" b="1" dirty="0"/>
              <a:t>Semaphore – number of semaphores in a set</a:t>
            </a:r>
          </a:p>
          <a:p>
            <a:r>
              <a:rPr lang="en-US" altLang="en-US" b="1" dirty="0"/>
              <a:t>The </a:t>
            </a:r>
            <a:r>
              <a:rPr lang="en-US" altLang="en-US" b="1" dirty="0" err="1"/>
              <a:t>ipc_perm</a:t>
            </a:r>
            <a:r>
              <a:rPr lang="en-US" altLang="en-US" b="1" dirty="0"/>
              <a:t> structure holds the common attributes of the resources.</a:t>
            </a:r>
          </a:p>
          <a:p>
            <a:pPr lvl="1"/>
            <a:endParaRPr lang="en-US" altLang="en-US" b="1" dirty="0"/>
          </a:p>
        </p:txBody>
      </p:sp>
      <p:sp>
        <p:nvSpPr>
          <p:cNvPr id="6" name="Rectangle 3"/>
          <p:cNvSpPr txBox="1">
            <a:spLocks noChangeArrowheads="1"/>
          </p:cNvSpPr>
          <p:nvPr/>
        </p:nvSpPr>
        <p:spPr>
          <a:xfrm>
            <a:off x="6810703" y="1219200"/>
            <a:ext cx="5272561" cy="5257800"/>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b="1" dirty="0" smtClean="0"/>
              <a:t>Key: </a:t>
            </a:r>
          </a:p>
          <a:p>
            <a:pPr algn="just"/>
            <a:r>
              <a:rPr lang="en-US" altLang="en-US" b="1" dirty="0" smtClean="0"/>
              <a:t>the </a:t>
            </a:r>
            <a:r>
              <a:rPr lang="en-US" altLang="en-US" b="1" dirty="0"/>
              <a:t>first step is to create a shared unique identifier. </a:t>
            </a:r>
          </a:p>
          <a:p>
            <a:pPr algn="just"/>
            <a:r>
              <a:rPr lang="en-US" altLang="en-US" b="1" dirty="0"/>
              <a:t>The simplest form of the identifier is a </a:t>
            </a:r>
            <a:r>
              <a:rPr lang="en-US" altLang="en-US" b="1" dirty="0" smtClean="0"/>
              <a:t>number</a:t>
            </a:r>
          </a:p>
          <a:p>
            <a:pPr algn="just"/>
            <a:r>
              <a:rPr lang="en-US" altLang="en-US" b="1" dirty="0" smtClean="0"/>
              <a:t>the </a:t>
            </a:r>
            <a:r>
              <a:rPr lang="en-US" altLang="en-US" b="1" dirty="0"/>
              <a:t>system generates this number dynamically </a:t>
            </a:r>
            <a:r>
              <a:rPr lang="en-US" altLang="en-US" b="1" dirty="0" smtClean="0"/>
              <a:t>by </a:t>
            </a:r>
            <a:r>
              <a:rPr lang="en-US" altLang="en-US" b="1" dirty="0"/>
              <a:t>using the </a:t>
            </a:r>
            <a:r>
              <a:rPr lang="en-US" altLang="en-US" b="1" i="1" dirty="0" err="1"/>
              <a:t>ftok</a:t>
            </a:r>
            <a:r>
              <a:rPr lang="en-US" altLang="en-US" b="1" i="1" dirty="0"/>
              <a:t> </a:t>
            </a:r>
            <a:r>
              <a:rPr lang="en-US" altLang="en-US" b="1" dirty="0"/>
              <a:t>library function.</a:t>
            </a:r>
          </a:p>
          <a:p>
            <a:pPr algn="just"/>
            <a:r>
              <a:rPr lang="en-US" altLang="en-US" b="1" dirty="0" smtClean="0"/>
              <a:t>Syntax</a:t>
            </a:r>
            <a:r>
              <a:rPr lang="en-US" altLang="en-US" b="1" dirty="0"/>
              <a:t>: </a:t>
            </a:r>
            <a:r>
              <a:rPr lang="en-US" altLang="en-US" b="1" dirty="0" err="1"/>
              <a:t>key_t</a:t>
            </a:r>
            <a:r>
              <a:rPr lang="en-US" altLang="en-US" b="1" dirty="0"/>
              <a:t> </a:t>
            </a:r>
            <a:r>
              <a:rPr lang="en-US" altLang="en-US" b="1" dirty="0" err="1"/>
              <a:t>ftok</a:t>
            </a:r>
            <a:r>
              <a:rPr lang="en-US" altLang="en-US" b="1" dirty="0"/>
              <a:t> (</a:t>
            </a:r>
            <a:r>
              <a:rPr lang="en-US" altLang="en-US" b="1" dirty="0" err="1"/>
              <a:t>const</a:t>
            </a:r>
            <a:r>
              <a:rPr lang="en-US" altLang="en-US" b="1" dirty="0"/>
              <a:t> char *filename, </a:t>
            </a:r>
            <a:r>
              <a:rPr lang="en-US" altLang="en-US" b="1" dirty="0" err="1"/>
              <a:t>int</a:t>
            </a:r>
            <a:r>
              <a:rPr lang="en-US" altLang="en-US" b="1" dirty="0"/>
              <a:t> id);</a:t>
            </a:r>
          </a:p>
        </p:txBody>
      </p:sp>
    </p:spTree>
    <p:extLst>
      <p:ext uri="{BB962C8B-B14F-4D97-AF65-F5344CB8AC3E}">
        <p14:creationId xmlns:p14="http://schemas.microsoft.com/office/powerpoint/2010/main" val="1269778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ID</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16</a:t>
            </a:fld>
            <a:endParaRPr lang="en-IN"/>
          </a:p>
        </p:txBody>
      </p:sp>
      <p:sp>
        <p:nvSpPr>
          <p:cNvPr id="5" name="Rectangle 3"/>
          <p:cNvSpPr txBox="1">
            <a:spLocks noChangeArrowheads="1"/>
          </p:cNvSpPr>
          <p:nvPr/>
        </p:nvSpPr>
        <p:spPr>
          <a:xfrm>
            <a:off x="147362" y="1246663"/>
            <a:ext cx="5885793" cy="5181600"/>
          </a:xfrm>
          <a:prstGeom prst="rect">
            <a:avLst/>
          </a:prstGeom>
          <a:solidFill>
            <a:schemeClr val="accent1">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The syntax for a </a:t>
            </a:r>
            <a:r>
              <a:rPr lang="en-US" altLang="en-US" b="1" i="1" dirty="0"/>
              <a:t>get </a:t>
            </a:r>
            <a:r>
              <a:rPr lang="en-US" altLang="en-US" b="1" dirty="0"/>
              <a:t>function is: </a:t>
            </a:r>
          </a:p>
          <a:p>
            <a:pPr algn="just">
              <a:buFont typeface="Wingdings" panose="05000000000000000000" pitchFamily="2" charset="2"/>
              <a:buNone/>
            </a:pPr>
            <a:r>
              <a:rPr lang="en-US" altLang="en-US" b="1" dirty="0" err="1"/>
              <a:t>int</a:t>
            </a:r>
            <a:r>
              <a:rPr lang="en-US" altLang="en-US" b="1" dirty="0"/>
              <a:t> </a:t>
            </a:r>
            <a:r>
              <a:rPr lang="en-US" altLang="en-US" b="1" dirty="0" err="1"/>
              <a:t>xxxget</a:t>
            </a:r>
            <a:r>
              <a:rPr lang="en-US" altLang="en-US" b="1" dirty="0"/>
              <a:t> (</a:t>
            </a:r>
            <a:r>
              <a:rPr lang="en-US" altLang="en-US" b="1" dirty="0" err="1"/>
              <a:t>key_t</a:t>
            </a:r>
            <a:r>
              <a:rPr lang="en-US" altLang="en-US" b="1" dirty="0"/>
              <a:t> key, </a:t>
            </a:r>
            <a:r>
              <a:rPr lang="en-US" altLang="en-US" b="1" dirty="0" err="1"/>
              <a:t>int</a:t>
            </a:r>
            <a:r>
              <a:rPr lang="en-US" altLang="en-US" b="1" dirty="0"/>
              <a:t> </a:t>
            </a:r>
            <a:r>
              <a:rPr lang="en-US" altLang="en-US" b="1" dirty="0" err="1"/>
              <a:t>xxxflg</a:t>
            </a:r>
            <a:r>
              <a:rPr lang="en-US" altLang="en-US" b="1" dirty="0"/>
              <a:t>); </a:t>
            </a:r>
          </a:p>
          <a:p>
            <a:pPr algn="just">
              <a:buFont typeface="Wingdings" panose="05000000000000000000" pitchFamily="2" charset="2"/>
              <a:buNone/>
            </a:pPr>
            <a:r>
              <a:rPr lang="en-US" altLang="en-US" b="1" dirty="0"/>
              <a:t>(xxx may be </a:t>
            </a:r>
            <a:r>
              <a:rPr lang="en-US" altLang="en-US" b="1" dirty="0" err="1"/>
              <a:t>msg</a:t>
            </a:r>
            <a:r>
              <a:rPr lang="en-US" altLang="en-US" b="1" dirty="0"/>
              <a:t> or </a:t>
            </a:r>
            <a:r>
              <a:rPr lang="en-US" altLang="en-US" b="1" dirty="0" err="1"/>
              <a:t>shm</a:t>
            </a:r>
            <a:r>
              <a:rPr lang="en-US" altLang="en-US" b="1" dirty="0"/>
              <a:t> or </a:t>
            </a:r>
            <a:r>
              <a:rPr lang="en-US" altLang="en-US" b="1" dirty="0" err="1"/>
              <a:t>sem</a:t>
            </a:r>
            <a:r>
              <a:rPr lang="en-US" altLang="en-US" b="1" dirty="0"/>
              <a:t>)</a:t>
            </a:r>
          </a:p>
          <a:p>
            <a:pPr algn="just"/>
            <a:r>
              <a:rPr lang="en-US" altLang="ja-JP" b="1" dirty="0">
                <a:ea typeface="ＭＳ Ｐゴシック" panose="020B0600070205080204" pitchFamily="34" charset="-128"/>
              </a:rPr>
              <a:t>If successful, returns to an identifier; otherwise -1 for error.</a:t>
            </a:r>
          </a:p>
          <a:p>
            <a:pPr algn="just"/>
            <a:endParaRPr lang="en-US" altLang="en-US" b="1" dirty="0"/>
          </a:p>
          <a:p>
            <a:pPr algn="just"/>
            <a:r>
              <a:rPr lang="en-US" altLang="en-US" b="1" dirty="0"/>
              <a:t>The key can be generated in three different ways</a:t>
            </a:r>
          </a:p>
          <a:p>
            <a:pPr lvl="1" algn="just"/>
            <a:r>
              <a:rPr lang="en-US" altLang="en-US" b="1" dirty="0"/>
              <a:t>from the </a:t>
            </a:r>
            <a:r>
              <a:rPr lang="en-US" altLang="en-US" b="1" i="1" dirty="0" err="1"/>
              <a:t>ftok</a:t>
            </a:r>
            <a:r>
              <a:rPr lang="en-US" altLang="en-US" b="1" i="1" dirty="0"/>
              <a:t> </a:t>
            </a:r>
            <a:r>
              <a:rPr lang="en-US" altLang="en-US" b="1" dirty="0"/>
              <a:t>library function</a:t>
            </a:r>
          </a:p>
          <a:p>
            <a:pPr lvl="1" algn="just"/>
            <a:r>
              <a:rPr lang="en-US" altLang="en-US" b="1" dirty="0"/>
              <a:t>by choosing some static positive integer value </a:t>
            </a:r>
          </a:p>
          <a:p>
            <a:pPr lvl="1" algn="just"/>
            <a:r>
              <a:rPr lang="en-US" altLang="en-US" b="1" dirty="0"/>
              <a:t>by using the IPC_PRIVATE macro</a:t>
            </a:r>
          </a:p>
          <a:p>
            <a:pPr algn="just"/>
            <a:r>
              <a:rPr lang="en-US" altLang="ja-JP" b="1" dirty="0">
                <a:ea typeface="ＭＳ Ｐゴシック" panose="020B0600070205080204" pitchFamily="34" charset="-128"/>
              </a:rPr>
              <a:t>flags commonly used with this function are IPC_CREAT and IPC_EXCL. </a:t>
            </a:r>
            <a:r>
              <a:rPr lang="en-US" altLang="en-US" b="1" dirty="0"/>
              <a:t> </a:t>
            </a:r>
          </a:p>
        </p:txBody>
      </p:sp>
      <p:sp>
        <p:nvSpPr>
          <p:cNvPr id="6" name="Rectangle 3"/>
          <p:cNvSpPr txBox="1">
            <a:spLocks noChangeArrowheads="1"/>
          </p:cNvSpPr>
          <p:nvPr/>
        </p:nvSpPr>
        <p:spPr>
          <a:xfrm>
            <a:off x="6460174" y="1495106"/>
            <a:ext cx="5464733" cy="4684713"/>
          </a:xfrm>
          <a:prstGeom prst="rect">
            <a:avLst/>
          </a:prstGeom>
          <a:solidFill>
            <a:schemeClr val="tx2">
              <a:lumMod val="10000"/>
              <a:lumOff val="9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a:t>The syntax for the </a:t>
            </a:r>
            <a:r>
              <a:rPr lang="en-US" altLang="en-US" b="1" i="1"/>
              <a:t>control </a:t>
            </a:r>
            <a:r>
              <a:rPr lang="en-US" altLang="en-US" b="1"/>
              <a:t>function is:</a:t>
            </a:r>
          </a:p>
          <a:p>
            <a:pPr>
              <a:buFont typeface="Wingdings" panose="05000000000000000000" pitchFamily="2" charset="2"/>
              <a:buNone/>
            </a:pPr>
            <a:r>
              <a:rPr lang="en-US" altLang="en-US" b="1"/>
              <a:t>int xxxctl (int xxxid, int cmd, struct xxxid_ds *buffer); (xxx may be msg or shm or sem);</a:t>
            </a:r>
          </a:p>
          <a:p>
            <a:pPr>
              <a:buFont typeface="Wingdings" panose="05000000000000000000" pitchFamily="2" charset="2"/>
              <a:buNone/>
            </a:pPr>
            <a:endParaRPr lang="en-US" altLang="en-US" b="1"/>
          </a:p>
          <a:p>
            <a:r>
              <a:rPr lang="en-US" altLang="en-US" b="1"/>
              <a:t>If successful, the </a:t>
            </a:r>
            <a:r>
              <a:rPr lang="en-US" altLang="en-US" b="1" i="1"/>
              <a:t>xxxctl </a:t>
            </a:r>
            <a:r>
              <a:rPr lang="en-US" altLang="en-US" b="1"/>
              <a:t>function returns zero, otherwise it returns -1.</a:t>
            </a:r>
          </a:p>
          <a:p>
            <a:r>
              <a:rPr lang="en-US" altLang="ja-JP" b="1">
                <a:ea typeface="ＭＳ Ｐゴシック" panose="020B0600070205080204" pitchFamily="34" charset="-128"/>
              </a:rPr>
              <a:t>The command argument may be </a:t>
            </a:r>
          </a:p>
          <a:p>
            <a:pPr lvl="1"/>
            <a:r>
              <a:rPr lang="en-US" altLang="ja-JP" sz="2800" b="1">
                <a:ea typeface="ＭＳ Ｐゴシック" panose="020B0600070205080204" pitchFamily="34" charset="-128"/>
              </a:rPr>
              <a:t>IPC_STAT </a:t>
            </a:r>
          </a:p>
          <a:p>
            <a:pPr lvl="1"/>
            <a:r>
              <a:rPr lang="en-US" altLang="ja-JP" sz="2800" b="1">
                <a:ea typeface="ＭＳ Ｐゴシック" panose="020B0600070205080204" pitchFamily="34" charset="-128"/>
              </a:rPr>
              <a:t>IPC_SET </a:t>
            </a:r>
          </a:p>
          <a:p>
            <a:pPr lvl="1"/>
            <a:r>
              <a:rPr lang="en-US" altLang="ja-JP" sz="2800" b="1">
                <a:ea typeface="ＭＳ Ｐゴシック" panose="020B0600070205080204" pitchFamily="34" charset="-128"/>
              </a:rPr>
              <a:t>IPC_RMID </a:t>
            </a:r>
            <a:endParaRPr lang="en-US" altLang="en-US" sz="2800" b="1"/>
          </a:p>
          <a:p>
            <a:endParaRPr lang="en-US" altLang="en-US" b="1" dirty="0"/>
          </a:p>
        </p:txBody>
      </p:sp>
    </p:spTree>
    <p:extLst>
      <p:ext uri="{BB962C8B-B14F-4D97-AF65-F5344CB8AC3E}">
        <p14:creationId xmlns:p14="http://schemas.microsoft.com/office/powerpoint/2010/main" val="3180099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Message Q</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17</a:t>
            </a:fld>
            <a:endParaRPr lang="en-IN"/>
          </a:p>
        </p:txBody>
      </p:sp>
      <p:sp>
        <p:nvSpPr>
          <p:cNvPr id="5" name="Rectangle 3"/>
          <p:cNvSpPr txBox="1">
            <a:spLocks noChangeArrowheads="1"/>
          </p:cNvSpPr>
          <p:nvPr/>
        </p:nvSpPr>
        <p:spPr>
          <a:xfrm>
            <a:off x="0" y="1143000"/>
            <a:ext cx="12002814" cy="239898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200" b="1" dirty="0"/>
              <a:t>Message queue overcomes FIFO limitation like storing data and setting message  boundaries. </a:t>
            </a:r>
          </a:p>
          <a:p>
            <a:pPr algn="just"/>
            <a:r>
              <a:rPr lang="en-US" altLang="en-US" sz="3200" b="1" dirty="0"/>
              <a:t>Create a message queue</a:t>
            </a:r>
          </a:p>
          <a:p>
            <a:pPr algn="just"/>
            <a:r>
              <a:rPr lang="en-US" altLang="en-US" sz="3200" b="1" dirty="0"/>
              <a:t>Send message (s) to the queue</a:t>
            </a:r>
          </a:p>
          <a:p>
            <a:pPr algn="just"/>
            <a:r>
              <a:rPr lang="en-US" altLang="en-US" sz="3200" b="1" dirty="0"/>
              <a:t>Any process who has permission to access the queue can retrieve message (s). </a:t>
            </a:r>
          </a:p>
          <a:p>
            <a:pPr algn="just"/>
            <a:r>
              <a:rPr lang="en-US" altLang="en-US" sz="3200" b="1" dirty="0"/>
              <a:t>remove the message queue.</a:t>
            </a:r>
          </a:p>
        </p:txBody>
      </p:sp>
      <p:sp>
        <p:nvSpPr>
          <p:cNvPr id="6" name="Rectangle 3"/>
          <p:cNvSpPr>
            <a:spLocks noChangeArrowheads="1"/>
          </p:cNvSpPr>
          <p:nvPr/>
        </p:nvSpPr>
        <p:spPr bwMode="auto">
          <a:xfrm>
            <a:off x="3765326" y="5696603"/>
            <a:ext cx="1143000" cy="457200"/>
          </a:xfrm>
          <a:prstGeom prst="rect">
            <a:avLst/>
          </a:prstGeom>
          <a:solidFill>
            <a:srgbClr val="FFC0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7" name="Rectangle 4"/>
          <p:cNvSpPr>
            <a:spLocks noChangeArrowheads="1"/>
          </p:cNvSpPr>
          <p:nvPr/>
        </p:nvSpPr>
        <p:spPr bwMode="auto">
          <a:xfrm>
            <a:off x="5746526" y="5696603"/>
            <a:ext cx="1143000" cy="457200"/>
          </a:xfrm>
          <a:prstGeom prst="rect">
            <a:avLst/>
          </a:prstGeom>
          <a:solidFill>
            <a:srgbClr val="FFC0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8" name="Rectangle 5"/>
          <p:cNvSpPr>
            <a:spLocks noChangeArrowheads="1"/>
          </p:cNvSpPr>
          <p:nvPr/>
        </p:nvSpPr>
        <p:spPr bwMode="auto">
          <a:xfrm>
            <a:off x="7727726" y="5696603"/>
            <a:ext cx="1219200" cy="457200"/>
          </a:xfrm>
          <a:prstGeom prst="rect">
            <a:avLst/>
          </a:prstGeom>
          <a:solidFill>
            <a:srgbClr val="FFC0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 name="Line 6"/>
          <p:cNvSpPr>
            <a:spLocks noChangeShapeType="1"/>
          </p:cNvSpPr>
          <p:nvPr/>
        </p:nvSpPr>
        <p:spPr bwMode="auto">
          <a:xfrm>
            <a:off x="4908326" y="5849003"/>
            <a:ext cx="838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0" name="Line 7"/>
          <p:cNvSpPr>
            <a:spLocks noChangeShapeType="1"/>
          </p:cNvSpPr>
          <p:nvPr/>
        </p:nvSpPr>
        <p:spPr bwMode="auto">
          <a:xfrm>
            <a:off x="6889526" y="5772803"/>
            <a:ext cx="838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1" name="Line 8"/>
          <p:cNvSpPr>
            <a:spLocks noChangeShapeType="1"/>
          </p:cNvSpPr>
          <p:nvPr/>
        </p:nvSpPr>
        <p:spPr bwMode="auto">
          <a:xfrm flipH="1">
            <a:off x="6889526" y="6077603"/>
            <a:ext cx="838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2" name="Line 9"/>
          <p:cNvSpPr>
            <a:spLocks noChangeShapeType="1"/>
          </p:cNvSpPr>
          <p:nvPr/>
        </p:nvSpPr>
        <p:spPr bwMode="auto">
          <a:xfrm flipH="1">
            <a:off x="4908326" y="6077603"/>
            <a:ext cx="838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3" name="Line 10"/>
          <p:cNvSpPr>
            <a:spLocks noChangeShapeType="1"/>
          </p:cNvSpPr>
          <p:nvPr/>
        </p:nvSpPr>
        <p:spPr bwMode="auto">
          <a:xfrm flipV="1">
            <a:off x="9404126" y="5087003"/>
            <a:ext cx="533400" cy="7620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11"/>
          <p:cNvSpPr>
            <a:spLocks noChangeShapeType="1"/>
          </p:cNvSpPr>
          <p:nvPr/>
        </p:nvSpPr>
        <p:spPr bwMode="auto">
          <a:xfrm>
            <a:off x="9404126" y="6077603"/>
            <a:ext cx="838200" cy="4572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Line 12"/>
          <p:cNvSpPr>
            <a:spLocks noChangeShapeType="1"/>
          </p:cNvSpPr>
          <p:nvPr/>
        </p:nvSpPr>
        <p:spPr bwMode="auto">
          <a:xfrm flipH="1">
            <a:off x="9023126" y="5849003"/>
            <a:ext cx="381000" cy="0"/>
          </a:xfrm>
          <a:prstGeom prst="line">
            <a:avLst/>
          </a:prstGeom>
          <a:noFill/>
          <a:ln w="1905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 name="Line 13"/>
          <p:cNvSpPr>
            <a:spLocks noChangeShapeType="1"/>
          </p:cNvSpPr>
          <p:nvPr/>
        </p:nvSpPr>
        <p:spPr bwMode="auto">
          <a:xfrm flipH="1">
            <a:off x="9023126" y="6077603"/>
            <a:ext cx="381000" cy="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 name="AutoShape 14"/>
          <p:cNvSpPr>
            <a:spLocks noChangeArrowheads="1"/>
          </p:cNvSpPr>
          <p:nvPr/>
        </p:nvSpPr>
        <p:spPr bwMode="auto">
          <a:xfrm>
            <a:off x="5670326" y="4248803"/>
            <a:ext cx="1371600" cy="762000"/>
          </a:xfrm>
          <a:prstGeom prst="flowChartAlternateProcess">
            <a:avLst/>
          </a:prstGeom>
          <a:solidFill>
            <a:schemeClr val="accent1">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 name="Line 15"/>
          <p:cNvSpPr>
            <a:spLocks noChangeShapeType="1"/>
          </p:cNvSpPr>
          <p:nvPr/>
        </p:nvSpPr>
        <p:spPr bwMode="auto">
          <a:xfrm flipH="1" flipV="1">
            <a:off x="3003326" y="5087003"/>
            <a:ext cx="762000" cy="7620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 name="Line 16"/>
          <p:cNvSpPr>
            <a:spLocks noChangeShapeType="1"/>
          </p:cNvSpPr>
          <p:nvPr/>
        </p:nvSpPr>
        <p:spPr bwMode="auto">
          <a:xfrm flipH="1">
            <a:off x="2927126" y="6077603"/>
            <a:ext cx="838200" cy="457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 name="Line 17"/>
          <p:cNvSpPr>
            <a:spLocks noChangeShapeType="1"/>
          </p:cNvSpPr>
          <p:nvPr/>
        </p:nvSpPr>
        <p:spPr bwMode="auto">
          <a:xfrm flipH="1">
            <a:off x="4374926" y="4629803"/>
            <a:ext cx="12954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 name="Line 18"/>
          <p:cNvSpPr>
            <a:spLocks noChangeShapeType="1"/>
          </p:cNvSpPr>
          <p:nvPr/>
        </p:nvSpPr>
        <p:spPr bwMode="auto">
          <a:xfrm>
            <a:off x="7041926" y="4553603"/>
            <a:ext cx="11430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 name="AutoShape 19"/>
          <p:cNvSpPr>
            <a:spLocks noChangeArrowheads="1"/>
          </p:cNvSpPr>
          <p:nvPr/>
        </p:nvSpPr>
        <p:spPr bwMode="auto">
          <a:xfrm>
            <a:off x="2622326" y="4629803"/>
            <a:ext cx="457200" cy="457200"/>
          </a:xfrm>
          <a:prstGeom prst="flowChartAlternate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3" name="AutoShape 20"/>
          <p:cNvSpPr>
            <a:spLocks noChangeArrowheads="1"/>
          </p:cNvSpPr>
          <p:nvPr/>
        </p:nvSpPr>
        <p:spPr bwMode="auto">
          <a:xfrm>
            <a:off x="10318526" y="6306203"/>
            <a:ext cx="457200" cy="457200"/>
          </a:xfrm>
          <a:prstGeom prst="flowChartAlternate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4" name="AutoShape 21"/>
          <p:cNvSpPr>
            <a:spLocks noChangeArrowheads="1"/>
          </p:cNvSpPr>
          <p:nvPr/>
        </p:nvSpPr>
        <p:spPr bwMode="auto">
          <a:xfrm>
            <a:off x="2469926" y="6306203"/>
            <a:ext cx="457200" cy="457200"/>
          </a:xfrm>
          <a:prstGeom prst="flowChartAlternate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5" name="AutoShape 22"/>
          <p:cNvSpPr>
            <a:spLocks noChangeArrowheads="1"/>
          </p:cNvSpPr>
          <p:nvPr/>
        </p:nvSpPr>
        <p:spPr bwMode="auto">
          <a:xfrm>
            <a:off x="10013726" y="4706003"/>
            <a:ext cx="457200" cy="457200"/>
          </a:xfrm>
          <a:prstGeom prst="flowChartAlternate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6" name="Text Box 23"/>
          <p:cNvSpPr txBox="1">
            <a:spLocks noChangeArrowheads="1"/>
          </p:cNvSpPr>
          <p:nvPr/>
        </p:nvSpPr>
        <p:spPr bwMode="auto">
          <a:xfrm>
            <a:off x="2682651" y="478220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sz="2400">
              <a:latin typeface="Tahoma" panose="020B0604030504040204" pitchFamily="34" charset="0"/>
            </a:endParaRPr>
          </a:p>
        </p:txBody>
      </p:sp>
      <p:sp>
        <p:nvSpPr>
          <p:cNvPr id="27" name="Text Box 24"/>
          <p:cNvSpPr txBox="1">
            <a:spLocks noChangeArrowheads="1"/>
          </p:cNvSpPr>
          <p:nvPr/>
        </p:nvSpPr>
        <p:spPr bwMode="auto">
          <a:xfrm>
            <a:off x="2698526" y="455360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p</a:t>
            </a:r>
          </a:p>
        </p:txBody>
      </p:sp>
      <p:sp>
        <p:nvSpPr>
          <p:cNvPr id="28" name="Text Box 25"/>
          <p:cNvSpPr txBox="1">
            <a:spLocks noChangeArrowheads="1"/>
          </p:cNvSpPr>
          <p:nvPr/>
        </p:nvSpPr>
        <p:spPr bwMode="auto">
          <a:xfrm>
            <a:off x="2546126" y="630620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p</a:t>
            </a:r>
          </a:p>
        </p:txBody>
      </p:sp>
      <p:sp>
        <p:nvSpPr>
          <p:cNvPr id="29" name="Text Box 26"/>
          <p:cNvSpPr txBox="1">
            <a:spLocks noChangeArrowheads="1"/>
          </p:cNvSpPr>
          <p:nvPr/>
        </p:nvSpPr>
        <p:spPr bwMode="auto">
          <a:xfrm>
            <a:off x="10013726" y="462980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p</a:t>
            </a:r>
          </a:p>
        </p:txBody>
      </p:sp>
      <p:sp>
        <p:nvSpPr>
          <p:cNvPr id="30" name="Text Box 27"/>
          <p:cNvSpPr txBox="1">
            <a:spLocks noChangeArrowheads="1"/>
          </p:cNvSpPr>
          <p:nvPr/>
        </p:nvSpPr>
        <p:spPr bwMode="auto">
          <a:xfrm>
            <a:off x="10394726" y="6230003"/>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p</a:t>
            </a:r>
          </a:p>
        </p:txBody>
      </p:sp>
      <p:sp>
        <p:nvSpPr>
          <p:cNvPr id="31" name="Text Box 28"/>
          <p:cNvSpPr txBox="1">
            <a:spLocks noChangeArrowheads="1"/>
          </p:cNvSpPr>
          <p:nvPr/>
        </p:nvSpPr>
        <p:spPr bwMode="auto">
          <a:xfrm>
            <a:off x="3993926" y="569660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msg</a:t>
            </a:r>
          </a:p>
        </p:txBody>
      </p:sp>
      <p:sp>
        <p:nvSpPr>
          <p:cNvPr id="32" name="Text Box 29"/>
          <p:cNvSpPr txBox="1">
            <a:spLocks noChangeArrowheads="1"/>
          </p:cNvSpPr>
          <p:nvPr/>
        </p:nvSpPr>
        <p:spPr bwMode="auto">
          <a:xfrm>
            <a:off x="5822726" y="569660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msg</a:t>
            </a:r>
          </a:p>
        </p:txBody>
      </p:sp>
      <p:sp>
        <p:nvSpPr>
          <p:cNvPr id="33" name="Text Box 30"/>
          <p:cNvSpPr txBox="1">
            <a:spLocks noChangeArrowheads="1"/>
          </p:cNvSpPr>
          <p:nvPr/>
        </p:nvSpPr>
        <p:spPr bwMode="auto">
          <a:xfrm>
            <a:off x="7880126" y="569660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msg</a:t>
            </a:r>
          </a:p>
        </p:txBody>
      </p:sp>
      <p:sp>
        <p:nvSpPr>
          <p:cNvPr id="34" name="Text Box 31"/>
          <p:cNvSpPr txBox="1">
            <a:spLocks noChangeArrowheads="1"/>
          </p:cNvSpPr>
          <p:nvPr/>
        </p:nvSpPr>
        <p:spPr bwMode="auto">
          <a:xfrm>
            <a:off x="2317526" y="5391803"/>
            <a:ext cx="1219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ahoma" panose="020B0604030504040204" pitchFamily="34" charset="0"/>
              </a:rPr>
              <a:t>Message read from head</a:t>
            </a:r>
          </a:p>
        </p:txBody>
      </p:sp>
      <p:sp>
        <p:nvSpPr>
          <p:cNvPr id="35" name="Text Box 32"/>
          <p:cNvSpPr txBox="1">
            <a:spLocks noChangeArrowheads="1"/>
          </p:cNvSpPr>
          <p:nvPr/>
        </p:nvSpPr>
        <p:spPr bwMode="auto">
          <a:xfrm>
            <a:off x="9708926" y="5468003"/>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ahoma" panose="020B0604030504040204" pitchFamily="34" charset="0"/>
              </a:rPr>
              <a:t>New Messages added at tail</a:t>
            </a:r>
            <a:r>
              <a:rPr lang="en-US" altLang="en-US" sz="2400">
                <a:latin typeface="Tahoma" panose="020B0604030504040204" pitchFamily="34" charset="0"/>
              </a:rPr>
              <a:t> </a:t>
            </a:r>
          </a:p>
        </p:txBody>
      </p:sp>
      <p:sp>
        <p:nvSpPr>
          <p:cNvPr id="36" name="Text Box 33"/>
          <p:cNvSpPr txBox="1">
            <a:spLocks noChangeArrowheads="1"/>
          </p:cNvSpPr>
          <p:nvPr/>
        </p:nvSpPr>
        <p:spPr bwMode="auto">
          <a:xfrm>
            <a:off x="5746526" y="4325003"/>
            <a:ext cx="14478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a:latin typeface="Tahoma" panose="020B0604030504040204" pitchFamily="34" charset="0"/>
              </a:rPr>
              <a:t>Stuct</a:t>
            </a:r>
          </a:p>
          <a:p>
            <a:pPr eaLnBrk="1" hangingPunct="1">
              <a:spcBef>
                <a:spcPct val="50000"/>
              </a:spcBef>
            </a:pPr>
            <a:r>
              <a:rPr lang="en-US" altLang="en-US" sz="1600">
                <a:latin typeface="Tahoma" panose="020B0604030504040204" pitchFamily="34" charset="0"/>
              </a:rPr>
              <a:t>msgqid_ds</a:t>
            </a:r>
          </a:p>
        </p:txBody>
      </p:sp>
    </p:spTree>
    <p:extLst>
      <p:ext uri="{BB962C8B-B14F-4D97-AF65-F5344CB8AC3E}">
        <p14:creationId xmlns:p14="http://schemas.microsoft.com/office/powerpoint/2010/main" val="3133412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Message Q</a:t>
            </a:r>
          </a:p>
        </p:txBody>
      </p:sp>
      <p:sp>
        <p:nvSpPr>
          <p:cNvPr id="4" name="Slide Number Placeholder 3"/>
          <p:cNvSpPr>
            <a:spLocks noGrp="1"/>
          </p:cNvSpPr>
          <p:nvPr>
            <p:ph type="sldNum" sz="quarter" idx="12"/>
          </p:nvPr>
        </p:nvSpPr>
        <p:spPr/>
        <p:txBody>
          <a:bodyPr/>
          <a:lstStyle/>
          <a:p>
            <a:fld id="{1DEFBDA0-AD74-41D1-B067-250B5C005FA0}" type="slidenum">
              <a:rPr lang="en-IN" smtClean="0"/>
              <a:t>18</a:t>
            </a:fld>
            <a:endParaRPr lang="en-IN"/>
          </a:p>
        </p:txBody>
      </p:sp>
      <p:sp>
        <p:nvSpPr>
          <p:cNvPr id="5" name="Rectangle 3"/>
          <p:cNvSpPr>
            <a:spLocks noChangeArrowheads="1"/>
          </p:cNvSpPr>
          <p:nvPr/>
        </p:nvSpPr>
        <p:spPr bwMode="auto">
          <a:xfrm>
            <a:off x="7518780" y="2461419"/>
            <a:ext cx="2971800" cy="3352800"/>
          </a:xfrm>
          <a:prstGeom prst="rect">
            <a:avLst/>
          </a:prstGeom>
          <a:solidFill>
            <a:schemeClr val="accent1">
              <a:lumMod val="20000"/>
              <a:lumOff val="80000"/>
            </a:schemeClr>
          </a:solidFill>
          <a:ln w="9525">
            <a:solidFill>
              <a:schemeClr val="tx1"/>
            </a:solidFill>
            <a:miter lim="800000"/>
            <a:headEnd/>
            <a:tailEnd/>
          </a:ln>
          <a:effec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 name="Line 4"/>
          <p:cNvSpPr>
            <a:spLocks noChangeShapeType="1"/>
          </p:cNvSpPr>
          <p:nvPr/>
        </p:nvSpPr>
        <p:spPr bwMode="auto">
          <a:xfrm>
            <a:off x="8852280" y="2430463"/>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 name="Line 5"/>
          <p:cNvSpPr>
            <a:spLocks noChangeShapeType="1"/>
          </p:cNvSpPr>
          <p:nvPr/>
        </p:nvSpPr>
        <p:spPr bwMode="auto">
          <a:xfrm>
            <a:off x="7474820" y="339175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8" name="Line 6"/>
          <p:cNvSpPr>
            <a:spLocks noChangeShapeType="1"/>
          </p:cNvSpPr>
          <p:nvPr/>
        </p:nvSpPr>
        <p:spPr bwMode="auto">
          <a:xfrm>
            <a:off x="7474820" y="392515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 name="Line 7"/>
          <p:cNvSpPr>
            <a:spLocks noChangeShapeType="1"/>
          </p:cNvSpPr>
          <p:nvPr/>
        </p:nvSpPr>
        <p:spPr bwMode="auto">
          <a:xfrm>
            <a:off x="7474820" y="445855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 name="Line 8"/>
          <p:cNvSpPr>
            <a:spLocks noChangeShapeType="1"/>
          </p:cNvSpPr>
          <p:nvPr/>
        </p:nvSpPr>
        <p:spPr bwMode="auto">
          <a:xfrm>
            <a:off x="7474820" y="499195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 name="Line 9"/>
          <p:cNvSpPr>
            <a:spLocks noChangeShapeType="1"/>
          </p:cNvSpPr>
          <p:nvPr/>
        </p:nvSpPr>
        <p:spPr bwMode="auto">
          <a:xfrm>
            <a:off x="7474820" y="5434867"/>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2" name="Line 10"/>
          <p:cNvSpPr>
            <a:spLocks noChangeShapeType="1"/>
          </p:cNvSpPr>
          <p:nvPr/>
        </p:nvSpPr>
        <p:spPr bwMode="auto">
          <a:xfrm>
            <a:off x="7474820" y="293455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3" name="Rectangle 11"/>
          <p:cNvSpPr>
            <a:spLocks noChangeArrowheads="1"/>
          </p:cNvSpPr>
          <p:nvPr/>
        </p:nvSpPr>
        <p:spPr bwMode="auto">
          <a:xfrm>
            <a:off x="6490080" y="2049463"/>
            <a:ext cx="1676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 name="Text Box 12"/>
          <p:cNvSpPr txBox="1">
            <a:spLocks noChangeArrowheads="1"/>
          </p:cNvSpPr>
          <p:nvPr/>
        </p:nvSpPr>
        <p:spPr bwMode="auto">
          <a:xfrm>
            <a:off x="6642480" y="2049463"/>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chemeClr val="folHlink"/>
                </a:solidFill>
                <a:latin typeface="Albertus Extra Bold" pitchFamily="34" charset="0"/>
              </a:rPr>
              <a:t>msqid</a:t>
            </a:r>
            <a:r>
              <a:rPr lang="en-US" altLang="en-US" sz="2000" b="1">
                <a:solidFill>
                  <a:srgbClr val="CC3300"/>
                </a:solidFill>
                <a:latin typeface="Albertus Extra Bold" pitchFamily="34" charset="0"/>
              </a:rPr>
              <a:t> xxx</a:t>
            </a:r>
          </a:p>
        </p:txBody>
      </p:sp>
      <p:sp>
        <p:nvSpPr>
          <p:cNvPr id="15" name="Text Box 13"/>
          <p:cNvSpPr txBox="1">
            <a:spLocks noChangeArrowheads="1"/>
          </p:cNvSpPr>
          <p:nvPr/>
        </p:nvSpPr>
        <p:spPr bwMode="auto">
          <a:xfrm>
            <a:off x="7633080" y="248301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err="1">
                <a:latin typeface="Albertus Extra Bold" pitchFamily="34" charset="0"/>
              </a:rPr>
              <a:t>mtype</a:t>
            </a:r>
            <a:r>
              <a:rPr lang="en-US" altLang="en-US" b="1" dirty="0">
                <a:latin typeface="Albertus Extra Bold" pitchFamily="34" charset="0"/>
              </a:rPr>
              <a:t>  x</a:t>
            </a:r>
            <a:r>
              <a:rPr lang="en-US" altLang="en-US" b="1" baseline="-25000" dirty="0">
                <a:latin typeface="Albertus Extra Bold" pitchFamily="34" charset="0"/>
              </a:rPr>
              <a:t>1</a:t>
            </a:r>
          </a:p>
        </p:txBody>
      </p:sp>
      <p:sp>
        <p:nvSpPr>
          <p:cNvPr id="16" name="Text Box 14"/>
          <p:cNvSpPr txBox="1">
            <a:spLocks noChangeArrowheads="1"/>
          </p:cNvSpPr>
          <p:nvPr/>
        </p:nvSpPr>
        <p:spPr bwMode="auto">
          <a:xfrm>
            <a:off x="7633080" y="291131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err="1">
                <a:latin typeface="Albertus Extra Bold" pitchFamily="34" charset="0"/>
              </a:rPr>
              <a:t>mtype</a:t>
            </a:r>
            <a:r>
              <a:rPr lang="en-US" altLang="en-US" b="1" dirty="0">
                <a:latin typeface="Albertus Extra Bold" pitchFamily="34" charset="0"/>
              </a:rPr>
              <a:t>  x</a:t>
            </a:r>
            <a:r>
              <a:rPr lang="en-US" altLang="en-US" b="1" baseline="-25000" dirty="0">
                <a:latin typeface="Albertus Extra Bold" pitchFamily="34" charset="0"/>
              </a:rPr>
              <a:t>2</a:t>
            </a:r>
          </a:p>
        </p:txBody>
      </p:sp>
      <p:sp>
        <p:nvSpPr>
          <p:cNvPr id="17" name="Text Box 15"/>
          <p:cNvSpPr txBox="1">
            <a:spLocks noChangeArrowheads="1"/>
          </p:cNvSpPr>
          <p:nvPr/>
        </p:nvSpPr>
        <p:spPr bwMode="auto">
          <a:xfrm>
            <a:off x="7633080" y="342369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Albertus Extra Bold" pitchFamily="34" charset="0"/>
              </a:rPr>
              <a:t>mtype  x</a:t>
            </a:r>
            <a:r>
              <a:rPr lang="en-US" altLang="en-US" b="1" baseline="-25000">
                <a:latin typeface="Albertus Extra Bold" pitchFamily="34" charset="0"/>
              </a:rPr>
              <a:t>3</a:t>
            </a:r>
          </a:p>
        </p:txBody>
      </p:sp>
      <p:sp>
        <p:nvSpPr>
          <p:cNvPr id="18" name="Text Box 16"/>
          <p:cNvSpPr txBox="1">
            <a:spLocks noChangeArrowheads="1"/>
          </p:cNvSpPr>
          <p:nvPr/>
        </p:nvSpPr>
        <p:spPr bwMode="auto">
          <a:xfrm>
            <a:off x="7633080" y="395446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Albertus Extra Bold" pitchFamily="34" charset="0"/>
              </a:rPr>
              <a:t>mtype  x</a:t>
            </a:r>
            <a:r>
              <a:rPr lang="en-US" altLang="en-US" b="1" baseline="-25000">
                <a:latin typeface="Albertus Extra Bold" pitchFamily="34" charset="0"/>
              </a:rPr>
              <a:t>4</a:t>
            </a:r>
          </a:p>
        </p:txBody>
      </p:sp>
      <p:sp>
        <p:nvSpPr>
          <p:cNvPr id="19" name="Text Box 17"/>
          <p:cNvSpPr txBox="1">
            <a:spLocks noChangeArrowheads="1"/>
          </p:cNvSpPr>
          <p:nvPr/>
        </p:nvSpPr>
        <p:spPr bwMode="auto">
          <a:xfrm>
            <a:off x="7633080" y="448786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latin typeface="Albertus Extra Bold" pitchFamily="34" charset="0"/>
              </a:rPr>
              <a:t>mtype  x</a:t>
            </a:r>
            <a:r>
              <a:rPr lang="en-US" altLang="en-US" b="1" baseline="-25000">
                <a:latin typeface="Albertus Extra Bold" pitchFamily="34" charset="0"/>
              </a:rPr>
              <a:t>5</a:t>
            </a:r>
          </a:p>
        </p:txBody>
      </p:sp>
      <p:sp>
        <p:nvSpPr>
          <p:cNvPr id="20" name="Text Box 18"/>
          <p:cNvSpPr txBox="1">
            <a:spLocks noChangeArrowheads="1"/>
          </p:cNvSpPr>
          <p:nvPr/>
        </p:nvSpPr>
        <p:spPr bwMode="auto">
          <a:xfrm>
            <a:off x="7633080" y="5389124"/>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err="1">
                <a:latin typeface="Albertus Extra Bold" pitchFamily="34" charset="0"/>
              </a:rPr>
              <a:t>mtype</a:t>
            </a:r>
            <a:r>
              <a:rPr lang="en-US" altLang="en-US" b="1" dirty="0">
                <a:latin typeface="Albertus Extra Bold" pitchFamily="34" charset="0"/>
              </a:rPr>
              <a:t>  </a:t>
            </a:r>
            <a:r>
              <a:rPr lang="en-US" altLang="en-US" b="1" dirty="0" err="1">
                <a:latin typeface="Albertus Extra Bold" pitchFamily="34" charset="0"/>
              </a:rPr>
              <a:t>x</a:t>
            </a:r>
            <a:r>
              <a:rPr lang="en-US" altLang="en-US" b="1" baseline="-25000" dirty="0" err="1">
                <a:latin typeface="Albertus Extra Bold" pitchFamily="34" charset="0"/>
              </a:rPr>
              <a:t>n</a:t>
            </a:r>
            <a:endParaRPr lang="en-US" altLang="en-US" b="1" baseline="-25000" dirty="0">
              <a:latin typeface="Albertus Extra Bold" pitchFamily="34" charset="0"/>
            </a:endParaRPr>
          </a:p>
        </p:txBody>
      </p:sp>
      <p:sp>
        <p:nvSpPr>
          <p:cNvPr id="21" name="Text Box 19"/>
          <p:cNvSpPr txBox="1">
            <a:spLocks noChangeArrowheads="1"/>
          </p:cNvSpPr>
          <p:nvPr/>
        </p:nvSpPr>
        <p:spPr bwMode="auto">
          <a:xfrm>
            <a:off x="7556880" y="5021263"/>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CC3300"/>
                </a:solidFill>
                <a:latin typeface="Albertus Extra Bold" pitchFamily="34" charset="0"/>
              </a:rPr>
              <a:t>   ---------</a:t>
            </a:r>
          </a:p>
        </p:txBody>
      </p:sp>
      <p:sp>
        <p:nvSpPr>
          <p:cNvPr id="22" name="Text Box 20"/>
          <p:cNvSpPr txBox="1">
            <a:spLocks noChangeArrowheads="1"/>
          </p:cNvSpPr>
          <p:nvPr/>
        </p:nvSpPr>
        <p:spPr bwMode="auto">
          <a:xfrm>
            <a:off x="8928480" y="250666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006600"/>
                </a:solidFill>
                <a:latin typeface="Albertus Extra Bold" pitchFamily="34" charset="0"/>
              </a:rPr>
              <a:t>msg</a:t>
            </a:r>
            <a:r>
              <a:rPr lang="en-US" altLang="en-US" sz="2000" b="1" dirty="0">
                <a:solidFill>
                  <a:srgbClr val="006600"/>
                </a:solidFill>
                <a:latin typeface="Albertus Extra Bold" pitchFamily="34" charset="0"/>
              </a:rPr>
              <a:t> text</a:t>
            </a:r>
          </a:p>
        </p:txBody>
      </p:sp>
      <p:sp>
        <p:nvSpPr>
          <p:cNvPr id="23" name="Text Box 21"/>
          <p:cNvSpPr txBox="1">
            <a:spLocks noChangeArrowheads="1"/>
          </p:cNvSpPr>
          <p:nvPr/>
        </p:nvSpPr>
        <p:spPr bwMode="auto">
          <a:xfrm>
            <a:off x="8928480" y="288766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006600"/>
                </a:solidFill>
                <a:latin typeface="Albertus Extra Bold" pitchFamily="34" charset="0"/>
              </a:rPr>
              <a:t>msg text</a:t>
            </a:r>
          </a:p>
        </p:txBody>
      </p:sp>
      <p:sp>
        <p:nvSpPr>
          <p:cNvPr id="24" name="Text Box 22"/>
          <p:cNvSpPr txBox="1">
            <a:spLocks noChangeArrowheads="1"/>
          </p:cNvSpPr>
          <p:nvPr/>
        </p:nvSpPr>
        <p:spPr bwMode="auto">
          <a:xfrm>
            <a:off x="8928480" y="342106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006600"/>
                </a:solidFill>
                <a:latin typeface="Albertus Extra Bold" pitchFamily="34" charset="0"/>
              </a:rPr>
              <a:t>msg text</a:t>
            </a:r>
          </a:p>
        </p:txBody>
      </p:sp>
      <p:sp>
        <p:nvSpPr>
          <p:cNvPr id="25" name="Text Box 23"/>
          <p:cNvSpPr txBox="1">
            <a:spLocks noChangeArrowheads="1"/>
          </p:cNvSpPr>
          <p:nvPr/>
        </p:nvSpPr>
        <p:spPr bwMode="auto">
          <a:xfrm>
            <a:off x="8928480" y="395446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006600"/>
                </a:solidFill>
                <a:latin typeface="Albertus Extra Bold" pitchFamily="34" charset="0"/>
              </a:rPr>
              <a:t>msg text</a:t>
            </a:r>
          </a:p>
        </p:txBody>
      </p:sp>
      <p:sp>
        <p:nvSpPr>
          <p:cNvPr id="26" name="Text Box 24"/>
          <p:cNvSpPr txBox="1">
            <a:spLocks noChangeArrowheads="1"/>
          </p:cNvSpPr>
          <p:nvPr/>
        </p:nvSpPr>
        <p:spPr bwMode="auto">
          <a:xfrm>
            <a:off x="8928480" y="448786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006600"/>
                </a:solidFill>
                <a:latin typeface="Albertus Extra Bold" pitchFamily="34" charset="0"/>
              </a:rPr>
              <a:t>msg text</a:t>
            </a:r>
          </a:p>
        </p:txBody>
      </p:sp>
      <p:sp>
        <p:nvSpPr>
          <p:cNvPr id="27" name="Text Box 25"/>
          <p:cNvSpPr txBox="1">
            <a:spLocks noChangeArrowheads="1"/>
          </p:cNvSpPr>
          <p:nvPr/>
        </p:nvSpPr>
        <p:spPr bwMode="auto">
          <a:xfrm>
            <a:off x="8928480" y="5378613"/>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006600"/>
                </a:solidFill>
                <a:latin typeface="Albertus Extra Bold" pitchFamily="34" charset="0"/>
              </a:rPr>
              <a:t>msg</a:t>
            </a:r>
            <a:r>
              <a:rPr lang="en-US" altLang="en-US" sz="2000" b="1" dirty="0">
                <a:solidFill>
                  <a:srgbClr val="006600"/>
                </a:solidFill>
                <a:latin typeface="Albertus Extra Bold" pitchFamily="34" charset="0"/>
              </a:rPr>
              <a:t> text</a:t>
            </a:r>
          </a:p>
        </p:txBody>
      </p:sp>
      <p:sp>
        <p:nvSpPr>
          <p:cNvPr id="28" name="Text Box 26"/>
          <p:cNvSpPr txBox="1">
            <a:spLocks noChangeArrowheads="1"/>
          </p:cNvSpPr>
          <p:nvPr/>
        </p:nvSpPr>
        <p:spPr bwMode="auto">
          <a:xfrm>
            <a:off x="1849817" y="990600"/>
            <a:ext cx="4495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err="1">
                <a:latin typeface="+mn-lt"/>
              </a:rPr>
              <a:t>struct</a:t>
            </a:r>
            <a:r>
              <a:rPr lang="en-US" altLang="en-US" sz="2400" b="1" dirty="0">
                <a:latin typeface="+mn-lt"/>
              </a:rPr>
              <a:t> </a:t>
            </a:r>
            <a:r>
              <a:rPr lang="en-US" altLang="en-US" sz="2400" b="1" dirty="0" err="1">
                <a:latin typeface="+mn-lt"/>
              </a:rPr>
              <a:t>msgbuf</a:t>
            </a:r>
            <a:r>
              <a:rPr lang="en-US" altLang="en-US" sz="2400" b="1" dirty="0">
                <a:latin typeface="+mn-lt"/>
              </a:rPr>
              <a:t> {</a:t>
            </a:r>
          </a:p>
          <a:p>
            <a:pPr eaLnBrk="1" hangingPunct="1">
              <a:spcBef>
                <a:spcPct val="50000"/>
              </a:spcBef>
            </a:pPr>
            <a:r>
              <a:rPr lang="en-US" altLang="en-US" sz="2400" b="1" dirty="0">
                <a:latin typeface="+mn-lt"/>
              </a:rPr>
              <a:t>                       long </a:t>
            </a:r>
            <a:r>
              <a:rPr lang="en-US" altLang="en-US" sz="2400" b="1" dirty="0" err="1">
                <a:latin typeface="+mn-lt"/>
              </a:rPr>
              <a:t>mtype</a:t>
            </a:r>
            <a:r>
              <a:rPr lang="en-US" altLang="en-US" sz="2400" b="1" dirty="0">
                <a:latin typeface="+mn-lt"/>
              </a:rPr>
              <a:t>;</a:t>
            </a:r>
          </a:p>
          <a:p>
            <a:pPr eaLnBrk="1" hangingPunct="1">
              <a:spcBef>
                <a:spcPct val="50000"/>
              </a:spcBef>
            </a:pPr>
            <a:r>
              <a:rPr lang="en-US" altLang="en-US" sz="2400" b="1" dirty="0">
                <a:latin typeface="+mn-lt"/>
              </a:rPr>
              <a:t>		    char </a:t>
            </a:r>
            <a:r>
              <a:rPr lang="en-US" altLang="en-US" sz="2400" b="1" dirty="0" err="1">
                <a:latin typeface="+mn-lt"/>
              </a:rPr>
              <a:t>mtext</a:t>
            </a:r>
            <a:r>
              <a:rPr lang="en-US" altLang="en-US" sz="2400" b="1" dirty="0">
                <a:latin typeface="+mn-lt"/>
              </a:rPr>
              <a:t> [1];</a:t>
            </a:r>
          </a:p>
          <a:p>
            <a:pPr eaLnBrk="1" hangingPunct="1">
              <a:spcBef>
                <a:spcPct val="50000"/>
              </a:spcBef>
            </a:pPr>
            <a:r>
              <a:rPr lang="en-US" altLang="en-US" sz="2400" b="1" dirty="0">
                <a:latin typeface="+mn-lt"/>
              </a:rPr>
              <a:t>}; Standard structure</a:t>
            </a:r>
          </a:p>
        </p:txBody>
      </p:sp>
      <p:sp>
        <p:nvSpPr>
          <p:cNvPr id="29" name="Text Box 27"/>
          <p:cNvSpPr txBox="1">
            <a:spLocks noChangeArrowheads="1"/>
          </p:cNvSpPr>
          <p:nvPr/>
        </p:nvSpPr>
        <p:spPr bwMode="auto">
          <a:xfrm>
            <a:off x="1849817" y="3886200"/>
            <a:ext cx="5715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err="1">
                <a:latin typeface="+mn-lt"/>
              </a:rPr>
              <a:t>struct</a:t>
            </a:r>
            <a:r>
              <a:rPr lang="en-US" altLang="en-US" sz="2400" b="1" dirty="0">
                <a:latin typeface="+mn-lt"/>
              </a:rPr>
              <a:t> </a:t>
            </a:r>
            <a:r>
              <a:rPr lang="en-US" altLang="en-US" sz="2400" b="1" dirty="0" err="1">
                <a:latin typeface="+mn-lt"/>
              </a:rPr>
              <a:t>My_msgQ</a:t>
            </a:r>
            <a:r>
              <a:rPr lang="en-US" altLang="en-US" sz="2400" b="1" dirty="0">
                <a:latin typeface="+mn-lt"/>
              </a:rPr>
              <a:t> {</a:t>
            </a:r>
          </a:p>
          <a:p>
            <a:pPr eaLnBrk="1" hangingPunct="1">
              <a:spcBef>
                <a:spcPct val="50000"/>
              </a:spcBef>
            </a:pPr>
            <a:r>
              <a:rPr lang="en-US" altLang="en-US" sz="2400" b="1" dirty="0">
                <a:latin typeface="+mn-lt"/>
              </a:rPr>
              <a:t>                       long </a:t>
            </a:r>
            <a:r>
              <a:rPr lang="en-US" altLang="en-US" sz="2400" b="1" dirty="0" err="1">
                <a:latin typeface="+mn-lt"/>
              </a:rPr>
              <a:t>mtype</a:t>
            </a:r>
            <a:r>
              <a:rPr lang="en-US" altLang="en-US" sz="2400" b="1" dirty="0">
                <a:latin typeface="+mn-lt"/>
              </a:rPr>
              <a:t>;</a:t>
            </a:r>
          </a:p>
          <a:p>
            <a:pPr eaLnBrk="1" hangingPunct="1">
              <a:spcBef>
                <a:spcPct val="50000"/>
              </a:spcBef>
            </a:pPr>
            <a:r>
              <a:rPr lang="en-US" altLang="en-US" sz="2400" b="1" dirty="0">
                <a:latin typeface="+mn-lt"/>
              </a:rPr>
              <a:t>		    char </a:t>
            </a:r>
            <a:r>
              <a:rPr lang="en-US" altLang="en-US" sz="2400" b="1" dirty="0" err="1">
                <a:latin typeface="+mn-lt"/>
              </a:rPr>
              <a:t>mtext</a:t>
            </a:r>
            <a:r>
              <a:rPr lang="en-US" altLang="en-US" sz="2400" b="1" dirty="0">
                <a:latin typeface="+mn-lt"/>
              </a:rPr>
              <a:t> [1024];</a:t>
            </a:r>
          </a:p>
          <a:p>
            <a:pPr eaLnBrk="1" hangingPunct="1">
              <a:spcBef>
                <a:spcPct val="50000"/>
              </a:spcBef>
            </a:pPr>
            <a:r>
              <a:rPr lang="en-US" altLang="en-US" sz="2400" b="1" dirty="0">
                <a:latin typeface="+mn-lt"/>
              </a:rPr>
              <a:t>		    void *   </a:t>
            </a:r>
            <a:r>
              <a:rPr lang="en-US" altLang="en-US" sz="2400" b="1" dirty="0" err="1">
                <a:latin typeface="+mn-lt"/>
              </a:rPr>
              <a:t>xyz</a:t>
            </a:r>
            <a:r>
              <a:rPr lang="en-US" altLang="en-US" sz="2400" b="1" dirty="0">
                <a:latin typeface="+mn-lt"/>
              </a:rPr>
              <a:t>;</a:t>
            </a:r>
          </a:p>
          <a:p>
            <a:pPr eaLnBrk="1" hangingPunct="1">
              <a:spcBef>
                <a:spcPct val="50000"/>
              </a:spcBef>
            </a:pPr>
            <a:r>
              <a:rPr lang="en-US" altLang="en-US" sz="2400" b="1" dirty="0">
                <a:latin typeface="+mn-lt"/>
              </a:rPr>
              <a:t>}; Our own structure </a:t>
            </a:r>
          </a:p>
        </p:txBody>
      </p:sp>
      <p:sp>
        <p:nvSpPr>
          <p:cNvPr id="30" name="Line 28"/>
          <p:cNvSpPr>
            <a:spLocks noChangeShapeType="1"/>
          </p:cNvSpPr>
          <p:nvPr/>
        </p:nvSpPr>
        <p:spPr bwMode="auto">
          <a:xfrm>
            <a:off x="1849817" y="3810000"/>
            <a:ext cx="5562600" cy="0"/>
          </a:xfrm>
          <a:prstGeom prst="line">
            <a:avLst/>
          </a:prstGeom>
          <a:noFill/>
          <a:ln w="9525">
            <a:solidFill>
              <a:schemeClr val="tx1"/>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3234586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MQ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19</a:t>
            </a:fld>
            <a:endParaRPr lang="en-IN"/>
          </a:p>
        </p:txBody>
      </p:sp>
      <p:sp>
        <p:nvSpPr>
          <p:cNvPr id="5" name="Rectangle 3"/>
          <p:cNvSpPr txBox="1">
            <a:spLocks noChangeArrowheads="1"/>
          </p:cNvSpPr>
          <p:nvPr/>
        </p:nvSpPr>
        <p:spPr>
          <a:xfrm>
            <a:off x="294290" y="1066800"/>
            <a:ext cx="11630616" cy="25277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ja-JP" b="1" dirty="0" err="1">
                <a:ea typeface="ＭＳ Ｐゴシック" panose="020B0600070205080204" pitchFamily="34" charset="-128"/>
              </a:rPr>
              <a:t>int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msgget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key_t</a:t>
            </a:r>
            <a:r>
              <a:rPr lang="en-US" altLang="ja-JP" b="1" dirty="0">
                <a:ea typeface="ＭＳ Ｐゴシック" panose="020B0600070205080204" pitchFamily="34" charset="-128"/>
              </a:rPr>
              <a:t> key, </a:t>
            </a:r>
            <a:r>
              <a:rPr lang="en-US" altLang="ja-JP" b="1" dirty="0" err="1">
                <a:ea typeface="ＭＳ Ｐゴシック" panose="020B0600070205080204" pitchFamily="34" charset="-128"/>
              </a:rPr>
              <a:t>int</a:t>
            </a: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msgflg</a:t>
            </a:r>
            <a:r>
              <a:rPr lang="en-US" altLang="ja-JP" b="1" dirty="0">
                <a:ea typeface="ＭＳ Ｐゴシック" panose="020B0600070205080204" pitchFamily="34" charset="-128"/>
              </a:rPr>
              <a:t>); </a:t>
            </a:r>
          </a:p>
          <a:p>
            <a:pPr algn="just"/>
            <a:r>
              <a:rPr lang="en-US" altLang="en-US" b="1" dirty="0"/>
              <a:t>The first argument key can be passed from the return value of the </a:t>
            </a:r>
            <a:r>
              <a:rPr lang="en-US" altLang="en-US" b="1" dirty="0" err="1"/>
              <a:t>ftok</a:t>
            </a:r>
            <a:r>
              <a:rPr lang="en-US" altLang="en-US" b="1" dirty="0"/>
              <a:t> function or made IPC_PRIVATE.</a:t>
            </a:r>
          </a:p>
          <a:p>
            <a:pPr algn="just"/>
            <a:r>
              <a:rPr lang="en-US" altLang="en-US" b="1" dirty="0"/>
              <a:t>To create a message queue, IPC_CREAT </a:t>
            </a:r>
            <a:r>
              <a:rPr lang="en-US" altLang="en-US" b="1" dirty="0" err="1"/>
              <a:t>ORed</a:t>
            </a:r>
            <a:r>
              <a:rPr lang="en-US" altLang="en-US" b="1" dirty="0"/>
              <a:t> with access p</a:t>
            </a:r>
            <a:r>
              <a:rPr lang="en-US" altLang="ja-JP" b="1" dirty="0">
                <a:ea typeface="ＭＳ Ｐゴシック" panose="020B0600070205080204" pitchFamily="34" charset="-128"/>
              </a:rPr>
              <a:t>ermission is set for the </a:t>
            </a:r>
            <a:r>
              <a:rPr lang="en-US" altLang="ja-JP" b="1" dirty="0" err="1">
                <a:ea typeface="ＭＳ Ｐゴシック" panose="020B0600070205080204" pitchFamily="34" charset="-128"/>
              </a:rPr>
              <a:t>msgflg</a:t>
            </a:r>
            <a:r>
              <a:rPr lang="en-US" altLang="ja-JP" b="1" dirty="0">
                <a:ea typeface="ＭＳ Ｐゴシック" panose="020B0600070205080204" pitchFamily="34" charset="-128"/>
              </a:rPr>
              <a:t> argument. </a:t>
            </a:r>
          </a:p>
          <a:p>
            <a:pPr algn="just"/>
            <a:r>
              <a:rPr lang="en-US" altLang="ja-JP" b="1" dirty="0">
                <a:ea typeface="ＭＳ Ｐゴシック" panose="020B0600070205080204" pitchFamily="34" charset="-128"/>
              </a:rPr>
              <a:t>Ex: </a:t>
            </a:r>
            <a:r>
              <a:rPr lang="en-US" altLang="ja-JP" b="1" dirty="0" err="1">
                <a:ea typeface="ＭＳ Ｐゴシック" panose="020B0600070205080204" pitchFamily="34" charset="-128"/>
              </a:rPr>
              <a:t>msgid</a:t>
            </a:r>
            <a:r>
              <a:rPr lang="en-US" altLang="ja-JP" b="1" dirty="0">
                <a:ea typeface="ＭＳ Ｐゴシック" panose="020B0600070205080204" pitchFamily="34" charset="-128"/>
              </a:rPr>
              <a:t> = </a:t>
            </a:r>
            <a:r>
              <a:rPr lang="en-US" altLang="ja-JP" b="1" dirty="0" err="1">
                <a:ea typeface="ＭＳ Ｐゴシック" panose="020B0600070205080204" pitchFamily="34" charset="-128"/>
              </a:rPr>
              <a:t>msgget</a:t>
            </a:r>
            <a:r>
              <a:rPr lang="en-US" altLang="ja-JP" b="1" dirty="0">
                <a:ea typeface="ＭＳ Ｐゴシック" panose="020B0600070205080204" pitchFamily="34" charset="-128"/>
              </a:rPr>
              <a:t> (key, IPC_CREAT | 0744);</a:t>
            </a:r>
          </a:p>
          <a:p>
            <a:pPr algn="just">
              <a:buFont typeface="Wingdings" panose="05000000000000000000" pitchFamily="2" charset="2"/>
              <a:buNone/>
            </a:pPr>
            <a:r>
              <a:rPr lang="en-US" altLang="ja-JP" b="1" dirty="0">
                <a:ea typeface="ＭＳ Ｐゴシック" panose="020B0600070205080204" pitchFamily="34" charset="-128"/>
              </a:rPr>
              <a:t>         </a:t>
            </a:r>
            <a:r>
              <a:rPr lang="en-US" altLang="ja-JP" b="1" dirty="0" err="1">
                <a:ea typeface="ＭＳ Ｐゴシック" panose="020B0600070205080204" pitchFamily="34" charset="-128"/>
              </a:rPr>
              <a:t>msgid</a:t>
            </a:r>
            <a:r>
              <a:rPr lang="en-US" altLang="ja-JP" b="1" dirty="0">
                <a:ea typeface="ＭＳ Ｐゴシック" panose="020B0600070205080204" pitchFamily="34" charset="-128"/>
              </a:rPr>
              <a:t> = </a:t>
            </a:r>
            <a:r>
              <a:rPr lang="en-US" altLang="ja-JP" b="1" dirty="0" err="1">
                <a:ea typeface="ＭＳ Ｐゴシック" panose="020B0600070205080204" pitchFamily="34" charset="-128"/>
              </a:rPr>
              <a:t>msgget</a:t>
            </a:r>
            <a:r>
              <a:rPr lang="en-US" altLang="ja-JP" b="1" dirty="0">
                <a:ea typeface="ＭＳ Ｐゴシック" panose="020B0600070205080204" pitchFamily="34" charset="-128"/>
              </a:rPr>
              <a:t> (key, 0);</a:t>
            </a:r>
            <a:endParaRPr lang="en-US" altLang="en-US" b="1" dirty="0"/>
          </a:p>
        </p:txBody>
      </p:sp>
      <p:sp>
        <p:nvSpPr>
          <p:cNvPr id="6" name="Rectangle 3"/>
          <p:cNvSpPr txBox="1">
            <a:spLocks noChangeArrowheads="1"/>
          </p:cNvSpPr>
          <p:nvPr/>
        </p:nvSpPr>
        <p:spPr>
          <a:xfrm>
            <a:off x="141403" y="3783724"/>
            <a:ext cx="5580993" cy="2644540"/>
          </a:xfrm>
          <a:prstGeom prst="rect">
            <a:avLst/>
          </a:prstGeom>
          <a:solidFill>
            <a:schemeClr val="accent1">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The syntax of the function is:</a:t>
            </a:r>
          </a:p>
          <a:p>
            <a:pPr>
              <a:buFont typeface="Wingdings" panose="05000000000000000000" pitchFamily="2" charset="2"/>
              <a:buNone/>
            </a:pPr>
            <a:r>
              <a:rPr lang="en-US" altLang="en-US" b="1" dirty="0" err="1"/>
              <a:t>int</a:t>
            </a:r>
            <a:r>
              <a:rPr lang="en-US" altLang="en-US" b="1" dirty="0"/>
              <a:t> </a:t>
            </a:r>
            <a:r>
              <a:rPr lang="en-US" altLang="en-US" b="1" dirty="0" err="1"/>
              <a:t>msgsnd</a:t>
            </a:r>
            <a:r>
              <a:rPr lang="en-US" altLang="en-US" b="1" dirty="0"/>
              <a:t> (</a:t>
            </a:r>
            <a:r>
              <a:rPr lang="en-US" altLang="en-US" b="1" dirty="0" err="1"/>
              <a:t>int</a:t>
            </a:r>
            <a:r>
              <a:rPr lang="en-US" altLang="en-US" b="1" dirty="0"/>
              <a:t> </a:t>
            </a:r>
            <a:r>
              <a:rPr lang="en-US" altLang="en-US" b="1" dirty="0" err="1"/>
              <a:t>msqid</a:t>
            </a:r>
            <a:r>
              <a:rPr lang="en-US" altLang="en-US" b="1" dirty="0"/>
              <a:t>, </a:t>
            </a:r>
            <a:r>
              <a:rPr lang="en-US" altLang="en-US" b="1" dirty="0" err="1"/>
              <a:t>structu</a:t>
            </a:r>
            <a:r>
              <a:rPr lang="en-US" altLang="en-US" b="1" dirty="0"/>
              <a:t> </a:t>
            </a:r>
            <a:r>
              <a:rPr lang="en-US" altLang="en-US" b="1" dirty="0" err="1"/>
              <a:t>msgbuf</a:t>
            </a:r>
            <a:r>
              <a:rPr lang="en-US" altLang="en-US" b="1" dirty="0"/>
              <a:t> *</a:t>
            </a:r>
            <a:r>
              <a:rPr lang="en-US" altLang="en-US" b="1" dirty="0" err="1"/>
              <a:t>msgp</a:t>
            </a:r>
            <a:r>
              <a:rPr lang="en-US" altLang="en-US" b="1" dirty="0"/>
              <a:t>, </a:t>
            </a:r>
            <a:r>
              <a:rPr lang="en-US" altLang="en-US" b="1" dirty="0" err="1"/>
              <a:t>size_t</a:t>
            </a:r>
            <a:r>
              <a:rPr lang="en-US" altLang="en-US" b="1" dirty="0"/>
              <a:t> </a:t>
            </a:r>
            <a:r>
              <a:rPr lang="en-US" altLang="en-US" b="1" dirty="0" err="1"/>
              <a:t>msgsz</a:t>
            </a:r>
            <a:r>
              <a:rPr lang="en-US" altLang="en-US" b="1" dirty="0"/>
              <a:t>, </a:t>
            </a:r>
            <a:r>
              <a:rPr lang="en-US" altLang="en-US" b="1" dirty="0" err="1"/>
              <a:t>int</a:t>
            </a:r>
            <a:r>
              <a:rPr lang="en-US" altLang="en-US" b="1" dirty="0"/>
              <a:t> </a:t>
            </a:r>
            <a:r>
              <a:rPr lang="en-US" altLang="en-US" b="1" dirty="0" err="1"/>
              <a:t>msgflg</a:t>
            </a:r>
            <a:r>
              <a:rPr lang="en-US" altLang="en-US" b="1" dirty="0"/>
              <a:t>);</a:t>
            </a:r>
          </a:p>
          <a:p>
            <a:r>
              <a:rPr lang="en-US" altLang="en-US" b="1" dirty="0"/>
              <a:t>Arguments: </a:t>
            </a:r>
          </a:p>
          <a:p>
            <a:pPr lvl="1"/>
            <a:r>
              <a:rPr lang="en-US" altLang="en-US" sz="2800" b="1" dirty="0"/>
              <a:t>message queue ID, address of the structure. </a:t>
            </a:r>
          </a:p>
          <a:p>
            <a:pPr lvl="1"/>
            <a:r>
              <a:rPr lang="en-US" altLang="en-US" sz="2800" b="1" dirty="0"/>
              <a:t>size of the message text </a:t>
            </a:r>
          </a:p>
          <a:p>
            <a:pPr lvl="1"/>
            <a:r>
              <a:rPr lang="en-US" altLang="en-US" sz="2800" b="1" dirty="0"/>
              <a:t>message flag = </a:t>
            </a:r>
            <a:r>
              <a:rPr lang="en-US" altLang="ja-JP" sz="2800" b="1" dirty="0">
                <a:ea typeface="ＭＳ Ｐゴシック" panose="020B0600070205080204" pitchFamily="34" charset="-128"/>
              </a:rPr>
              <a:t>0 or IPC_NOWAIT</a:t>
            </a:r>
            <a:endParaRPr lang="en-US" altLang="en-US" sz="2800" b="1" dirty="0"/>
          </a:p>
          <a:p>
            <a:endParaRPr lang="en-US" altLang="en-US" b="1" dirty="0"/>
          </a:p>
        </p:txBody>
      </p:sp>
      <p:sp>
        <p:nvSpPr>
          <p:cNvPr id="7" name="Rectangle 3"/>
          <p:cNvSpPr txBox="1">
            <a:spLocks noChangeArrowheads="1"/>
          </p:cNvSpPr>
          <p:nvPr/>
        </p:nvSpPr>
        <p:spPr>
          <a:xfrm>
            <a:off x="6360869" y="2942897"/>
            <a:ext cx="5722396" cy="3367016"/>
          </a:xfrm>
          <a:prstGeom prst="rect">
            <a:avLst/>
          </a:prstGeom>
          <a:solidFill>
            <a:srgbClr val="CCFFFF"/>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syntax of the function is:</a:t>
            </a:r>
          </a:p>
          <a:p>
            <a:pPr>
              <a:buFont typeface="Wingdings" panose="05000000000000000000" pitchFamily="2" charset="2"/>
              <a:buNone/>
            </a:pPr>
            <a:r>
              <a:rPr lang="en-US" altLang="en-US" b="1" dirty="0" err="1"/>
              <a:t>ssize_t</a:t>
            </a:r>
            <a:r>
              <a:rPr lang="en-US" altLang="en-US" b="1" dirty="0"/>
              <a:t> </a:t>
            </a:r>
            <a:r>
              <a:rPr lang="en-US" altLang="en-US" b="1" dirty="0" err="1"/>
              <a:t>msgrcv</a:t>
            </a:r>
            <a:r>
              <a:rPr lang="en-US" altLang="en-US" b="1" dirty="0"/>
              <a:t> (</a:t>
            </a:r>
            <a:r>
              <a:rPr lang="en-US" altLang="en-US" b="1" dirty="0" err="1"/>
              <a:t>int</a:t>
            </a:r>
            <a:r>
              <a:rPr lang="en-US" altLang="en-US" b="1" dirty="0"/>
              <a:t> </a:t>
            </a:r>
            <a:r>
              <a:rPr lang="en-US" altLang="en-US" b="1" dirty="0" err="1"/>
              <a:t>msqid</a:t>
            </a:r>
            <a:r>
              <a:rPr lang="en-US" altLang="en-US" b="1" dirty="0"/>
              <a:t>, </a:t>
            </a:r>
            <a:r>
              <a:rPr lang="en-US" altLang="en-US" b="1" dirty="0" err="1"/>
              <a:t>struct</a:t>
            </a:r>
            <a:r>
              <a:rPr lang="en-US" altLang="en-US" b="1" dirty="0"/>
              <a:t> </a:t>
            </a:r>
            <a:r>
              <a:rPr lang="en-US" altLang="en-US" b="1" dirty="0" err="1"/>
              <a:t>msgbuf</a:t>
            </a:r>
            <a:r>
              <a:rPr lang="en-US" altLang="en-US" b="1" dirty="0"/>
              <a:t> *</a:t>
            </a:r>
            <a:r>
              <a:rPr lang="en-US" altLang="en-US" b="1" dirty="0" err="1"/>
              <a:t>msgp</a:t>
            </a:r>
            <a:r>
              <a:rPr lang="en-US" altLang="en-US" b="1" dirty="0"/>
              <a:t>, </a:t>
            </a:r>
            <a:r>
              <a:rPr lang="en-US" altLang="en-US" b="1" dirty="0" err="1"/>
              <a:t>size_t</a:t>
            </a:r>
            <a:r>
              <a:rPr lang="en-US" altLang="en-US" b="1" dirty="0"/>
              <a:t> </a:t>
            </a:r>
            <a:r>
              <a:rPr lang="en-US" altLang="en-US" b="1" dirty="0" err="1"/>
              <a:t>msgsz</a:t>
            </a:r>
            <a:r>
              <a:rPr lang="en-US" altLang="en-US" b="1" dirty="0"/>
              <a:t>, long </a:t>
            </a:r>
            <a:r>
              <a:rPr lang="en-US" altLang="en-US" b="1" dirty="0" err="1"/>
              <a:t>msgtype</a:t>
            </a:r>
            <a:r>
              <a:rPr lang="en-US" altLang="en-US" b="1" dirty="0"/>
              <a:t>, </a:t>
            </a:r>
            <a:r>
              <a:rPr lang="en-US" altLang="en-US" b="1" dirty="0" err="1"/>
              <a:t>int</a:t>
            </a:r>
            <a:r>
              <a:rPr lang="en-US" altLang="en-US" b="1" dirty="0"/>
              <a:t> </a:t>
            </a:r>
            <a:r>
              <a:rPr lang="en-US" altLang="en-US" b="1" dirty="0" err="1"/>
              <a:t>msgflg</a:t>
            </a:r>
            <a:r>
              <a:rPr lang="en-US" altLang="en-US" b="1" dirty="0"/>
              <a:t>);</a:t>
            </a:r>
          </a:p>
          <a:p>
            <a:r>
              <a:rPr lang="en-US" altLang="en-US" b="1" dirty="0" err="1"/>
              <a:t>msgtype</a:t>
            </a:r>
            <a:r>
              <a:rPr lang="en-US" altLang="en-US" b="1" dirty="0"/>
              <a:t> argument is used to retrieve a particular message.</a:t>
            </a:r>
          </a:p>
          <a:p>
            <a:pPr lvl="1"/>
            <a:r>
              <a:rPr lang="en-US" altLang="en-US" b="1" dirty="0"/>
              <a:t>0      -retrieve in FIFO order</a:t>
            </a:r>
          </a:p>
          <a:p>
            <a:pPr lvl="1"/>
            <a:r>
              <a:rPr lang="en-US" altLang="en-US" b="1" dirty="0"/>
              <a:t>+</a:t>
            </a:r>
            <a:r>
              <a:rPr lang="en-US" altLang="en-US" b="1" dirty="0" err="1"/>
              <a:t>ve</a:t>
            </a:r>
            <a:r>
              <a:rPr lang="en-US" altLang="en-US" b="1" dirty="0"/>
              <a:t>  - retrieve the </a:t>
            </a:r>
            <a:r>
              <a:rPr lang="en-US" altLang="ja-JP" b="1" dirty="0" err="1">
                <a:ea typeface="ＭＳ Ｐゴシック" panose="020B0600070205080204" pitchFamily="34" charset="-128"/>
              </a:rPr>
              <a:t>the</a:t>
            </a:r>
            <a:r>
              <a:rPr lang="en-US" altLang="ja-JP" b="1" dirty="0">
                <a:ea typeface="ＭＳ Ｐゴシック" panose="020B0600070205080204" pitchFamily="34" charset="-128"/>
              </a:rPr>
              <a:t> exact value of the message type </a:t>
            </a:r>
            <a:endParaRPr lang="en-US" altLang="en-US" b="1" dirty="0"/>
          </a:p>
          <a:p>
            <a:pPr lvl="1"/>
            <a:r>
              <a:rPr lang="en-US" altLang="en-US" b="1" dirty="0"/>
              <a:t>–</a:t>
            </a:r>
            <a:r>
              <a:rPr lang="en-US" altLang="en-US" b="1" dirty="0" err="1"/>
              <a:t>ve</a:t>
            </a:r>
            <a:r>
              <a:rPr lang="en-US" altLang="en-US" b="1" dirty="0"/>
              <a:t>   - first message or &lt;= </a:t>
            </a:r>
            <a:r>
              <a:rPr lang="en-US" altLang="ja-JP" b="1" dirty="0">
                <a:ea typeface="ＭＳ Ｐゴシック" panose="020B0600070205080204" pitchFamily="34" charset="-128"/>
              </a:rPr>
              <a:t>to the absolute value. </a:t>
            </a:r>
            <a:endParaRPr lang="en-US" altLang="en-US" b="1" dirty="0"/>
          </a:p>
          <a:p>
            <a:r>
              <a:rPr lang="en-US" altLang="en-US" b="1" dirty="0"/>
              <a:t>on success, </a:t>
            </a:r>
            <a:r>
              <a:rPr lang="en-US" altLang="en-US" b="1" dirty="0" err="1"/>
              <a:t>msgrcv</a:t>
            </a:r>
            <a:r>
              <a:rPr lang="en-US" altLang="en-US" b="1" dirty="0"/>
              <a:t> returns with the number of bytes actually copied into the message text</a:t>
            </a:r>
          </a:p>
        </p:txBody>
      </p:sp>
    </p:spTree>
    <p:extLst>
      <p:ext uri="{BB962C8B-B14F-4D97-AF65-F5344CB8AC3E}">
        <p14:creationId xmlns:p14="http://schemas.microsoft.com/office/powerpoint/2010/main" val="4046253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Agenda</a:t>
            </a:r>
          </a:p>
        </p:txBody>
      </p:sp>
      <p:sp>
        <p:nvSpPr>
          <p:cNvPr id="4" name="Text Placeholder 38"/>
          <p:cNvSpPr txBox="1">
            <a:spLocks/>
          </p:cNvSpPr>
          <p:nvPr/>
        </p:nvSpPr>
        <p:spPr>
          <a:xfrm>
            <a:off x="1005339" y="1463523"/>
            <a:ext cx="10799668" cy="6524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tx1"/>
                </a:solidFill>
              </a:rPr>
              <a:t>Inter Process Communications</a:t>
            </a:r>
            <a:endParaRPr lang="en-US" dirty="0">
              <a:solidFill>
                <a:schemeClr val="tx1"/>
              </a:solidFill>
            </a:endParaRPr>
          </a:p>
        </p:txBody>
      </p:sp>
      <p:sp>
        <p:nvSpPr>
          <p:cNvPr id="5" name="Text Placeholder 38"/>
          <p:cNvSpPr txBox="1">
            <a:spLocks/>
          </p:cNvSpPr>
          <p:nvPr/>
        </p:nvSpPr>
        <p:spPr>
          <a:xfrm>
            <a:off x="964243" y="2504077"/>
            <a:ext cx="10799668" cy="6524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tabLst/>
              <a:defRPr sz="2800" b="1" kern="1200">
                <a:solidFill>
                  <a:srgbClr val="59595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tx1"/>
                </a:solidFill>
              </a:rPr>
              <a:t>Signals</a:t>
            </a:r>
            <a:endParaRPr lang="en-US" dirty="0">
              <a:solidFill>
                <a:schemeClr val="tx1"/>
              </a:solidFill>
            </a:endParaRPr>
          </a:p>
        </p:txBody>
      </p:sp>
      <p:sp>
        <p:nvSpPr>
          <p:cNvPr id="6" name="Text Placeholder 38"/>
          <p:cNvSpPr txBox="1">
            <a:spLocks/>
          </p:cNvSpPr>
          <p:nvPr/>
        </p:nvSpPr>
        <p:spPr>
          <a:xfrm>
            <a:off x="964243" y="3454523"/>
            <a:ext cx="10799668" cy="652462"/>
          </a:xfrm>
          <a:prstGeom prst="rect">
            <a:avLst/>
          </a:prstGeom>
        </p:spPr>
        <p:txBody>
          <a:bodyPr vert="horz" lIns="91440" tIns="45720" rIns="91440" bIns="45720" rtlCol="0" anchor="ctr">
            <a:normAutofit/>
          </a:bodyPr>
          <a:lstStyle>
            <a:defPPr>
              <a:defRPr lang="en-US"/>
            </a:defPPr>
            <a:lvl1pPr marL="0" indent="0" algn="r" defTabSz="914400" rtl="0" eaLnBrk="1" latinLnBrk="0" hangingPunct="1">
              <a:buNone/>
              <a:defRPr sz="2800" b="1" kern="1200">
                <a:solidFill>
                  <a:srgbClr val="595959"/>
                </a:solidFill>
                <a:latin typeface="+mn-lt"/>
                <a:ea typeface="+mn-ea"/>
                <a:cs typeface="+mn-cs"/>
              </a:defRPr>
            </a:lvl1pPr>
            <a:lvl2pPr marL="45720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buNone/>
              <a:defRPr sz="1800" kern="1200">
                <a:solidFill>
                  <a:schemeClr val="tx1"/>
                </a:solidFill>
                <a:latin typeface="+mn-lt"/>
                <a:ea typeface="+mn-ea"/>
                <a:cs typeface="+mn-cs"/>
              </a:defRPr>
            </a:lvl3pPr>
            <a:lvl4pPr marL="1371600" algn="l" defTabSz="914400" rtl="0" eaLnBrk="1" latinLnBrk="0" hangingPunct="1">
              <a:buNone/>
              <a:defRPr sz="1800" kern="1200">
                <a:solidFill>
                  <a:schemeClr val="tx1"/>
                </a:solidFill>
                <a:latin typeface="+mn-lt"/>
                <a:ea typeface="+mn-ea"/>
                <a:cs typeface="+mn-cs"/>
              </a:defRPr>
            </a:lvl4pPr>
            <a:lvl5pPr marL="182880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chemeClr val="tx1"/>
                </a:solidFill>
              </a:rPr>
              <a:t>Multithreading</a:t>
            </a:r>
            <a:endParaRPr lang="en-US" dirty="0">
              <a:solidFill>
                <a:schemeClr val="tx1"/>
              </a:solidFill>
            </a:endParaRPr>
          </a:p>
        </p:txBody>
      </p:sp>
      <p:sp>
        <p:nvSpPr>
          <p:cNvPr id="9" name="Text Placeholder 38"/>
          <p:cNvSpPr txBox="1">
            <a:spLocks/>
          </p:cNvSpPr>
          <p:nvPr/>
        </p:nvSpPr>
        <p:spPr>
          <a:xfrm>
            <a:off x="460375" y="1345746"/>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1</a:t>
            </a:r>
            <a:endParaRPr lang="en-US" dirty="0"/>
          </a:p>
        </p:txBody>
      </p:sp>
      <p:sp>
        <p:nvSpPr>
          <p:cNvPr id="10" name="Text Placeholder 38"/>
          <p:cNvSpPr txBox="1">
            <a:spLocks/>
          </p:cNvSpPr>
          <p:nvPr/>
        </p:nvSpPr>
        <p:spPr>
          <a:xfrm>
            <a:off x="460375" y="2384085"/>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2</a:t>
            </a:r>
            <a:endParaRPr lang="en-US" dirty="0"/>
          </a:p>
        </p:txBody>
      </p:sp>
      <p:sp>
        <p:nvSpPr>
          <p:cNvPr id="11" name="Text Placeholder 38"/>
          <p:cNvSpPr txBox="1">
            <a:spLocks/>
          </p:cNvSpPr>
          <p:nvPr/>
        </p:nvSpPr>
        <p:spPr>
          <a:xfrm>
            <a:off x="460375" y="3422424"/>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3</a:t>
            </a:r>
            <a:endParaRPr lang="en-US" dirty="0"/>
          </a:p>
        </p:txBody>
      </p:sp>
      <p:sp>
        <p:nvSpPr>
          <p:cNvPr id="12" name="Text Placeholder 38"/>
          <p:cNvSpPr txBox="1">
            <a:spLocks/>
          </p:cNvSpPr>
          <p:nvPr/>
        </p:nvSpPr>
        <p:spPr>
          <a:xfrm>
            <a:off x="950387" y="4396634"/>
            <a:ext cx="10799668" cy="652462"/>
          </a:xfrm>
          <a:prstGeom prst="rect">
            <a:avLst/>
          </a:prstGeom>
        </p:spPr>
        <p:txBody>
          <a:bodyPr vert="horz" lIns="91440" tIns="45720" rIns="91440" bIns="45720" rtlCol="0" anchor="ctr">
            <a:normAutofit/>
          </a:bodyPr>
          <a:lstStyle>
            <a:defPPr>
              <a:defRPr lang="en-US"/>
            </a:defPPr>
            <a:lvl1pPr marL="0" indent="0" algn="r" defTabSz="914400" rtl="0" eaLnBrk="1" latinLnBrk="0" hangingPunct="1">
              <a:buNone/>
              <a:defRPr sz="2800" b="1" kern="1200">
                <a:solidFill>
                  <a:srgbClr val="595959"/>
                </a:solidFill>
                <a:latin typeface="+mn-lt"/>
                <a:ea typeface="+mn-ea"/>
                <a:cs typeface="+mn-cs"/>
              </a:defRPr>
            </a:lvl1pPr>
            <a:lvl2pPr marL="45720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buNone/>
              <a:defRPr sz="1800" kern="1200">
                <a:solidFill>
                  <a:schemeClr val="tx1"/>
                </a:solidFill>
                <a:latin typeface="+mn-lt"/>
                <a:ea typeface="+mn-ea"/>
                <a:cs typeface="+mn-cs"/>
              </a:defRPr>
            </a:lvl3pPr>
            <a:lvl4pPr marL="1371600" algn="l" defTabSz="914400" rtl="0" eaLnBrk="1" latinLnBrk="0" hangingPunct="1">
              <a:buNone/>
              <a:defRPr sz="1800" kern="1200">
                <a:solidFill>
                  <a:schemeClr val="tx1"/>
                </a:solidFill>
                <a:latin typeface="+mn-lt"/>
                <a:ea typeface="+mn-ea"/>
                <a:cs typeface="+mn-cs"/>
              </a:defRPr>
            </a:lvl4pPr>
            <a:lvl5pPr marL="182880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chemeClr val="tx1"/>
                </a:solidFill>
              </a:rPr>
              <a:t>Timers and Resource Limits</a:t>
            </a:r>
            <a:endParaRPr lang="en-US" dirty="0">
              <a:solidFill>
                <a:schemeClr val="tx1"/>
              </a:solidFill>
            </a:endParaRPr>
          </a:p>
        </p:txBody>
      </p:sp>
      <p:sp>
        <p:nvSpPr>
          <p:cNvPr id="13" name="Text Placeholder 38"/>
          <p:cNvSpPr txBox="1">
            <a:spLocks/>
          </p:cNvSpPr>
          <p:nvPr/>
        </p:nvSpPr>
        <p:spPr>
          <a:xfrm>
            <a:off x="446519" y="4364535"/>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4</a:t>
            </a:r>
            <a:endParaRPr lang="en-US" dirty="0"/>
          </a:p>
        </p:txBody>
      </p:sp>
      <p:sp>
        <p:nvSpPr>
          <p:cNvPr id="14" name="Text Placeholder 38"/>
          <p:cNvSpPr txBox="1">
            <a:spLocks/>
          </p:cNvSpPr>
          <p:nvPr/>
        </p:nvSpPr>
        <p:spPr>
          <a:xfrm>
            <a:off x="957313" y="5463435"/>
            <a:ext cx="10799668" cy="652462"/>
          </a:xfrm>
          <a:prstGeom prst="rect">
            <a:avLst/>
          </a:prstGeom>
        </p:spPr>
        <p:txBody>
          <a:bodyPr vert="horz" lIns="91440" tIns="45720" rIns="91440" bIns="45720" rtlCol="0" anchor="ctr">
            <a:normAutofit/>
          </a:bodyPr>
          <a:lstStyle>
            <a:defPPr>
              <a:defRPr lang="en-US"/>
            </a:defPPr>
            <a:lvl1pPr marL="0" indent="0" algn="r" defTabSz="914400" rtl="0" eaLnBrk="1" latinLnBrk="0" hangingPunct="1">
              <a:buNone/>
              <a:defRPr sz="2800" b="1" kern="1200">
                <a:solidFill>
                  <a:srgbClr val="595959"/>
                </a:solidFill>
                <a:latin typeface="+mn-lt"/>
                <a:ea typeface="+mn-ea"/>
                <a:cs typeface="+mn-cs"/>
              </a:defRPr>
            </a:lvl1pPr>
            <a:lvl2pPr marL="457200" algn="l" defTabSz="914400" rtl="0" eaLnBrk="1" latinLnBrk="0" hangingPunct="1">
              <a:buNone/>
              <a:defRPr sz="1800" kern="1200">
                <a:solidFill>
                  <a:schemeClr val="tx1"/>
                </a:solidFill>
                <a:latin typeface="+mn-lt"/>
                <a:ea typeface="+mn-ea"/>
                <a:cs typeface="+mn-cs"/>
              </a:defRPr>
            </a:lvl2pPr>
            <a:lvl3pPr marL="914400" algn="l" defTabSz="914400" rtl="0" eaLnBrk="1" latinLnBrk="0" hangingPunct="1">
              <a:buNone/>
              <a:defRPr sz="1800" kern="1200">
                <a:solidFill>
                  <a:schemeClr val="tx1"/>
                </a:solidFill>
                <a:latin typeface="+mn-lt"/>
                <a:ea typeface="+mn-ea"/>
                <a:cs typeface="+mn-cs"/>
              </a:defRPr>
            </a:lvl3pPr>
            <a:lvl4pPr marL="1371600" algn="l" defTabSz="914400" rtl="0" eaLnBrk="1" latinLnBrk="0" hangingPunct="1">
              <a:buNone/>
              <a:defRPr sz="1800" kern="1200">
                <a:solidFill>
                  <a:schemeClr val="tx1"/>
                </a:solidFill>
                <a:latin typeface="+mn-lt"/>
                <a:ea typeface="+mn-ea"/>
                <a:cs typeface="+mn-cs"/>
              </a:defRPr>
            </a:lvl4pPr>
            <a:lvl5pPr marL="182880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chemeClr val="tx1"/>
                </a:solidFill>
              </a:rPr>
              <a:t>Memory Management</a:t>
            </a:r>
            <a:endParaRPr lang="en-US" dirty="0">
              <a:solidFill>
                <a:schemeClr val="tx1"/>
              </a:solidFill>
            </a:endParaRPr>
          </a:p>
        </p:txBody>
      </p:sp>
      <p:sp>
        <p:nvSpPr>
          <p:cNvPr id="15" name="Text Placeholder 38"/>
          <p:cNvSpPr txBox="1">
            <a:spLocks/>
          </p:cNvSpPr>
          <p:nvPr/>
        </p:nvSpPr>
        <p:spPr>
          <a:xfrm>
            <a:off x="453445" y="5431336"/>
            <a:ext cx="503599" cy="668792"/>
          </a:xfrm>
          <a:prstGeom prst="rect">
            <a:avLst/>
          </a:prstGeom>
          <a:solidFill>
            <a:srgbClr val="002060"/>
          </a:solidFill>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35283379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MQ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20</a:t>
            </a:fld>
            <a:endParaRPr lang="en-IN"/>
          </a:p>
        </p:txBody>
      </p:sp>
      <p:sp>
        <p:nvSpPr>
          <p:cNvPr id="5" name="Rectangle 3"/>
          <p:cNvSpPr txBox="1">
            <a:spLocks noChangeArrowheads="1"/>
          </p:cNvSpPr>
          <p:nvPr/>
        </p:nvSpPr>
        <p:spPr>
          <a:xfrm>
            <a:off x="141403" y="1140191"/>
            <a:ext cx="11941861" cy="2798391"/>
          </a:xfrm>
          <a:prstGeom prst="rect">
            <a:avLst/>
          </a:prstGeom>
          <a:solidFill>
            <a:schemeClr val="tx2">
              <a:lumMod val="10000"/>
              <a:lumOff val="9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syntax of the function is:</a:t>
            </a:r>
          </a:p>
          <a:p>
            <a:pPr>
              <a:buFont typeface="Wingdings" panose="05000000000000000000" pitchFamily="2" charset="2"/>
              <a:buNone/>
            </a:pPr>
            <a:r>
              <a:rPr lang="en-US" altLang="en-US" sz="2400" b="1" dirty="0" err="1"/>
              <a:t>ssize_t</a:t>
            </a:r>
            <a:r>
              <a:rPr lang="en-US" altLang="en-US" sz="2400" b="1" dirty="0"/>
              <a:t> </a:t>
            </a:r>
            <a:r>
              <a:rPr lang="en-US" altLang="en-US" sz="2400" b="1" dirty="0" err="1"/>
              <a:t>msgrcv</a:t>
            </a:r>
            <a:r>
              <a:rPr lang="en-US" altLang="en-US" sz="2400" b="1" dirty="0"/>
              <a:t> (</a:t>
            </a:r>
            <a:r>
              <a:rPr lang="en-US" altLang="en-US" sz="2400" b="1" dirty="0" err="1"/>
              <a:t>int</a:t>
            </a:r>
            <a:r>
              <a:rPr lang="en-US" altLang="en-US" sz="2400" b="1" dirty="0"/>
              <a:t> </a:t>
            </a:r>
            <a:r>
              <a:rPr lang="en-US" altLang="en-US" sz="2400" b="1" dirty="0" err="1"/>
              <a:t>msqid</a:t>
            </a:r>
            <a:r>
              <a:rPr lang="en-US" altLang="en-US" sz="2400" b="1" dirty="0"/>
              <a:t>, </a:t>
            </a:r>
            <a:r>
              <a:rPr lang="en-US" altLang="en-US" sz="2400" b="1" dirty="0" err="1"/>
              <a:t>struct</a:t>
            </a:r>
            <a:r>
              <a:rPr lang="en-US" altLang="en-US" sz="2400" b="1" dirty="0"/>
              <a:t> </a:t>
            </a:r>
            <a:r>
              <a:rPr lang="en-US" altLang="en-US" sz="2400" b="1" dirty="0" err="1"/>
              <a:t>msgbuf</a:t>
            </a:r>
            <a:r>
              <a:rPr lang="en-US" altLang="en-US" sz="2400" b="1" dirty="0"/>
              <a:t> *</a:t>
            </a:r>
            <a:r>
              <a:rPr lang="en-US" altLang="en-US" sz="2400" b="1" dirty="0" err="1"/>
              <a:t>msgp</a:t>
            </a:r>
            <a:r>
              <a:rPr lang="en-US" altLang="en-US" sz="2400" b="1" dirty="0"/>
              <a:t>, </a:t>
            </a:r>
            <a:r>
              <a:rPr lang="en-US" altLang="en-US" sz="2400" b="1" dirty="0" err="1"/>
              <a:t>size_t</a:t>
            </a:r>
            <a:r>
              <a:rPr lang="en-US" altLang="en-US" sz="2400" b="1" dirty="0"/>
              <a:t> </a:t>
            </a:r>
            <a:r>
              <a:rPr lang="en-US" altLang="en-US" sz="2400" b="1" dirty="0" err="1"/>
              <a:t>msgsz</a:t>
            </a:r>
            <a:r>
              <a:rPr lang="en-US" altLang="en-US" sz="2400" b="1" dirty="0"/>
              <a:t>, long </a:t>
            </a:r>
            <a:r>
              <a:rPr lang="en-US" altLang="en-US" sz="2400" b="1" dirty="0" err="1"/>
              <a:t>msgtype</a:t>
            </a:r>
            <a:r>
              <a:rPr lang="en-US" altLang="en-US" sz="2400" b="1" dirty="0"/>
              <a:t>, </a:t>
            </a:r>
            <a:r>
              <a:rPr lang="en-US" altLang="en-US" sz="2400" b="1" dirty="0" err="1"/>
              <a:t>int</a:t>
            </a:r>
            <a:r>
              <a:rPr lang="en-US" altLang="en-US" sz="2400" b="1" dirty="0"/>
              <a:t> </a:t>
            </a:r>
            <a:r>
              <a:rPr lang="en-US" altLang="en-US" sz="2400" b="1" dirty="0" err="1"/>
              <a:t>msgflg</a:t>
            </a:r>
            <a:r>
              <a:rPr lang="en-US" altLang="en-US" sz="2400" b="1" dirty="0"/>
              <a:t>);</a:t>
            </a:r>
          </a:p>
          <a:p>
            <a:r>
              <a:rPr lang="en-US" altLang="en-US" sz="2400" b="1" dirty="0" err="1"/>
              <a:t>msgtype</a:t>
            </a:r>
            <a:r>
              <a:rPr lang="en-US" altLang="en-US" sz="2400" b="1" dirty="0"/>
              <a:t> argument is used to retrieve a particular message.</a:t>
            </a:r>
          </a:p>
          <a:p>
            <a:pPr lvl="1"/>
            <a:r>
              <a:rPr lang="en-US" altLang="en-US" sz="2000" b="1" dirty="0"/>
              <a:t>0      -retrieve in FIFO order</a:t>
            </a:r>
          </a:p>
          <a:p>
            <a:pPr lvl="1"/>
            <a:r>
              <a:rPr lang="en-US" altLang="en-US" sz="2000" b="1" dirty="0"/>
              <a:t>+</a:t>
            </a:r>
            <a:r>
              <a:rPr lang="en-US" altLang="en-US" sz="2000" b="1" dirty="0" err="1"/>
              <a:t>ve</a:t>
            </a:r>
            <a:r>
              <a:rPr lang="en-US" altLang="en-US" sz="2000" b="1" dirty="0"/>
              <a:t>  - retrieve the </a:t>
            </a:r>
            <a:r>
              <a:rPr lang="en-US" altLang="ja-JP" sz="2000" b="1" dirty="0" err="1">
                <a:ea typeface="ＭＳ Ｐゴシック" panose="020B0600070205080204" pitchFamily="34" charset="-128"/>
              </a:rPr>
              <a:t>the</a:t>
            </a:r>
            <a:r>
              <a:rPr lang="en-US" altLang="ja-JP" sz="2000" b="1" dirty="0">
                <a:ea typeface="ＭＳ Ｐゴシック" panose="020B0600070205080204" pitchFamily="34" charset="-128"/>
              </a:rPr>
              <a:t> exact value of the message type </a:t>
            </a:r>
            <a:endParaRPr lang="en-US" altLang="en-US" sz="2000" b="1" dirty="0"/>
          </a:p>
          <a:p>
            <a:pPr lvl="1"/>
            <a:r>
              <a:rPr lang="en-US" altLang="en-US" sz="2000" b="1" dirty="0"/>
              <a:t>–</a:t>
            </a:r>
            <a:r>
              <a:rPr lang="en-US" altLang="en-US" sz="2000" b="1" dirty="0" err="1"/>
              <a:t>ve</a:t>
            </a:r>
            <a:r>
              <a:rPr lang="en-US" altLang="en-US" sz="2000" b="1" dirty="0"/>
              <a:t>   - first message or &lt;= </a:t>
            </a:r>
            <a:r>
              <a:rPr lang="en-US" altLang="ja-JP" sz="2000" b="1" dirty="0">
                <a:ea typeface="ＭＳ Ｐゴシック" panose="020B0600070205080204" pitchFamily="34" charset="-128"/>
              </a:rPr>
              <a:t>to the absolute value. </a:t>
            </a:r>
            <a:endParaRPr lang="en-US" altLang="en-US" sz="2000" b="1" dirty="0"/>
          </a:p>
          <a:p>
            <a:r>
              <a:rPr lang="en-US" altLang="en-US" sz="2400" b="1" dirty="0"/>
              <a:t>on success, </a:t>
            </a:r>
            <a:r>
              <a:rPr lang="en-US" altLang="en-US" sz="2400" b="1" dirty="0" err="1"/>
              <a:t>msgrcv</a:t>
            </a:r>
            <a:r>
              <a:rPr lang="en-US" altLang="en-US" sz="2400" b="1" dirty="0"/>
              <a:t> returns with the number of bytes actually copied into the message text</a:t>
            </a:r>
          </a:p>
        </p:txBody>
      </p:sp>
      <p:sp>
        <p:nvSpPr>
          <p:cNvPr id="6" name="Rectangle 3"/>
          <p:cNvSpPr txBox="1">
            <a:spLocks noChangeArrowheads="1"/>
          </p:cNvSpPr>
          <p:nvPr/>
        </p:nvSpPr>
        <p:spPr>
          <a:xfrm>
            <a:off x="2576171" y="4146055"/>
            <a:ext cx="7303554" cy="2439860"/>
          </a:xfrm>
          <a:prstGeom prst="rect">
            <a:avLst/>
          </a:prstGeom>
          <a:solidFill>
            <a:srgbClr val="CCFFFF"/>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key = </a:t>
            </a:r>
            <a:r>
              <a:rPr lang="en-US" altLang="en-US" b="1" dirty="0" err="1"/>
              <a:t>ftok</a:t>
            </a:r>
            <a:r>
              <a:rPr lang="en-US" altLang="en-US" b="1" dirty="0"/>
              <a:t> (“.“, ‘a‘);</a:t>
            </a:r>
          </a:p>
          <a:p>
            <a:r>
              <a:rPr lang="en-US" altLang="en-US" b="1" dirty="0" err="1"/>
              <a:t>msqid</a:t>
            </a:r>
            <a:r>
              <a:rPr lang="en-US" altLang="en-US" b="1" dirty="0"/>
              <a:t> = </a:t>
            </a:r>
            <a:r>
              <a:rPr lang="en-US" altLang="en-US" b="1" dirty="0" err="1"/>
              <a:t>msgget</a:t>
            </a:r>
            <a:r>
              <a:rPr lang="en-US" altLang="en-US" b="1" dirty="0"/>
              <a:t> (key, IPC_CREAT|0666);</a:t>
            </a:r>
          </a:p>
          <a:p>
            <a:r>
              <a:rPr lang="en-US" altLang="en-US" b="1" dirty="0" err="1"/>
              <a:t>msgsnd</a:t>
            </a:r>
            <a:r>
              <a:rPr lang="en-US" altLang="en-US" b="1" dirty="0"/>
              <a:t> (</a:t>
            </a:r>
            <a:r>
              <a:rPr lang="en-US" altLang="en-US" b="1" dirty="0" err="1"/>
              <a:t>msqid</a:t>
            </a:r>
            <a:r>
              <a:rPr lang="en-US" altLang="en-US" b="1" dirty="0"/>
              <a:t>, &amp;</a:t>
            </a:r>
            <a:r>
              <a:rPr lang="en-US" altLang="en-US" b="1" dirty="0" err="1"/>
              <a:t>struct</a:t>
            </a:r>
            <a:r>
              <a:rPr lang="en-US" altLang="en-US" b="1" dirty="0"/>
              <a:t>, </a:t>
            </a:r>
            <a:r>
              <a:rPr lang="en-US" altLang="en-US" b="1" dirty="0" err="1"/>
              <a:t>sizeof</a:t>
            </a:r>
            <a:r>
              <a:rPr lang="en-US" altLang="en-US" b="1" dirty="0"/>
              <a:t> (</a:t>
            </a:r>
            <a:r>
              <a:rPr lang="en-US" altLang="en-US" b="1" dirty="0" err="1"/>
              <a:t>struct</a:t>
            </a:r>
            <a:r>
              <a:rPr lang="en-US" altLang="en-US" b="1" dirty="0"/>
              <a:t>), 0);</a:t>
            </a:r>
          </a:p>
          <a:p>
            <a:r>
              <a:rPr lang="en-US" altLang="en-US" b="1" dirty="0" err="1"/>
              <a:t>msgrcv</a:t>
            </a:r>
            <a:r>
              <a:rPr lang="en-US" altLang="en-US" b="1" dirty="0"/>
              <a:t> (</a:t>
            </a:r>
            <a:r>
              <a:rPr lang="en-US" altLang="en-US" b="1" dirty="0" err="1"/>
              <a:t>msqid</a:t>
            </a:r>
            <a:r>
              <a:rPr lang="en-US" altLang="en-US" b="1" dirty="0"/>
              <a:t>, &amp;</a:t>
            </a:r>
            <a:r>
              <a:rPr lang="en-US" altLang="en-US" b="1" dirty="0" err="1"/>
              <a:t>struct</a:t>
            </a:r>
            <a:r>
              <a:rPr lang="en-US" altLang="en-US" b="1" dirty="0"/>
              <a:t>, </a:t>
            </a:r>
            <a:r>
              <a:rPr lang="en-US" altLang="en-US" b="1" dirty="0" err="1"/>
              <a:t>sizeof</a:t>
            </a:r>
            <a:r>
              <a:rPr lang="en-US" altLang="en-US" b="1" dirty="0"/>
              <a:t> (</a:t>
            </a:r>
            <a:r>
              <a:rPr lang="en-US" altLang="en-US" b="1" dirty="0" err="1"/>
              <a:t>struct</a:t>
            </a:r>
            <a:r>
              <a:rPr lang="en-US" altLang="en-US" b="1" dirty="0"/>
              <a:t>), </a:t>
            </a:r>
            <a:r>
              <a:rPr lang="en-US" altLang="en-US" b="1" dirty="0" err="1"/>
              <a:t>mtype</a:t>
            </a:r>
            <a:r>
              <a:rPr lang="en-US" altLang="en-US" b="1" dirty="0"/>
              <a:t>, 0);</a:t>
            </a:r>
          </a:p>
          <a:p>
            <a:r>
              <a:rPr lang="en-US" altLang="en-US" b="1" dirty="0" err="1"/>
              <a:t>msgctl</a:t>
            </a:r>
            <a:r>
              <a:rPr lang="en-US" altLang="en-US" b="1" dirty="0"/>
              <a:t> (</a:t>
            </a:r>
            <a:r>
              <a:rPr lang="en-US" altLang="en-US" b="1" dirty="0" err="1"/>
              <a:t>msqid</a:t>
            </a:r>
            <a:r>
              <a:rPr lang="en-US" altLang="en-US" b="1" dirty="0"/>
              <a:t>, IPC_RMID, NULL);</a:t>
            </a:r>
          </a:p>
          <a:p>
            <a:r>
              <a:rPr lang="en-US" altLang="en-US" b="1" dirty="0"/>
              <a:t>$</a:t>
            </a:r>
            <a:r>
              <a:rPr lang="en-US" altLang="en-US" b="1" dirty="0" err="1"/>
              <a:t>ipcrm</a:t>
            </a:r>
            <a:r>
              <a:rPr lang="en-US" altLang="en-US" b="1" dirty="0"/>
              <a:t> </a:t>
            </a:r>
            <a:r>
              <a:rPr lang="en-US" altLang="en-US" b="1" dirty="0" err="1"/>
              <a:t>msg</a:t>
            </a:r>
            <a:r>
              <a:rPr lang="en-US" altLang="en-US" b="1" dirty="0"/>
              <a:t> </a:t>
            </a:r>
            <a:r>
              <a:rPr lang="en-US" altLang="en-US" b="1" dirty="0" err="1"/>
              <a:t>msqid</a:t>
            </a:r>
            <a:endParaRPr lang="en-US" altLang="en-US" b="1" dirty="0"/>
          </a:p>
        </p:txBody>
      </p:sp>
    </p:spTree>
    <p:extLst>
      <p:ext uri="{BB962C8B-B14F-4D97-AF65-F5344CB8AC3E}">
        <p14:creationId xmlns:p14="http://schemas.microsoft.com/office/powerpoint/2010/main" val="211386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2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2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2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2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2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20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MQ Limitations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21</a:t>
            </a:fld>
            <a:endParaRPr lang="en-IN"/>
          </a:p>
        </p:txBody>
      </p:sp>
      <p:sp>
        <p:nvSpPr>
          <p:cNvPr id="5" name="Rectangle 3"/>
          <p:cNvSpPr txBox="1">
            <a:spLocks noChangeArrowheads="1"/>
          </p:cNvSpPr>
          <p:nvPr/>
        </p:nvSpPr>
        <p:spPr>
          <a:xfrm>
            <a:off x="498321" y="1126915"/>
            <a:ext cx="11273265" cy="2753711"/>
          </a:xfrm>
          <a:prstGeom prst="rect">
            <a:avLst/>
          </a:prstGeom>
          <a:solidFill>
            <a:srgbClr val="CCFFFF"/>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Message queues are effective if a small amount of data is transferred. </a:t>
            </a:r>
          </a:p>
          <a:p>
            <a:pPr algn="just"/>
            <a:r>
              <a:rPr lang="en-US" altLang="en-US" sz="2400" b="1" dirty="0"/>
              <a:t>Very expensive  for large transfers.  </a:t>
            </a:r>
          </a:p>
          <a:p>
            <a:pPr algn="just"/>
            <a:r>
              <a:rPr lang="en-US" altLang="en-US" sz="2400" b="1" dirty="0"/>
              <a:t>During message sending and receiving, the message is copied from user buffer into kernel buffer and vice versa</a:t>
            </a:r>
          </a:p>
          <a:p>
            <a:pPr algn="just"/>
            <a:r>
              <a:rPr lang="en-US" altLang="en-US" sz="2400" b="1" dirty="0"/>
              <a:t>So each  message transfer involves two data copy operations, which results in poor performance of a system.</a:t>
            </a:r>
          </a:p>
          <a:p>
            <a:pPr algn="just"/>
            <a:r>
              <a:rPr lang="en-US" altLang="en-US" sz="2400" b="1" dirty="0"/>
              <a:t>A message in a queue can not be reused</a:t>
            </a:r>
          </a:p>
          <a:p>
            <a:pPr algn="just"/>
            <a:endParaRPr lang="en-US" altLang="en-US" sz="2400" b="1" dirty="0"/>
          </a:p>
        </p:txBody>
      </p:sp>
      <p:pic>
        <p:nvPicPr>
          <p:cNvPr id="6" name="Picture 5"/>
          <p:cNvPicPr>
            <a:picLocks noChangeAspect="1"/>
          </p:cNvPicPr>
          <p:nvPr/>
        </p:nvPicPr>
        <p:blipFill>
          <a:blip r:embed="rId2"/>
          <a:stretch>
            <a:fillRect/>
          </a:stretch>
        </p:blipFill>
        <p:spPr>
          <a:xfrm>
            <a:off x="546755" y="4086700"/>
            <a:ext cx="10972800" cy="2524125"/>
          </a:xfrm>
          <a:prstGeom prst="rect">
            <a:avLst/>
          </a:prstGeom>
        </p:spPr>
      </p:pic>
    </p:spTree>
    <p:extLst>
      <p:ext uri="{BB962C8B-B14F-4D97-AF65-F5344CB8AC3E}">
        <p14:creationId xmlns:p14="http://schemas.microsoft.com/office/powerpoint/2010/main" val="2515578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Shared Memory - Introduction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22</a:t>
            </a:fld>
            <a:endParaRPr lang="en-IN"/>
          </a:p>
        </p:txBody>
      </p:sp>
      <p:sp>
        <p:nvSpPr>
          <p:cNvPr id="5" name="Rectangle 4"/>
          <p:cNvSpPr/>
          <p:nvPr/>
        </p:nvSpPr>
        <p:spPr>
          <a:xfrm>
            <a:off x="9611506" y="2362200"/>
            <a:ext cx="1905000" cy="3962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611506" y="1454227"/>
            <a:ext cx="1905000" cy="907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3"/>
          <p:cNvSpPr txBox="1">
            <a:spLocks noChangeArrowheads="1"/>
          </p:cNvSpPr>
          <p:nvPr/>
        </p:nvSpPr>
        <p:spPr>
          <a:xfrm>
            <a:off x="304800" y="1219200"/>
            <a:ext cx="4603531" cy="461404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Very flexible and ease of use.</a:t>
            </a:r>
          </a:p>
          <a:p>
            <a:r>
              <a:rPr lang="en-US" altLang="en-US" sz="2400" b="1" dirty="0"/>
              <a:t>Fastest IPC mechanisms</a:t>
            </a:r>
          </a:p>
          <a:p>
            <a:r>
              <a:rPr lang="en-US" altLang="en-US" sz="2400" b="1" dirty="0"/>
              <a:t> shared memory is used to provide access to </a:t>
            </a:r>
          </a:p>
          <a:p>
            <a:pPr lvl="1"/>
            <a:r>
              <a:rPr lang="en-US" altLang="en-US" sz="2200" b="1" dirty="0"/>
              <a:t>Global variable</a:t>
            </a:r>
          </a:p>
          <a:p>
            <a:pPr lvl="1"/>
            <a:r>
              <a:rPr lang="en-US" altLang="en-US" sz="2200" b="1" dirty="0"/>
              <a:t>Shared libraries</a:t>
            </a:r>
          </a:p>
          <a:p>
            <a:pPr lvl="1"/>
            <a:r>
              <a:rPr lang="en-US" altLang="en-US" sz="2200" b="1" dirty="0"/>
              <a:t>Word processors</a:t>
            </a:r>
          </a:p>
          <a:p>
            <a:pPr lvl="1"/>
            <a:r>
              <a:rPr lang="en-US" altLang="en-US" sz="2200" b="1" dirty="0"/>
              <a:t>Multi-player gaming environment</a:t>
            </a:r>
          </a:p>
          <a:p>
            <a:pPr lvl="1"/>
            <a:r>
              <a:rPr lang="en-US" altLang="en-US" sz="2200" b="1" dirty="0"/>
              <a:t>Http daemons</a:t>
            </a:r>
          </a:p>
          <a:p>
            <a:pPr lvl="1"/>
            <a:r>
              <a:rPr lang="en-US" altLang="en-US" sz="2200" b="1" dirty="0"/>
              <a:t>Other programs written in languages like Perl, C etc.,</a:t>
            </a:r>
          </a:p>
          <a:p>
            <a:endParaRPr lang="en-US" altLang="en-US" b="1" dirty="0"/>
          </a:p>
          <a:p>
            <a:pPr>
              <a:buFont typeface="Wingdings" panose="05000000000000000000" pitchFamily="2" charset="2"/>
              <a:buNone/>
            </a:pPr>
            <a:endParaRPr lang="en-US" altLang="en-US" b="1" dirty="0"/>
          </a:p>
        </p:txBody>
      </p:sp>
      <p:sp>
        <p:nvSpPr>
          <p:cNvPr id="8" name="Rectangle 7"/>
          <p:cNvSpPr>
            <a:spLocks noChangeArrowheads="1"/>
          </p:cNvSpPr>
          <p:nvPr/>
        </p:nvSpPr>
        <p:spPr bwMode="auto">
          <a:xfrm>
            <a:off x="9611506" y="1447800"/>
            <a:ext cx="1905000" cy="487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 name="Line 6"/>
          <p:cNvSpPr>
            <a:spLocks noChangeShapeType="1"/>
          </p:cNvSpPr>
          <p:nvPr/>
        </p:nvSpPr>
        <p:spPr bwMode="auto">
          <a:xfrm>
            <a:off x="9611506" y="23622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 name="Text Box 7"/>
          <p:cNvSpPr txBox="1">
            <a:spLocks noChangeArrowheads="1"/>
          </p:cNvSpPr>
          <p:nvPr/>
        </p:nvSpPr>
        <p:spPr bwMode="auto">
          <a:xfrm>
            <a:off x="9687706" y="16782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dirty="0" smtClean="0">
                <a:latin typeface="Albertus Extra Bold" pitchFamily="34" charset="0"/>
              </a:rPr>
              <a:t>Kernel</a:t>
            </a:r>
            <a:endParaRPr lang="en-US" altLang="en-US" sz="2000" b="1" dirty="0">
              <a:latin typeface="Albertus Extra Bold" pitchFamily="34" charset="0"/>
            </a:endParaRPr>
          </a:p>
        </p:txBody>
      </p:sp>
      <p:sp>
        <p:nvSpPr>
          <p:cNvPr id="11" name="Rectangle 10"/>
          <p:cNvSpPr>
            <a:spLocks noChangeArrowheads="1"/>
          </p:cNvSpPr>
          <p:nvPr/>
        </p:nvSpPr>
        <p:spPr bwMode="auto">
          <a:xfrm>
            <a:off x="9611506" y="3886200"/>
            <a:ext cx="1905000" cy="1066800"/>
          </a:xfrm>
          <a:prstGeom prst="rect">
            <a:avLst/>
          </a:prstGeom>
          <a:solidFill>
            <a:srgbClr val="CCFFFF"/>
          </a:solidFill>
          <a:ln w="9525">
            <a:solidFill>
              <a:schemeClr val="tx1"/>
            </a:solidFill>
            <a:miter lim="800000"/>
            <a:headEnd/>
            <a:tailEnd/>
          </a:ln>
          <a:effec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Text Box 9"/>
          <p:cNvSpPr txBox="1">
            <a:spLocks noChangeArrowheads="1"/>
          </p:cNvSpPr>
          <p:nvPr/>
        </p:nvSpPr>
        <p:spPr bwMode="auto">
          <a:xfrm>
            <a:off x="9897029" y="4200227"/>
            <a:ext cx="12630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dirty="0" err="1">
                <a:solidFill>
                  <a:srgbClr val="080808"/>
                </a:solidFill>
                <a:latin typeface="Albertus Extra Bold" pitchFamily="34" charset="0"/>
              </a:rPr>
              <a:t>Shm</a:t>
            </a:r>
            <a:r>
              <a:rPr lang="en-US" altLang="en-US" b="1" dirty="0">
                <a:solidFill>
                  <a:srgbClr val="080808"/>
                </a:solidFill>
                <a:latin typeface="Albertus Extra Bold" pitchFamily="34" charset="0"/>
              </a:rPr>
              <a:t> size</a:t>
            </a:r>
          </a:p>
        </p:txBody>
      </p:sp>
      <p:sp>
        <p:nvSpPr>
          <p:cNvPr id="13" name="Text Box 10"/>
          <p:cNvSpPr txBox="1">
            <a:spLocks noChangeArrowheads="1"/>
          </p:cNvSpPr>
          <p:nvPr/>
        </p:nvSpPr>
        <p:spPr bwMode="auto">
          <a:xfrm>
            <a:off x="9611506" y="3493264"/>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CC3300"/>
                </a:solidFill>
                <a:latin typeface="Albertus Extra Bold" pitchFamily="34" charset="0"/>
              </a:rPr>
              <a:t>shmid</a:t>
            </a:r>
            <a:endParaRPr lang="en-US" altLang="en-US" sz="2000" b="1" dirty="0">
              <a:solidFill>
                <a:srgbClr val="CC3300"/>
              </a:solidFill>
              <a:latin typeface="Albertus Extra Bold" pitchFamily="34" charset="0"/>
            </a:endParaRPr>
          </a:p>
        </p:txBody>
      </p:sp>
      <p:sp>
        <p:nvSpPr>
          <p:cNvPr id="14" name="Text Box 11"/>
          <p:cNvSpPr txBox="1">
            <a:spLocks noChangeArrowheads="1"/>
          </p:cNvSpPr>
          <p:nvPr/>
        </p:nvSpPr>
        <p:spPr bwMode="auto">
          <a:xfrm>
            <a:off x="8316106" y="3657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a:solidFill>
                  <a:srgbClr val="080808"/>
                </a:solidFill>
                <a:latin typeface="Albertus Extra Bold" pitchFamily="34" charset="0"/>
              </a:rPr>
              <a:t>pointer</a:t>
            </a:r>
          </a:p>
        </p:txBody>
      </p:sp>
      <p:sp>
        <p:nvSpPr>
          <p:cNvPr id="15" name="Line 12"/>
          <p:cNvSpPr>
            <a:spLocks noChangeShapeType="1"/>
          </p:cNvSpPr>
          <p:nvPr/>
        </p:nvSpPr>
        <p:spPr bwMode="auto">
          <a:xfrm flipH="1">
            <a:off x="9306706" y="38862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 name="Text Box 13"/>
          <p:cNvSpPr txBox="1">
            <a:spLocks noChangeArrowheads="1"/>
          </p:cNvSpPr>
          <p:nvPr/>
        </p:nvSpPr>
        <p:spPr bwMode="auto">
          <a:xfrm rot="5400000">
            <a:off x="10080778" y="4378418"/>
            <a:ext cx="33736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80808"/>
                </a:solidFill>
                <a:latin typeface="Albertus Extra Bold" pitchFamily="34" charset="0"/>
              </a:rPr>
              <a:t>Physical Memory</a:t>
            </a:r>
          </a:p>
        </p:txBody>
      </p:sp>
      <p:sp>
        <p:nvSpPr>
          <p:cNvPr id="17" name="Rectangle 6"/>
          <p:cNvSpPr>
            <a:spLocks noChangeArrowheads="1"/>
          </p:cNvSpPr>
          <p:nvPr/>
        </p:nvSpPr>
        <p:spPr bwMode="auto">
          <a:xfrm>
            <a:off x="5993165" y="4018984"/>
            <a:ext cx="1966522" cy="1200329"/>
          </a:xfrm>
          <a:prstGeom prst="rect">
            <a:avLst/>
          </a:prstGeom>
          <a:solidFill>
            <a:srgbClr val="CCFFFF"/>
          </a:solidFill>
          <a:ln w="9525">
            <a:solidFill>
              <a:schemeClr val="tx1"/>
            </a:solidFill>
            <a:miter lim="800000"/>
            <a:headEnd/>
            <a:tailEnd/>
          </a:ln>
          <a:effec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IN" altLang="en-US" b="1" dirty="0">
              <a:latin typeface="+mn-lt"/>
            </a:endParaRPr>
          </a:p>
          <a:p>
            <a:pPr algn="ctr" eaLnBrk="1" hangingPunct="1"/>
            <a:r>
              <a:rPr lang="en-IN" altLang="en-US" b="1" dirty="0">
                <a:latin typeface="+mn-lt"/>
              </a:rPr>
              <a:t>Shared Memory Size</a:t>
            </a:r>
          </a:p>
          <a:p>
            <a:pPr algn="ctr" eaLnBrk="1" hangingPunct="1"/>
            <a:endParaRPr lang="en-IN" altLang="en-US" b="1" dirty="0">
              <a:latin typeface="+mn-lt"/>
            </a:endParaRPr>
          </a:p>
        </p:txBody>
      </p:sp>
      <p:sp>
        <p:nvSpPr>
          <p:cNvPr id="18" name="Text Box 8"/>
          <p:cNvSpPr txBox="1">
            <a:spLocks noChangeArrowheads="1"/>
          </p:cNvSpPr>
          <p:nvPr/>
        </p:nvSpPr>
        <p:spPr bwMode="auto">
          <a:xfrm>
            <a:off x="5184365" y="3673208"/>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CC3300"/>
                </a:solidFill>
                <a:latin typeface="Albertus Extra Bold" pitchFamily="34" charset="0"/>
              </a:rPr>
              <a:t>shmid</a:t>
            </a:r>
            <a:endParaRPr lang="en-US" altLang="en-US" sz="2000" b="1" dirty="0">
              <a:solidFill>
                <a:srgbClr val="CC3300"/>
              </a:solidFill>
              <a:latin typeface="Albertus Extra Bold" pitchFamily="34" charset="0"/>
            </a:endParaRPr>
          </a:p>
        </p:txBody>
      </p:sp>
      <p:sp>
        <p:nvSpPr>
          <p:cNvPr id="19" name="Text Box 11"/>
          <p:cNvSpPr txBox="1">
            <a:spLocks noChangeArrowheads="1"/>
          </p:cNvSpPr>
          <p:nvPr/>
        </p:nvSpPr>
        <p:spPr bwMode="auto">
          <a:xfrm>
            <a:off x="6265132" y="5213541"/>
            <a:ext cx="17881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080808"/>
                </a:solidFill>
                <a:latin typeface="Albertus Extra Bold" pitchFamily="34" charset="0"/>
              </a:rPr>
              <a:t>shmget</a:t>
            </a:r>
            <a:r>
              <a:rPr lang="en-US" altLang="en-US" sz="2000" b="1" dirty="0">
                <a:solidFill>
                  <a:srgbClr val="080808"/>
                </a:solidFill>
                <a:latin typeface="Albertus Extra Bold" pitchFamily="34" charset="0"/>
              </a:rPr>
              <a:t>( )</a:t>
            </a:r>
          </a:p>
        </p:txBody>
      </p:sp>
      <p:sp>
        <p:nvSpPr>
          <p:cNvPr id="20" name="Text Box 11"/>
          <p:cNvSpPr txBox="1">
            <a:spLocks noChangeArrowheads="1"/>
          </p:cNvSpPr>
          <p:nvPr/>
        </p:nvSpPr>
        <p:spPr bwMode="auto">
          <a:xfrm>
            <a:off x="10057900" y="6296057"/>
            <a:ext cx="13555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err="1">
                <a:solidFill>
                  <a:srgbClr val="080808"/>
                </a:solidFill>
                <a:latin typeface="Albertus Extra Bold" pitchFamily="34" charset="0"/>
              </a:rPr>
              <a:t>shmat</a:t>
            </a:r>
            <a:r>
              <a:rPr lang="en-US" altLang="en-US" sz="2000" b="1" dirty="0">
                <a:solidFill>
                  <a:srgbClr val="080808"/>
                </a:solidFill>
                <a:latin typeface="Albertus Extra Bold" pitchFamily="34" charset="0"/>
              </a:rPr>
              <a:t>( )</a:t>
            </a:r>
          </a:p>
        </p:txBody>
      </p:sp>
    </p:spTree>
    <p:extLst>
      <p:ext uri="{BB962C8B-B14F-4D97-AF65-F5344CB8AC3E}">
        <p14:creationId xmlns:p14="http://schemas.microsoft.com/office/powerpoint/2010/main" val="3894550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Shared Memory</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23</a:t>
            </a:fld>
            <a:endParaRPr lang="en-IN"/>
          </a:p>
        </p:txBody>
      </p:sp>
      <p:sp>
        <p:nvSpPr>
          <p:cNvPr id="5" name="Rectangle 3"/>
          <p:cNvSpPr txBox="1">
            <a:spLocks noChangeArrowheads="1"/>
          </p:cNvSpPr>
          <p:nvPr/>
        </p:nvSpPr>
        <p:spPr>
          <a:xfrm>
            <a:off x="457200" y="1143000"/>
            <a:ext cx="5469875" cy="5257800"/>
          </a:xfrm>
          <a:prstGeom prst="rect">
            <a:avLst/>
          </a:prstGeom>
          <a:solidFill>
            <a:schemeClr val="tx2">
              <a:lumMod val="10000"/>
              <a:lumOff val="9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200" b="1" dirty="0"/>
              <a:t>Shared memory is a much faster method of communication than either semaphores or message queues.</a:t>
            </a:r>
          </a:p>
          <a:p>
            <a:pPr algn="just"/>
            <a:r>
              <a:rPr lang="en-US" altLang="en-US" sz="3200" b="1" dirty="0"/>
              <a:t> Does not require an intermediate kernel buffer</a:t>
            </a:r>
          </a:p>
          <a:p>
            <a:pPr algn="just"/>
            <a:r>
              <a:rPr lang="en-US" altLang="en-US" sz="3200" b="1" dirty="0"/>
              <a:t>Using shared memory is quite easy. After a shared memory segment is set up, it is manipulated exactly like any other memory area.</a:t>
            </a:r>
          </a:p>
        </p:txBody>
      </p:sp>
      <p:sp>
        <p:nvSpPr>
          <p:cNvPr id="6" name="Rectangle 3"/>
          <p:cNvSpPr txBox="1">
            <a:spLocks noChangeArrowheads="1"/>
          </p:cNvSpPr>
          <p:nvPr/>
        </p:nvSpPr>
        <p:spPr>
          <a:xfrm>
            <a:off x="6455884" y="1214471"/>
            <a:ext cx="5300949" cy="4073625"/>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a:t>The steps involved are</a:t>
            </a:r>
          </a:p>
          <a:p>
            <a:pPr lvl="1"/>
            <a:r>
              <a:rPr lang="en-US" altLang="en-US" sz="2800" b="1"/>
              <a:t>Creating shared memory</a:t>
            </a:r>
          </a:p>
          <a:p>
            <a:pPr lvl="1"/>
            <a:r>
              <a:rPr lang="en-US" altLang="en-US" sz="2800" b="1"/>
              <a:t>Connecting to the memory &amp; obtaining a pointer to the memory</a:t>
            </a:r>
          </a:p>
          <a:p>
            <a:pPr lvl="1"/>
            <a:r>
              <a:rPr lang="en-US" altLang="en-US" sz="2800" b="1"/>
              <a:t>Reading/Writing &amp; changing access mode to the memory</a:t>
            </a:r>
          </a:p>
          <a:p>
            <a:pPr lvl="1"/>
            <a:r>
              <a:rPr lang="en-US" altLang="en-US" sz="2800" b="1"/>
              <a:t>Detaching from memory</a:t>
            </a:r>
          </a:p>
          <a:p>
            <a:pPr lvl="1"/>
            <a:r>
              <a:rPr lang="en-US" altLang="en-US" sz="2800" b="1"/>
              <a:t>Deleting the shared segment</a:t>
            </a:r>
          </a:p>
          <a:p>
            <a:pPr lvl="1">
              <a:buFont typeface="Arial" panose="020B0604020202020204" pitchFamily="34" charset="0"/>
              <a:buNone/>
            </a:pPr>
            <a:endParaRPr lang="en-US" altLang="en-US" sz="2800" b="1" dirty="0"/>
          </a:p>
        </p:txBody>
      </p:sp>
    </p:spTree>
    <p:extLst>
      <p:ext uri="{BB962C8B-B14F-4D97-AF65-F5344CB8AC3E}">
        <p14:creationId xmlns:p14="http://schemas.microsoft.com/office/powerpoint/2010/main" val="3276603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s</a:t>
            </a:r>
            <a:r>
              <a:rPr lang="en-US" dirty="0" err="1" smtClean="0">
                <a:latin typeface="+mn-lt"/>
              </a:rPr>
              <a:t>hm</a:t>
            </a:r>
            <a:r>
              <a:rPr lang="en-US" dirty="0" smtClean="0">
                <a:latin typeface="+mn-lt"/>
              </a:rPr>
              <a:t> –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24</a:t>
            </a:fld>
            <a:endParaRPr lang="en-IN"/>
          </a:p>
        </p:txBody>
      </p:sp>
      <p:sp>
        <p:nvSpPr>
          <p:cNvPr id="5" name="Rectangle 3"/>
          <p:cNvSpPr txBox="1">
            <a:spLocks noChangeArrowheads="1"/>
          </p:cNvSpPr>
          <p:nvPr/>
        </p:nvSpPr>
        <p:spPr>
          <a:xfrm>
            <a:off x="304801" y="1098331"/>
            <a:ext cx="11330152" cy="269590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err="1"/>
              <a:t>shmget</a:t>
            </a:r>
            <a:r>
              <a:rPr lang="en-US" altLang="en-US" sz="2400" b="1" dirty="0"/>
              <a:t> system call is used to create a shared memory segment.</a:t>
            </a:r>
          </a:p>
          <a:p>
            <a:pPr algn="just">
              <a:lnSpc>
                <a:spcPct val="80000"/>
              </a:lnSpc>
            </a:pPr>
            <a:r>
              <a:rPr lang="en-US" altLang="en-US" sz="2400" b="1" dirty="0"/>
              <a:t>The syntax: </a:t>
            </a:r>
          </a:p>
          <a:p>
            <a:pPr algn="just">
              <a:lnSpc>
                <a:spcPct val="80000"/>
              </a:lnSpc>
              <a:buFont typeface="Wingdings" panose="05000000000000000000" pitchFamily="2" charset="2"/>
              <a:buNone/>
            </a:pPr>
            <a:r>
              <a:rPr lang="en-US" altLang="en-US" sz="2400" b="1" dirty="0"/>
              <a:t>   </a:t>
            </a:r>
            <a:r>
              <a:rPr lang="en-US" altLang="en-US" sz="2400" b="1" dirty="0" err="1"/>
              <a:t>int</a:t>
            </a:r>
            <a:r>
              <a:rPr lang="en-US" altLang="en-US" sz="2400" b="1" dirty="0"/>
              <a:t> </a:t>
            </a:r>
            <a:r>
              <a:rPr lang="en-US" altLang="en-US" sz="2400" b="1" dirty="0" err="1"/>
              <a:t>shmget</a:t>
            </a:r>
            <a:r>
              <a:rPr lang="en-US" altLang="en-US" sz="2400" b="1" dirty="0"/>
              <a:t> (</a:t>
            </a:r>
            <a:r>
              <a:rPr lang="en-US" altLang="en-US" sz="2400" b="1" dirty="0" err="1"/>
              <a:t>key_t</a:t>
            </a:r>
            <a:r>
              <a:rPr lang="en-US" altLang="en-US" sz="2400" b="1" dirty="0"/>
              <a:t> key, </a:t>
            </a:r>
            <a:r>
              <a:rPr lang="en-US" altLang="en-US" sz="2400" b="1" dirty="0" err="1"/>
              <a:t>int</a:t>
            </a:r>
            <a:r>
              <a:rPr lang="en-US" altLang="en-US" sz="2400" b="1" dirty="0"/>
              <a:t> size, </a:t>
            </a:r>
            <a:r>
              <a:rPr lang="en-US" altLang="en-US" sz="2400" b="1" dirty="0" err="1"/>
              <a:t>int</a:t>
            </a:r>
            <a:r>
              <a:rPr lang="en-US" altLang="en-US" sz="2400" b="1" dirty="0"/>
              <a:t> </a:t>
            </a:r>
            <a:r>
              <a:rPr lang="en-US" altLang="en-US" sz="2400" b="1" dirty="0" err="1"/>
              <a:t>shmflg</a:t>
            </a:r>
            <a:r>
              <a:rPr lang="en-US" altLang="en-US" sz="2400" b="1" dirty="0"/>
              <a:t>);</a:t>
            </a:r>
          </a:p>
          <a:p>
            <a:pPr lvl="2" algn="just">
              <a:lnSpc>
                <a:spcPct val="80000"/>
              </a:lnSpc>
              <a:buFontTx/>
              <a:buNone/>
            </a:pPr>
            <a:r>
              <a:rPr lang="en-US" altLang="en-US" b="1" dirty="0">
                <a:solidFill>
                  <a:schemeClr val="folHlink"/>
                </a:solidFill>
              </a:rPr>
              <a:t>key</a:t>
            </a:r>
            <a:r>
              <a:rPr lang="en-US" altLang="en-US" b="1" dirty="0"/>
              <a:t>: the return value of </a:t>
            </a:r>
            <a:r>
              <a:rPr lang="en-US" altLang="en-US" b="1" dirty="0" err="1"/>
              <a:t>ftok</a:t>
            </a:r>
            <a:r>
              <a:rPr lang="en-US" altLang="en-US" b="1" dirty="0"/>
              <a:t> function.</a:t>
            </a:r>
          </a:p>
          <a:p>
            <a:pPr lvl="2" algn="just">
              <a:lnSpc>
                <a:spcPct val="80000"/>
              </a:lnSpc>
              <a:buFontTx/>
              <a:buNone/>
            </a:pPr>
            <a:r>
              <a:rPr lang="en-US" altLang="en-US" b="1" dirty="0">
                <a:solidFill>
                  <a:schemeClr val="folHlink"/>
                </a:solidFill>
              </a:rPr>
              <a:t>size</a:t>
            </a:r>
            <a:r>
              <a:rPr lang="en-US" altLang="en-US" b="1" dirty="0"/>
              <a:t>: size of the shared memory.</a:t>
            </a:r>
          </a:p>
          <a:p>
            <a:pPr lvl="2" algn="just">
              <a:lnSpc>
                <a:spcPct val="80000"/>
              </a:lnSpc>
              <a:buFontTx/>
              <a:buNone/>
            </a:pPr>
            <a:r>
              <a:rPr lang="en-US" altLang="en-US" b="1" dirty="0" err="1">
                <a:solidFill>
                  <a:schemeClr val="folHlink"/>
                </a:solidFill>
              </a:rPr>
              <a:t>shmflg</a:t>
            </a:r>
            <a:r>
              <a:rPr lang="en-US" altLang="en-US" b="1" dirty="0"/>
              <a:t>: IPC_CREAT|0744</a:t>
            </a:r>
          </a:p>
          <a:p>
            <a:pPr algn="just">
              <a:lnSpc>
                <a:spcPct val="80000"/>
              </a:lnSpc>
            </a:pPr>
            <a:r>
              <a:rPr lang="en-US" altLang="en-US" sz="2400" b="1" dirty="0"/>
              <a:t>On success the </a:t>
            </a:r>
            <a:r>
              <a:rPr lang="en-US" altLang="en-US" sz="2400" b="1" dirty="0" err="1"/>
              <a:t>shmget</a:t>
            </a:r>
            <a:r>
              <a:rPr lang="en-US" altLang="en-US" sz="2400" b="1" dirty="0"/>
              <a:t> returns the shared memory ID or else it returns -1. </a:t>
            </a:r>
          </a:p>
        </p:txBody>
      </p:sp>
      <p:sp>
        <p:nvSpPr>
          <p:cNvPr id="6" name="Rectangle 3"/>
          <p:cNvSpPr txBox="1">
            <a:spLocks noChangeArrowheads="1"/>
          </p:cNvSpPr>
          <p:nvPr/>
        </p:nvSpPr>
        <p:spPr>
          <a:xfrm>
            <a:off x="304801" y="4091286"/>
            <a:ext cx="11330152" cy="2174521"/>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used to attach the created shared memory segment onto a process address space.  </a:t>
            </a:r>
          </a:p>
          <a:p>
            <a:pPr algn="just"/>
            <a:r>
              <a:rPr lang="en-US" altLang="en-US" sz="2400" b="1" dirty="0"/>
              <a:t>void *</a:t>
            </a:r>
            <a:r>
              <a:rPr lang="en-US" altLang="en-US" sz="2400" b="1" dirty="0" err="1"/>
              <a:t>shmat</a:t>
            </a:r>
            <a:r>
              <a:rPr lang="en-US" altLang="en-US" sz="2400" b="1" dirty="0"/>
              <a:t>(</a:t>
            </a:r>
            <a:r>
              <a:rPr lang="en-US" altLang="en-US" sz="2400" b="1" dirty="0" err="1"/>
              <a:t>int</a:t>
            </a:r>
            <a:r>
              <a:rPr lang="en-US" altLang="en-US" sz="2400" b="1" dirty="0"/>
              <a:t> </a:t>
            </a:r>
            <a:r>
              <a:rPr lang="en-US" altLang="en-US" sz="2400" b="1" dirty="0" err="1"/>
              <a:t>shmid,void</a:t>
            </a:r>
            <a:r>
              <a:rPr lang="en-US" altLang="en-US" sz="2400" b="1" dirty="0"/>
              <a:t> *</a:t>
            </a:r>
            <a:r>
              <a:rPr lang="en-US" altLang="en-US" sz="2400" b="1" dirty="0" err="1"/>
              <a:t>shmaddr,int</a:t>
            </a:r>
            <a:r>
              <a:rPr lang="en-US" altLang="en-US" sz="2400" b="1" dirty="0"/>
              <a:t> </a:t>
            </a:r>
            <a:r>
              <a:rPr lang="en-US" altLang="en-US" sz="2400" b="1" dirty="0" err="1"/>
              <a:t>shmflg</a:t>
            </a:r>
            <a:r>
              <a:rPr lang="en-US" altLang="en-US" sz="2400" b="1" dirty="0"/>
              <a:t>)</a:t>
            </a:r>
          </a:p>
          <a:p>
            <a:r>
              <a:rPr lang="en-US" altLang="en-US" sz="2400" b="1" dirty="0"/>
              <a:t>Example: data=</a:t>
            </a:r>
            <a:r>
              <a:rPr lang="en-US" altLang="en-US" sz="2400" b="1" dirty="0" err="1"/>
              <a:t>shmat</a:t>
            </a:r>
            <a:r>
              <a:rPr lang="en-US" altLang="en-US" sz="2400" b="1" dirty="0"/>
              <a:t>(</a:t>
            </a:r>
            <a:r>
              <a:rPr lang="en-US" altLang="en-US" sz="2400" b="1" dirty="0" err="1"/>
              <a:t>shmid</a:t>
            </a:r>
            <a:r>
              <a:rPr lang="en-US" altLang="en-US" sz="2400" b="1" dirty="0"/>
              <a:t>,(void *)0,0);</a:t>
            </a:r>
          </a:p>
          <a:p>
            <a:pPr algn="just"/>
            <a:r>
              <a:rPr lang="en-US" altLang="en-US" sz="2400" b="1" dirty="0"/>
              <a:t>A pointer is returned on the successful execution of the system call and the process can read or write to the segment using the pointer. </a:t>
            </a:r>
          </a:p>
          <a:p>
            <a:endParaRPr lang="en-US" altLang="en-US" sz="2400" b="1" dirty="0"/>
          </a:p>
          <a:p>
            <a:endParaRPr lang="en-US" altLang="en-US" sz="2400" b="1" dirty="0"/>
          </a:p>
          <a:p>
            <a:pPr>
              <a:buFont typeface="Wingdings" panose="05000000000000000000" pitchFamily="2" charset="2"/>
              <a:buNone/>
            </a:pPr>
            <a:endParaRPr lang="en-US" altLang="en-US" sz="2400" b="1" dirty="0"/>
          </a:p>
        </p:txBody>
      </p:sp>
    </p:spTree>
    <p:extLst>
      <p:ext uri="{BB962C8B-B14F-4D97-AF65-F5344CB8AC3E}">
        <p14:creationId xmlns:p14="http://schemas.microsoft.com/office/powerpoint/2010/main" val="601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shm</a:t>
            </a:r>
            <a:r>
              <a:rPr lang="en-US" dirty="0" smtClean="0">
                <a:latin typeface="+mn-lt"/>
              </a:rPr>
              <a:t> –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25</a:t>
            </a:fld>
            <a:endParaRPr lang="en-IN"/>
          </a:p>
        </p:txBody>
      </p:sp>
      <p:sp>
        <p:nvSpPr>
          <p:cNvPr id="5" name="Rectangle 3"/>
          <p:cNvSpPr txBox="1">
            <a:spLocks noChangeArrowheads="1"/>
          </p:cNvSpPr>
          <p:nvPr/>
        </p:nvSpPr>
        <p:spPr>
          <a:xfrm>
            <a:off x="346842" y="1605456"/>
            <a:ext cx="5402318" cy="4311869"/>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Reading or writing to a shared memory is the easiest part.</a:t>
            </a:r>
          </a:p>
          <a:p>
            <a:r>
              <a:rPr lang="en-US" altLang="en-US" sz="2400" b="1" dirty="0"/>
              <a:t>The data is written on to the shared memory as we do it with normal memory using the pointers </a:t>
            </a:r>
          </a:p>
          <a:p>
            <a:pPr marL="0" indent="0">
              <a:buNone/>
            </a:pPr>
            <a:r>
              <a:rPr lang="en-US" altLang="en-US" sz="2400" b="1" dirty="0"/>
              <a:t>Example - </a:t>
            </a:r>
          </a:p>
          <a:p>
            <a:r>
              <a:rPr lang="en-US" altLang="en-US" sz="2400" b="1" dirty="0"/>
              <a:t>Read:</a:t>
            </a:r>
          </a:p>
          <a:p>
            <a:pPr lvl="1"/>
            <a:r>
              <a:rPr lang="en-US" altLang="en-US" sz="2000" b="1" dirty="0" err="1"/>
              <a:t>p</a:t>
            </a:r>
            <a:r>
              <a:rPr lang="en-US" altLang="en-US" sz="2000" b="1" dirty="0" err="1" smtClean="0"/>
              <a:t>rintf</a:t>
            </a:r>
            <a:r>
              <a:rPr lang="en-US" altLang="en-US" sz="2000" b="1" dirty="0" smtClean="0"/>
              <a:t> (“</a:t>
            </a:r>
            <a:r>
              <a:rPr lang="en-US" altLang="en-US" sz="2000" b="1" dirty="0"/>
              <a:t>SHM contents : %s \n”, data);</a:t>
            </a:r>
          </a:p>
          <a:p>
            <a:r>
              <a:rPr lang="en-US" altLang="en-US" sz="2400" b="1" dirty="0"/>
              <a:t>Write:</a:t>
            </a:r>
          </a:p>
          <a:p>
            <a:pPr lvl="1"/>
            <a:r>
              <a:rPr lang="en-US" altLang="en-US" sz="2000" b="1" dirty="0" err="1" smtClean="0"/>
              <a:t>printf</a:t>
            </a:r>
            <a:r>
              <a:rPr lang="en-US" altLang="en-US" sz="2000" b="1" dirty="0" smtClean="0"/>
              <a:t> (“”</a:t>
            </a:r>
            <a:r>
              <a:rPr lang="en-US" altLang="en-US" sz="2000" b="1" dirty="0"/>
              <a:t>Enter a String : ”);</a:t>
            </a:r>
          </a:p>
          <a:p>
            <a:pPr lvl="1"/>
            <a:r>
              <a:rPr lang="en-US" altLang="en-US" sz="2000" b="1" dirty="0" err="1"/>
              <a:t>s</a:t>
            </a:r>
            <a:r>
              <a:rPr lang="en-US" altLang="en-US" sz="2000" b="1" dirty="0" err="1" smtClean="0"/>
              <a:t>canf</a:t>
            </a:r>
            <a:r>
              <a:rPr lang="en-US" altLang="en-US" sz="2000" b="1" dirty="0" smtClean="0"/>
              <a:t> (“ </a:t>
            </a:r>
            <a:r>
              <a:rPr lang="en-US" altLang="en-US" sz="2000" b="1" dirty="0"/>
              <a:t>%[^\n]”,data);</a:t>
            </a:r>
          </a:p>
        </p:txBody>
      </p:sp>
      <p:sp>
        <p:nvSpPr>
          <p:cNvPr id="6" name="Rectangle 3"/>
          <p:cNvSpPr txBox="1">
            <a:spLocks noChangeArrowheads="1"/>
          </p:cNvSpPr>
          <p:nvPr/>
        </p:nvSpPr>
        <p:spPr>
          <a:xfrm>
            <a:off x="6400797" y="1605456"/>
            <a:ext cx="5255447" cy="4311869"/>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The detachment of an attached shared memory segment is done by </a:t>
            </a:r>
            <a:r>
              <a:rPr lang="en-US" altLang="en-US" sz="2400" b="1" dirty="0" err="1"/>
              <a:t>shmdt</a:t>
            </a:r>
            <a:r>
              <a:rPr lang="en-US" altLang="en-US" sz="2400" b="1" dirty="0"/>
              <a:t> to pass the address of the pointer as an argument.  </a:t>
            </a:r>
          </a:p>
          <a:p>
            <a:pPr algn="just"/>
            <a:endParaRPr lang="en-US" altLang="en-US" sz="1000" b="1" dirty="0"/>
          </a:p>
          <a:p>
            <a:pPr algn="just"/>
            <a:r>
              <a:rPr lang="en-US" altLang="en-US" sz="2400" b="1" dirty="0"/>
              <a:t>Syntax: </a:t>
            </a:r>
            <a:r>
              <a:rPr lang="en-US" altLang="en-US" sz="2400" b="1" dirty="0" err="1"/>
              <a:t>int</a:t>
            </a:r>
            <a:r>
              <a:rPr lang="en-US" altLang="en-US" sz="2400" b="1" dirty="0"/>
              <a:t> </a:t>
            </a:r>
            <a:r>
              <a:rPr lang="en-US" altLang="en-US" sz="2400" b="1" dirty="0" err="1" smtClean="0"/>
              <a:t>shmdt</a:t>
            </a:r>
            <a:r>
              <a:rPr lang="en-US" altLang="en-US" sz="2400" b="1" dirty="0" smtClean="0"/>
              <a:t> (</a:t>
            </a:r>
            <a:r>
              <a:rPr lang="en-US" altLang="en-US" sz="2400" b="1" dirty="0"/>
              <a:t>void *</a:t>
            </a:r>
            <a:r>
              <a:rPr lang="en-US" altLang="en-US" sz="2400" b="1" dirty="0" err="1"/>
              <a:t>shmaddr</a:t>
            </a:r>
            <a:r>
              <a:rPr lang="en-US" altLang="en-US" sz="2400" b="1" dirty="0"/>
              <a:t>);</a:t>
            </a:r>
          </a:p>
          <a:p>
            <a:pPr algn="just"/>
            <a:endParaRPr lang="en-US" altLang="en-US" sz="300" b="1" dirty="0"/>
          </a:p>
          <a:p>
            <a:pPr algn="just"/>
            <a:r>
              <a:rPr lang="en-US" altLang="en-US" sz="2400" b="1" dirty="0"/>
              <a:t>To remove shared memory call: </a:t>
            </a:r>
          </a:p>
          <a:p>
            <a:pPr algn="just">
              <a:buFont typeface="Wingdings" panose="05000000000000000000" pitchFamily="2" charset="2"/>
              <a:buNone/>
            </a:pPr>
            <a:r>
              <a:rPr lang="en-US" altLang="en-US" sz="2400" b="1" dirty="0"/>
              <a:t>  </a:t>
            </a:r>
            <a:r>
              <a:rPr lang="en-US" altLang="en-US" sz="2400" b="1" dirty="0" err="1"/>
              <a:t>int</a:t>
            </a:r>
            <a:r>
              <a:rPr lang="en-US" altLang="en-US" sz="2400" b="1" dirty="0"/>
              <a:t> </a:t>
            </a:r>
            <a:r>
              <a:rPr lang="en-US" altLang="en-US" sz="2400" b="1" dirty="0" err="1" smtClean="0"/>
              <a:t>shmctl</a:t>
            </a:r>
            <a:r>
              <a:rPr lang="en-US" altLang="en-US" sz="2400" b="1" dirty="0" smtClean="0"/>
              <a:t> (</a:t>
            </a:r>
            <a:r>
              <a:rPr lang="en-US" altLang="en-US" sz="2400" b="1" dirty="0" err="1"/>
              <a:t>shmid,IPC_RMID,NULL</a:t>
            </a:r>
            <a:r>
              <a:rPr lang="en-US" altLang="en-US" sz="2400" b="1" dirty="0"/>
              <a:t>);</a:t>
            </a:r>
          </a:p>
          <a:p>
            <a:pPr algn="just">
              <a:buFont typeface="Wingdings" panose="05000000000000000000" pitchFamily="2" charset="2"/>
              <a:buNone/>
            </a:pPr>
            <a:endParaRPr lang="en-US" altLang="en-US" sz="600" b="1" dirty="0"/>
          </a:p>
          <a:p>
            <a:pPr algn="just"/>
            <a:r>
              <a:rPr lang="en-US" altLang="en-US" sz="2400" b="1" dirty="0"/>
              <a:t>These functions return –1 on error and 0 on successful  execution.</a:t>
            </a:r>
          </a:p>
        </p:txBody>
      </p:sp>
    </p:spTree>
    <p:extLst>
      <p:ext uri="{BB962C8B-B14F-4D97-AF65-F5344CB8AC3E}">
        <p14:creationId xmlns:p14="http://schemas.microsoft.com/office/powerpoint/2010/main" val="1787656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mn-lt"/>
              </a:rPr>
              <a:t>s</a:t>
            </a:r>
            <a:r>
              <a:rPr lang="en-US" dirty="0" err="1" smtClean="0">
                <a:latin typeface="+mn-lt"/>
              </a:rPr>
              <a:t>hm</a:t>
            </a:r>
            <a:r>
              <a:rPr lang="en-US" dirty="0" smtClean="0">
                <a:latin typeface="+mn-lt"/>
              </a:rPr>
              <a:t>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26</a:t>
            </a:fld>
            <a:endParaRPr lang="en-IN"/>
          </a:p>
        </p:txBody>
      </p:sp>
      <p:sp>
        <p:nvSpPr>
          <p:cNvPr id="5" name="Rectangle 3"/>
          <p:cNvSpPr txBox="1">
            <a:spLocks noChangeArrowheads="1"/>
          </p:cNvSpPr>
          <p:nvPr/>
        </p:nvSpPr>
        <p:spPr>
          <a:xfrm>
            <a:off x="380999" y="1371600"/>
            <a:ext cx="11543908" cy="2403231"/>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t>shmid</a:t>
            </a:r>
            <a:r>
              <a:rPr lang="en-US" altLang="en-US" sz="2400" b="1" dirty="0"/>
              <a:t> = </a:t>
            </a:r>
            <a:r>
              <a:rPr lang="en-US" altLang="en-US" sz="2400" b="1" dirty="0" err="1"/>
              <a:t>shmget</a:t>
            </a:r>
            <a:r>
              <a:rPr lang="en-US" altLang="en-US" sz="2400" b="1" dirty="0"/>
              <a:t> (key, 1024, IPC_CREAT|0744);</a:t>
            </a:r>
          </a:p>
          <a:p>
            <a:r>
              <a:rPr lang="en-US" altLang="en-US" sz="2400" b="1" dirty="0" smtClean="0"/>
              <a:t>void </a:t>
            </a:r>
            <a:r>
              <a:rPr lang="en-US" altLang="en-US" sz="2400" b="1" dirty="0"/>
              <a:t>*</a:t>
            </a:r>
            <a:r>
              <a:rPr lang="en-US" altLang="en-US" sz="2400" b="1" dirty="0" err="1"/>
              <a:t>shmat</a:t>
            </a:r>
            <a:r>
              <a:rPr lang="en-US" altLang="en-US" sz="2400" b="1" dirty="0"/>
              <a:t> (</a:t>
            </a:r>
            <a:r>
              <a:rPr lang="en-US" altLang="en-US" sz="2400" b="1" dirty="0" err="1"/>
              <a:t>int</a:t>
            </a:r>
            <a:r>
              <a:rPr lang="en-US" altLang="en-US" sz="2400" b="1" dirty="0"/>
              <a:t> </a:t>
            </a:r>
            <a:r>
              <a:rPr lang="en-US" altLang="en-US" sz="2400" b="1" dirty="0" err="1"/>
              <a:t>shmid</a:t>
            </a:r>
            <a:r>
              <a:rPr lang="en-US" altLang="en-US" sz="2400" b="1" dirty="0"/>
              <a:t>, void *</a:t>
            </a:r>
            <a:r>
              <a:rPr lang="en-US" altLang="en-US" sz="2400" b="1" dirty="0" err="1"/>
              <a:t>shmaddr</a:t>
            </a:r>
            <a:r>
              <a:rPr lang="en-US" altLang="en-US" sz="2400" b="1" dirty="0"/>
              <a:t>, </a:t>
            </a:r>
            <a:r>
              <a:rPr lang="en-US" altLang="en-US" sz="2400" b="1" dirty="0" err="1"/>
              <a:t>int</a:t>
            </a:r>
            <a:r>
              <a:rPr lang="en-US" altLang="en-US" sz="2400" b="1" dirty="0"/>
              <a:t> </a:t>
            </a:r>
            <a:r>
              <a:rPr lang="en-US" altLang="en-US" sz="2400" b="1" dirty="0" err="1"/>
              <a:t>shmflg</a:t>
            </a:r>
            <a:r>
              <a:rPr lang="en-US" altLang="en-US" sz="2400" b="1" dirty="0" smtClean="0"/>
              <a:t>);  </a:t>
            </a:r>
            <a:r>
              <a:rPr lang="en-US" altLang="en-US" sz="1600" b="1" dirty="0" smtClean="0"/>
              <a:t>if </a:t>
            </a:r>
            <a:r>
              <a:rPr lang="en-US" altLang="en-US" sz="1600" b="1" dirty="0"/>
              <a:t>the </a:t>
            </a:r>
            <a:r>
              <a:rPr lang="en-US" altLang="en-US" sz="1600" b="1" dirty="0" err="1"/>
              <a:t>shm</a:t>
            </a:r>
            <a:r>
              <a:rPr lang="en-US" altLang="en-US" sz="1600" b="1" dirty="0"/>
              <a:t> is read only pass SHM_RDONLY else 0</a:t>
            </a:r>
            <a:endParaRPr lang="en-US" altLang="en-US" sz="2400" b="1" dirty="0"/>
          </a:p>
          <a:p>
            <a:r>
              <a:rPr lang="en-US" altLang="en-US" sz="2400" b="1" dirty="0" smtClean="0"/>
              <a:t>(</a:t>
            </a:r>
            <a:r>
              <a:rPr lang="en-US" altLang="en-US" sz="2400" b="1" dirty="0"/>
              <a:t>void *)data = </a:t>
            </a:r>
            <a:r>
              <a:rPr lang="en-US" altLang="en-US" sz="2400" b="1" dirty="0" err="1"/>
              <a:t>shmat</a:t>
            </a:r>
            <a:r>
              <a:rPr lang="en-US" altLang="en-US" sz="2400" b="1" dirty="0"/>
              <a:t> (</a:t>
            </a:r>
            <a:r>
              <a:rPr lang="en-US" altLang="en-US" sz="2400" b="1" dirty="0" err="1"/>
              <a:t>shmid</a:t>
            </a:r>
            <a:r>
              <a:rPr lang="en-US" altLang="en-US" sz="2400" b="1" dirty="0"/>
              <a:t>, (void *)0, 0);</a:t>
            </a:r>
          </a:p>
          <a:p>
            <a:r>
              <a:rPr lang="en-US" altLang="en-US" sz="2400" b="1" dirty="0" err="1" smtClean="0"/>
              <a:t>int</a:t>
            </a:r>
            <a:r>
              <a:rPr lang="en-US" altLang="en-US" sz="2400" b="1" dirty="0" smtClean="0"/>
              <a:t> </a:t>
            </a:r>
            <a:r>
              <a:rPr lang="en-US" altLang="en-US" sz="2400" b="1" dirty="0" err="1"/>
              <a:t>shmdt</a:t>
            </a:r>
            <a:r>
              <a:rPr lang="en-US" altLang="en-US" sz="2400" b="1" dirty="0"/>
              <a:t> (void *</a:t>
            </a:r>
            <a:r>
              <a:rPr lang="en-US" altLang="en-US" sz="2400" b="1" dirty="0" err="1"/>
              <a:t>shmaddr</a:t>
            </a:r>
            <a:r>
              <a:rPr lang="en-US" altLang="en-US" sz="2400" b="1" dirty="0"/>
              <a:t>);</a:t>
            </a:r>
          </a:p>
          <a:p>
            <a:r>
              <a:rPr lang="en-US" altLang="en-US" sz="2400" b="1" dirty="0" err="1" smtClean="0"/>
              <a:t>int</a:t>
            </a:r>
            <a:r>
              <a:rPr lang="en-US" altLang="en-US" sz="2400" b="1" dirty="0" smtClean="0"/>
              <a:t> </a:t>
            </a:r>
            <a:r>
              <a:rPr lang="en-US" altLang="en-US" sz="2400" b="1" dirty="0" err="1"/>
              <a:t>shmctl</a:t>
            </a:r>
            <a:r>
              <a:rPr lang="en-US" altLang="en-US" sz="2400" b="1" dirty="0"/>
              <a:t> (</a:t>
            </a:r>
            <a:r>
              <a:rPr lang="en-US" altLang="en-US" sz="2400" b="1" dirty="0" err="1"/>
              <a:t>shmid</a:t>
            </a:r>
            <a:r>
              <a:rPr lang="en-US" altLang="en-US" sz="2400" b="1" dirty="0"/>
              <a:t>, IPC_RMID, NULL);</a:t>
            </a:r>
          </a:p>
          <a:p>
            <a:endParaRPr lang="en-US" altLang="en-US" sz="2400" b="1" dirty="0"/>
          </a:p>
        </p:txBody>
      </p:sp>
      <p:sp>
        <p:nvSpPr>
          <p:cNvPr id="6" name="Rectangle 3"/>
          <p:cNvSpPr txBox="1">
            <a:spLocks noChangeArrowheads="1"/>
          </p:cNvSpPr>
          <p:nvPr/>
        </p:nvSpPr>
        <p:spPr>
          <a:xfrm>
            <a:off x="158358" y="4137514"/>
            <a:ext cx="11924907" cy="2290749"/>
          </a:xfrm>
          <a:prstGeom prst="rect">
            <a:avLst/>
          </a:prstGeom>
          <a:solidFill>
            <a:schemeClr val="tx2">
              <a:lumMod val="10000"/>
              <a:lumOff val="9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Char char="•"/>
            </a:pPr>
            <a:r>
              <a:rPr lang="en-US" altLang="en-US" sz="2400" b="1" dirty="0"/>
              <a:t>Data can either be read or written only. Append </a:t>
            </a:r>
            <a:r>
              <a:rPr lang="en-US" altLang="en-US" sz="2400" b="1" dirty="0" smtClean="0"/>
              <a:t>?</a:t>
            </a:r>
            <a:endParaRPr lang="en-US" altLang="en-US" sz="2400" b="1" dirty="0"/>
          </a:p>
          <a:p>
            <a:pPr>
              <a:spcBef>
                <a:spcPct val="0"/>
              </a:spcBef>
              <a:buFontTx/>
              <a:buChar char="•"/>
            </a:pPr>
            <a:endParaRPr lang="en-US" altLang="en-US" sz="2400" b="1" dirty="0"/>
          </a:p>
          <a:p>
            <a:pPr>
              <a:spcBef>
                <a:spcPct val="0"/>
              </a:spcBef>
              <a:buFontTx/>
              <a:buChar char="•"/>
            </a:pPr>
            <a:r>
              <a:rPr lang="en-US" altLang="en-US" sz="2400" b="1" dirty="0"/>
              <a:t>Race condition</a:t>
            </a:r>
          </a:p>
          <a:p>
            <a:pPr lvl="1" algn="just"/>
            <a:r>
              <a:rPr lang="en-US" altLang="en-US" sz="2000" b="1" dirty="0"/>
              <a:t>Since many processes can access the shared memory, any modification done by one process in the address space is visible to all other processes. </a:t>
            </a:r>
          </a:p>
          <a:p>
            <a:pPr lvl="1" algn="just"/>
            <a:r>
              <a:rPr lang="en-US" altLang="en-US" sz="2000" b="1" dirty="0"/>
              <a:t>Since the address space is a shared resource, the developer should implement a proper locking mechanism to prevent the race condition in the shared memory</a:t>
            </a:r>
            <a:r>
              <a:rPr lang="en-US" altLang="en-US" sz="2000" b="1" dirty="0" smtClean="0"/>
              <a:t>.</a:t>
            </a:r>
            <a:endParaRPr lang="en-US" altLang="en-US" sz="2400" b="1" dirty="0"/>
          </a:p>
        </p:txBody>
      </p:sp>
    </p:spTree>
    <p:extLst>
      <p:ext uri="{BB962C8B-B14F-4D97-AF65-F5344CB8AC3E}">
        <p14:creationId xmlns:p14="http://schemas.microsoft.com/office/powerpoint/2010/main" val="285192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Semaphore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27</a:t>
            </a:fld>
            <a:endParaRPr lang="en-IN"/>
          </a:p>
        </p:txBody>
      </p:sp>
      <p:sp>
        <p:nvSpPr>
          <p:cNvPr id="5" name="Rectangle 3"/>
          <p:cNvSpPr txBox="1">
            <a:spLocks noChangeArrowheads="1"/>
          </p:cNvSpPr>
          <p:nvPr/>
        </p:nvSpPr>
        <p:spPr>
          <a:xfrm>
            <a:off x="141403" y="1302977"/>
            <a:ext cx="5087089" cy="4699238"/>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88"/>
              </a:spcBef>
              <a:buClr>
                <a:srgbClr val="000000"/>
              </a:buClr>
            </a:pPr>
            <a:r>
              <a:rPr lang="en-GB" altLang="en-US" b="1" dirty="0"/>
              <a:t> Synchronization Tool</a:t>
            </a:r>
          </a:p>
          <a:p>
            <a:pPr>
              <a:spcBef>
                <a:spcPts val="238"/>
              </a:spcBef>
              <a:buClr>
                <a:srgbClr val="000000"/>
              </a:buClr>
              <a:buSzPct val="35000"/>
            </a:pPr>
            <a:r>
              <a:rPr lang="en-GB" altLang="en-US" b="1" dirty="0"/>
              <a:t> An Integer Number</a:t>
            </a:r>
          </a:p>
          <a:p>
            <a:pPr>
              <a:spcBef>
                <a:spcPts val="113"/>
              </a:spcBef>
              <a:buClr>
                <a:srgbClr val="0D2FC1"/>
              </a:buClr>
            </a:pPr>
            <a:r>
              <a:rPr lang="en-GB" altLang="en-US" b="1" dirty="0"/>
              <a:t> P ( ) And V ( ) Operators</a:t>
            </a:r>
          </a:p>
          <a:p>
            <a:pPr>
              <a:spcBef>
                <a:spcPts val="113"/>
              </a:spcBef>
              <a:buClr>
                <a:srgbClr val="000000"/>
              </a:buClr>
            </a:pPr>
            <a:r>
              <a:rPr lang="en-GB" altLang="en-US" b="1" dirty="0"/>
              <a:t> Avoid Busy Waiting</a:t>
            </a:r>
          </a:p>
          <a:p>
            <a:pPr>
              <a:spcBef>
                <a:spcPts val="688"/>
              </a:spcBef>
              <a:buClr>
                <a:srgbClr val="000000"/>
              </a:buClr>
            </a:pPr>
            <a:r>
              <a:rPr lang="en-GB" altLang="en-US" b="1" dirty="0"/>
              <a:t> Types of Semaphore</a:t>
            </a:r>
          </a:p>
          <a:p>
            <a:pPr algn="just">
              <a:buFont typeface="Wingdings" panose="05000000000000000000" pitchFamily="2" charset="2"/>
              <a:buNone/>
            </a:pPr>
            <a:r>
              <a:rPr lang="en-US" altLang="en-US" b="1" dirty="0"/>
              <a:t>Used in :</a:t>
            </a:r>
          </a:p>
          <a:p>
            <a:pPr>
              <a:buFont typeface="Wingdings" panose="05000000000000000000" pitchFamily="2" charset="2"/>
              <a:buChar char="Ø"/>
            </a:pPr>
            <a:r>
              <a:rPr lang="en-US" altLang="en-US" b="1" dirty="0"/>
              <a:t>shared memory segment</a:t>
            </a:r>
          </a:p>
          <a:p>
            <a:pPr>
              <a:buFont typeface="Wingdings" panose="05000000000000000000" pitchFamily="2" charset="2"/>
              <a:buChar char="Ø"/>
            </a:pPr>
            <a:r>
              <a:rPr lang="en-US" altLang="en-US" b="1" dirty="0"/>
              <a:t>message queue</a:t>
            </a:r>
          </a:p>
          <a:p>
            <a:pPr>
              <a:buFont typeface="Wingdings" panose="05000000000000000000" pitchFamily="2" charset="2"/>
              <a:buChar char="Ø"/>
            </a:pPr>
            <a:r>
              <a:rPr lang="en-US" altLang="en-US" b="1" dirty="0"/>
              <a:t>file </a:t>
            </a:r>
          </a:p>
          <a:p>
            <a:pPr lvl="1" algn="just">
              <a:buFont typeface="Arial" panose="020B0604020202020204" pitchFamily="34" charset="0"/>
              <a:buNone/>
            </a:pPr>
            <a:endParaRPr lang="en-US" altLang="en-US" b="1" dirty="0"/>
          </a:p>
        </p:txBody>
      </p:sp>
      <p:pic>
        <p:nvPicPr>
          <p:cNvPr id="1026" name="Picture 2" descr="Image result for Red and Green l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960" y="1302977"/>
            <a:ext cx="4111833" cy="469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9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a:t>
            </a:r>
            <a:r>
              <a:rPr lang="en-US" dirty="0" smtClean="0">
                <a:latin typeface="+mn-lt"/>
              </a:rPr>
              <a:t> and v operations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28</a:t>
            </a:fld>
            <a:endParaRPr lang="en-IN"/>
          </a:p>
        </p:txBody>
      </p:sp>
      <p:sp>
        <p:nvSpPr>
          <p:cNvPr id="3" name="Rectangle 2"/>
          <p:cNvSpPr/>
          <p:nvPr/>
        </p:nvSpPr>
        <p:spPr>
          <a:xfrm>
            <a:off x="564108" y="1237103"/>
            <a:ext cx="3489277" cy="2554545"/>
          </a:xfrm>
          <a:prstGeom prst="rect">
            <a:avLst/>
          </a:prstGeom>
          <a:solidFill>
            <a:schemeClr val="accent5">
              <a:lumMod val="20000"/>
              <a:lumOff val="80000"/>
            </a:schemeClr>
          </a:solidFill>
        </p:spPr>
        <p:txBody>
          <a:bodyPr wrap="square">
            <a:spAutoFit/>
          </a:bodyPr>
          <a:lstStyle/>
          <a:p>
            <a:r>
              <a:rPr lang="en-US" sz="2000" b="1" dirty="0" smtClean="0"/>
              <a:t>Incrementing Operations:</a:t>
            </a:r>
          </a:p>
          <a:p>
            <a:endParaRPr lang="en-US" sz="2000" b="1" dirty="0" smtClean="0"/>
          </a:p>
          <a:p>
            <a:r>
              <a:rPr lang="en-US" sz="2000" b="1" dirty="0" err="1" smtClean="0"/>
              <a:t>int</a:t>
            </a:r>
            <a:r>
              <a:rPr lang="en-US" sz="2000" b="1" dirty="0" smtClean="0"/>
              <a:t> </a:t>
            </a:r>
            <a:r>
              <a:rPr lang="en-US" sz="2000" b="1" dirty="0"/>
              <a:t>v (</a:t>
            </a:r>
            <a:r>
              <a:rPr lang="en-US" sz="2000" b="1" dirty="0" err="1"/>
              <a:t>int</a:t>
            </a:r>
            <a:r>
              <a:rPr lang="en-US" sz="2000" b="1" dirty="0"/>
              <a:t> </a:t>
            </a:r>
            <a:r>
              <a:rPr lang="en-US" sz="2000" b="1" dirty="0" err="1"/>
              <a:t>i</a:t>
            </a:r>
            <a:r>
              <a:rPr lang="en-US" sz="2000" b="1" dirty="0"/>
              <a:t>)</a:t>
            </a:r>
          </a:p>
          <a:p>
            <a:r>
              <a:rPr lang="en-US" sz="2000" b="1" dirty="0"/>
              <a:t>  {</a:t>
            </a:r>
          </a:p>
          <a:p>
            <a:r>
              <a:rPr lang="en-US" sz="2000" b="1" dirty="0"/>
              <a:t>    </a:t>
            </a:r>
            <a:r>
              <a:rPr lang="en-US" sz="2000" b="1" dirty="0" err="1"/>
              <a:t>i</a:t>
            </a:r>
            <a:r>
              <a:rPr lang="en-US" sz="2000" b="1" dirty="0"/>
              <a:t> = </a:t>
            </a:r>
            <a:r>
              <a:rPr lang="en-US" sz="2000" b="1" dirty="0" err="1"/>
              <a:t>i</a:t>
            </a:r>
            <a:r>
              <a:rPr lang="en-US" sz="2000" b="1" dirty="0"/>
              <a:t> + 1; (unlock)</a:t>
            </a:r>
          </a:p>
          <a:p>
            <a:r>
              <a:rPr lang="en-US" sz="2000" b="1" dirty="0"/>
              <a:t>    return </a:t>
            </a:r>
            <a:r>
              <a:rPr lang="en-US" sz="2000" b="1" dirty="0" err="1"/>
              <a:t>i</a:t>
            </a:r>
            <a:r>
              <a:rPr lang="en-US" sz="2000" b="1" dirty="0"/>
              <a:t>;</a:t>
            </a:r>
          </a:p>
          <a:p>
            <a:r>
              <a:rPr lang="en-US" sz="2000" b="1" dirty="0"/>
              <a:t>  }</a:t>
            </a:r>
          </a:p>
          <a:p>
            <a:endParaRPr lang="en-US" sz="2000" b="1" dirty="0"/>
          </a:p>
        </p:txBody>
      </p:sp>
      <p:sp>
        <p:nvSpPr>
          <p:cNvPr id="5" name="Rectangle 3"/>
          <p:cNvSpPr txBox="1">
            <a:spLocks noChangeArrowheads="1"/>
          </p:cNvSpPr>
          <p:nvPr/>
        </p:nvSpPr>
        <p:spPr>
          <a:xfrm>
            <a:off x="4189862" y="1219200"/>
            <a:ext cx="7812951" cy="2501462"/>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000" b="1" dirty="0"/>
              <a:t>If a process wants to use the shared object, it will “lock” it by asking the semaphore to decrement the counter</a:t>
            </a:r>
          </a:p>
          <a:p>
            <a:pPr algn="just"/>
            <a:r>
              <a:rPr lang="en-US" altLang="en-US" sz="2000" b="1" dirty="0">
                <a:solidFill>
                  <a:srgbClr val="A50021"/>
                </a:solidFill>
              </a:rPr>
              <a:t>Depending upon the current value of the counter, the semaphore will either be able to carry out this operation, or will have to wait until the operation becomes possible</a:t>
            </a:r>
          </a:p>
          <a:p>
            <a:pPr algn="just"/>
            <a:r>
              <a:rPr lang="en-US" altLang="en-US" sz="2000" b="1" dirty="0">
                <a:solidFill>
                  <a:srgbClr val="000066"/>
                </a:solidFill>
              </a:rPr>
              <a:t>The current value of counter is &gt;0, the decrement operation will be possible. Otherwise, the process will have to wait</a:t>
            </a:r>
          </a:p>
        </p:txBody>
      </p:sp>
      <p:sp>
        <p:nvSpPr>
          <p:cNvPr id="6" name="Rectangle 3"/>
          <p:cNvSpPr txBox="1">
            <a:spLocks noChangeArrowheads="1"/>
          </p:cNvSpPr>
          <p:nvPr/>
        </p:nvSpPr>
        <p:spPr>
          <a:xfrm>
            <a:off x="4163652" y="4138583"/>
            <a:ext cx="7761255" cy="206002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000" b="1" dirty="0"/>
              <a:t>System V semaphore provides a semaphore set - that can include a number of semaphores. It is up to user to decide the number of semaphores in the set</a:t>
            </a:r>
          </a:p>
          <a:p>
            <a:pPr algn="just"/>
            <a:r>
              <a:rPr lang="en-US" altLang="en-US" sz="2000" b="1" dirty="0">
                <a:solidFill>
                  <a:srgbClr val="000066"/>
                </a:solidFill>
              </a:rPr>
              <a:t>Each semaphore in the set can be a binary or a counting semaphore. Each semaphore can be used to control access to one resource - by changing the value of semaphore count</a:t>
            </a:r>
          </a:p>
        </p:txBody>
      </p:sp>
      <p:sp>
        <p:nvSpPr>
          <p:cNvPr id="7" name="Rectangle 6"/>
          <p:cNvSpPr/>
          <p:nvPr/>
        </p:nvSpPr>
        <p:spPr>
          <a:xfrm>
            <a:off x="564107" y="3919264"/>
            <a:ext cx="3489277" cy="2862322"/>
          </a:xfrm>
          <a:prstGeom prst="rect">
            <a:avLst/>
          </a:prstGeom>
          <a:solidFill>
            <a:schemeClr val="accent1">
              <a:lumMod val="20000"/>
              <a:lumOff val="80000"/>
            </a:schemeClr>
          </a:solidFill>
        </p:spPr>
        <p:txBody>
          <a:bodyPr wrap="square">
            <a:spAutoFit/>
          </a:bodyPr>
          <a:lstStyle/>
          <a:p>
            <a:r>
              <a:rPr lang="en-US" sz="2000" b="1" dirty="0" smtClean="0"/>
              <a:t>Decrementing Operations:</a:t>
            </a:r>
          </a:p>
          <a:p>
            <a:r>
              <a:rPr lang="en-US" sz="2000" b="1" dirty="0" err="1" smtClean="0"/>
              <a:t>int</a:t>
            </a:r>
            <a:r>
              <a:rPr lang="en-US" sz="2000" b="1" dirty="0" smtClean="0"/>
              <a:t> </a:t>
            </a:r>
            <a:r>
              <a:rPr lang="en-US" sz="2000" b="1" dirty="0"/>
              <a:t>p (</a:t>
            </a:r>
            <a:r>
              <a:rPr lang="en-US" sz="2000" b="1" dirty="0" err="1"/>
              <a:t>int</a:t>
            </a:r>
            <a:r>
              <a:rPr lang="en-US" sz="2000" b="1" dirty="0"/>
              <a:t> </a:t>
            </a:r>
            <a:r>
              <a:rPr lang="en-US" sz="2000" b="1" dirty="0" err="1"/>
              <a:t>i</a:t>
            </a:r>
            <a:r>
              <a:rPr lang="en-US" sz="2000" b="1" dirty="0"/>
              <a:t>) </a:t>
            </a:r>
            <a:r>
              <a:rPr lang="en-US" sz="2000" b="1" dirty="0" smtClean="0"/>
              <a:t> </a:t>
            </a:r>
            <a:r>
              <a:rPr lang="en-US" sz="2000" b="1" dirty="0"/>
              <a:t>{</a:t>
            </a:r>
          </a:p>
          <a:p>
            <a:r>
              <a:rPr lang="en-US" sz="2000" b="1" dirty="0"/>
              <a:t>   if (</a:t>
            </a:r>
            <a:r>
              <a:rPr lang="en-US" sz="2000" b="1" dirty="0" err="1"/>
              <a:t>i</a:t>
            </a:r>
            <a:r>
              <a:rPr lang="en-US" sz="2000" b="1" dirty="0"/>
              <a:t> &gt; 0)</a:t>
            </a:r>
          </a:p>
          <a:p>
            <a:r>
              <a:rPr lang="en-US" sz="2000" b="1" dirty="0"/>
              <a:t>    then</a:t>
            </a:r>
          </a:p>
          <a:p>
            <a:r>
              <a:rPr lang="en-US" sz="2000" b="1" dirty="0"/>
              <a:t>      </a:t>
            </a:r>
            <a:r>
              <a:rPr lang="en-US" sz="2000" b="1" dirty="0" err="1"/>
              <a:t>i</a:t>
            </a:r>
            <a:r>
              <a:rPr lang="en-US" sz="2000" b="1" dirty="0"/>
              <a:t>--; (lock)</a:t>
            </a:r>
          </a:p>
          <a:p>
            <a:r>
              <a:rPr lang="en-US" sz="2000" b="1" dirty="0"/>
              <a:t>    else</a:t>
            </a:r>
          </a:p>
          <a:p>
            <a:r>
              <a:rPr lang="en-US" sz="2000" b="1" dirty="0"/>
              <a:t>      wait till </a:t>
            </a:r>
            <a:r>
              <a:rPr lang="en-US" sz="2000" b="1" dirty="0" err="1"/>
              <a:t>i</a:t>
            </a:r>
            <a:r>
              <a:rPr lang="en-US" sz="2000" b="1" dirty="0"/>
              <a:t> &gt; 0;</a:t>
            </a:r>
          </a:p>
          <a:p>
            <a:r>
              <a:rPr lang="en-US" sz="2000" b="1" dirty="0"/>
              <a:t>    return </a:t>
            </a:r>
            <a:r>
              <a:rPr lang="en-US" sz="2000" b="1" dirty="0" err="1"/>
              <a:t>i</a:t>
            </a:r>
            <a:r>
              <a:rPr lang="en-US" sz="2000" b="1" dirty="0"/>
              <a:t>;</a:t>
            </a:r>
          </a:p>
          <a:p>
            <a:r>
              <a:rPr lang="en-US" sz="2000" b="1" dirty="0"/>
              <a:t>   }</a:t>
            </a:r>
          </a:p>
        </p:txBody>
      </p:sp>
    </p:spTree>
    <p:extLst>
      <p:ext uri="{BB962C8B-B14F-4D97-AF65-F5344CB8AC3E}">
        <p14:creationId xmlns:p14="http://schemas.microsoft.com/office/powerpoint/2010/main" val="1133118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Semaphore Implementation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29</a:t>
            </a:fld>
            <a:endParaRPr lang="en-IN"/>
          </a:p>
        </p:txBody>
      </p:sp>
      <p:sp>
        <p:nvSpPr>
          <p:cNvPr id="5" name="Rectangle 3"/>
          <p:cNvSpPr txBox="1">
            <a:spLocks noChangeArrowheads="1"/>
          </p:cNvSpPr>
          <p:nvPr/>
        </p:nvSpPr>
        <p:spPr>
          <a:xfrm>
            <a:off x="141403" y="1173087"/>
            <a:ext cx="5344510" cy="5255176"/>
          </a:xfrm>
          <a:prstGeom prst="rect">
            <a:avLst/>
          </a:prstGeom>
          <a:solidFill>
            <a:schemeClr val="tx2">
              <a:lumMod val="10000"/>
              <a:lumOff val="9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b="1" dirty="0"/>
              <a:t>union </a:t>
            </a:r>
            <a:r>
              <a:rPr lang="en-US" altLang="en-US" b="1" dirty="0" err="1">
                <a:solidFill>
                  <a:srgbClr val="800000"/>
                </a:solidFill>
              </a:rPr>
              <a:t>semun</a:t>
            </a:r>
            <a:r>
              <a:rPr lang="en-US" altLang="en-US" b="1" dirty="0"/>
              <a:t> {</a:t>
            </a:r>
          </a:p>
          <a:p>
            <a:pPr>
              <a:buFont typeface="Wingdings" panose="05000000000000000000" pitchFamily="2" charset="2"/>
              <a:buNone/>
            </a:pPr>
            <a:r>
              <a:rPr lang="en-US" altLang="en-US" b="1" dirty="0"/>
              <a:t>  </a:t>
            </a:r>
            <a:r>
              <a:rPr lang="en-US" altLang="en-US" b="1" dirty="0" err="1"/>
              <a:t>int</a:t>
            </a:r>
            <a:r>
              <a:rPr lang="en-US" altLang="en-US" b="1" dirty="0"/>
              <a:t> </a:t>
            </a:r>
            <a:r>
              <a:rPr lang="en-US" altLang="en-US" b="1" dirty="0" err="1">
                <a:solidFill>
                  <a:srgbClr val="003366"/>
                </a:solidFill>
              </a:rPr>
              <a:t>val</a:t>
            </a:r>
            <a:r>
              <a:rPr lang="en-US" altLang="en-US" b="1" dirty="0"/>
              <a:t>;      </a:t>
            </a:r>
            <a:r>
              <a:rPr lang="en-US" altLang="en-US" sz="2200" b="1" dirty="0"/>
              <a:t>// value for SETVAL </a:t>
            </a:r>
            <a:endParaRPr lang="en-US" altLang="en-US" b="1" dirty="0"/>
          </a:p>
          <a:p>
            <a:pPr>
              <a:buFont typeface="Wingdings" panose="05000000000000000000" pitchFamily="2" charset="2"/>
              <a:buNone/>
            </a:pPr>
            <a:r>
              <a:rPr lang="en-US" altLang="en-US" b="1" dirty="0"/>
              <a:t>  </a:t>
            </a:r>
            <a:r>
              <a:rPr lang="en-US" altLang="en-US" b="1" dirty="0" err="1"/>
              <a:t>struct</a:t>
            </a:r>
            <a:r>
              <a:rPr lang="en-US" altLang="en-US" b="1" dirty="0"/>
              <a:t> </a:t>
            </a:r>
            <a:r>
              <a:rPr lang="en-US" altLang="en-US" b="1" dirty="0" err="1">
                <a:solidFill>
                  <a:srgbClr val="800000"/>
                </a:solidFill>
              </a:rPr>
              <a:t>semid_ds</a:t>
            </a:r>
            <a:r>
              <a:rPr lang="en-US" altLang="en-US" b="1" dirty="0"/>
              <a:t> </a:t>
            </a:r>
            <a:r>
              <a:rPr lang="en-US" altLang="en-US" b="1" dirty="0">
                <a:solidFill>
                  <a:srgbClr val="003366"/>
                </a:solidFill>
              </a:rPr>
              <a:t>*</a:t>
            </a:r>
            <a:r>
              <a:rPr lang="en-US" altLang="en-US" b="1" dirty="0" err="1">
                <a:solidFill>
                  <a:srgbClr val="003366"/>
                </a:solidFill>
              </a:rPr>
              <a:t>buf</a:t>
            </a:r>
            <a:r>
              <a:rPr lang="en-US" altLang="en-US" b="1" dirty="0"/>
              <a:t>;  </a:t>
            </a:r>
            <a:r>
              <a:rPr lang="en-US" altLang="en-US" sz="1900" b="1" dirty="0"/>
              <a:t>// buffer for IPC_STAT, IPC_SET</a:t>
            </a:r>
            <a:endParaRPr lang="en-US" altLang="en-US" b="1" dirty="0"/>
          </a:p>
          <a:p>
            <a:pPr>
              <a:buFont typeface="Wingdings" panose="05000000000000000000" pitchFamily="2" charset="2"/>
              <a:buNone/>
            </a:pPr>
            <a:r>
              <a:rPr lang="en-US" altLang="en-US" b="1" dirty="0"/>
              <a:t>  unsigned short </a:t>
            </a:r>
            <a:r>
              <a:rPr lang="en-US" altLang="en-US" b="1" dirty="0" err="1"/>
              <a:t>int</a:t>
            </a:r>
            <a:r>
              <a:rPr lang="en-US" altLang="en-US" b="1" dirty="0"/>
              <a:t> </a:t>
            </a:r>
            <a:r>
              <a:rPr lang="en-US" altLang="en-US" b="1" dirty="0">
                <a:solidFill>
                  <a:srgbClr val="003366"/>
                </a:solidFill>
              </a:rPr>
              <a:t>*array</a:t>
            </a:r>
            <a:r>
              <a:rPr lang="en-US" altLang="en-US" b="1" dirty="0"/>
              <a:t>;  </a:t>
            </a:r>
            <a:r>
              <a:rPr lang="en-US" altLang="en-US" sz="1900" b="1" dirty="0"/>
              <a:t>// array for GETALL, SETALL   </a:t>
            </a:r>
            <a:endParaRPr lang="en-US" altLang="en-US" b="1" dirty="0"/>
          </a:p>
          <a:p>
            <a:pPr>
              <a:buFont typeface="Wingdings" panose="05000000000000000000" pitchFamily="2" charset="2"/>
              <a:buNone/>
            </a:pPr>
            <a:r>
              <a:rPr lang="en-US" altLang="en-US" b="1" dirty="0"/>
              <a:t> };</a:t>
            </a:r>
          </a:p>
          <a:p>
            <a:pPr>
              <a:buFont typeface="Wingdings" panose="05000000000000000000" pitchFamily="2" charset="2"/>
              <a:buNone/>
            </a:pPr>
            <a:endParaRPr lang="en-US" altLang="en-US" sz="1300" b="1" dirty="0"/>
          </a:p>
          <a:p>
            <a:pPr>
              <a:buFont typeface="Wingdings" panose="05000000000000000000" pitchFamily="2" charset="2"/>
              <a:buNone/>
            </a:pPr>
            <a:r>
              <a:rPr lang="en-US" altLang="en-US" b="1" dirty="0"/>
              <a:t>union </a:t>
            </a:r>
            <a:r>
              <a:rPr lang="en-US" altLang="en-US" b="1" dirty="0" err="1">
                <a:solidFill>
                  <a:srgbClr val="800000"/>
                </a:solidFill>
              </a:rPr>
              <a:t>semun</a:t>
            </a:r>
            <a:r>
              <a:rPr lang="en-US" altLang="en-US" b="1" dirty="0"/>
              <a:t> </a:t>
            </a:r>
            <a:r>
              <a:rPr lang="en-US" altLang="en-US" b="1" dirty="0" err="1"/>
              <a:t>arg</a:t>
            </a:r>
            <a:r>
              <a:rPr lang="en-US" altLang="en-US" b="1" dirty="0"/>
              <a:t>;</a:t>
            </a:r>
          </a:p>
          <a:p>
            <a:pPr>
              <a:buFont typeface="Wingdings" panose="05000000000000000000" pitchFamily="2" charset="2"/>
              <a:buNone/>
            </a:pPr>
            <a:r>
              <a:rPr lang="en-US" altLang="en-US" sz="2200" b="1" dirty="0" err="1"/>
              <a:t>semid</a:t>
            </a:r>
            <a:r>
              <a:rPr lang="en-US" altLang="en-US" sz="2200" b="1" dirty="0"/>
              <a:t> = </a:t>
            </a:r>
            <a:r>
              <a:rPr lang="en-US" altLang="en-US" sz="2200" b="1" dirty="0" err="1">
                <a:solidFill>
                  <a:srgbClr val="800000"/>
                </a:solidFill>
              </a:rPr>
              <a:t>semget</a:t>
            </a:r>
            <a:r>
              <a:rPr lang="en-US" altLang="en-US" sz="2200" b="1" dirty="0"/>
              <a:t> (</a:t>
            </a:r>
            <a:r>
              <a:rPr lang="en-US" altLang="en-US" sz="2200" b="1" dirty="0">
                <a:solidFill>
                  <a:srgbClr val="003366"/>
                </a:solidFill>
              </a:rPr>
              <a:t>key</a:t>
            </a:r>
            <a:r>
              <a:rPr lang="en-US" altLang="en-US" sz="2200" b="1" dirty="0"/>
              <a:t>, </a:t>
            </a:r>
            <a:r>
              <a:rPr lang="en-US" altLang="en-US" sz="2200" b="1" dirty="0">
                <a:solidFill>
                  <a:srgbClr val="003366"/>
                </a:solidFill>
              </a:rPr>
              <a:t>1</a:t>
            </a:r>
            <a:r>
              <a:rPr lang="en-US" altLang="en-US" sz="2200" b="1" dirty="0"/>
              <a:t>, </a:t>
            </a:r>
            <a:r>
              <a:rPr lang="en-US" altLang="en-US" sz="2200" b="1" dirty="0">
                <a:solidFill>
                  <a:srgbClr val="003366"/>
                </a:solidFill>
              </a:rPr>
              <a:t>IPC_CREAT </a:t>
            </a:r>
            <a:r>
              <a:rPr lang="en-US" altLang="en-US" sz="2200" b="1" dirty="0"/>
              <a:t>| </a:t>
            </a:r>
            <a:r>
              <a:rPr lang="en-US" altLang="en-US" sz="2200" b="1" dirty="0">
                <a:solidFill>
                  <a:srgbClr val="003366"/>
                </a:solidFill>
              </a:rPr>
              <a:t>0644</a:t>
            </a:r>
            <a:r>
              <a:rPr lang="en-US" altLang="en-US" sz="2200" b="1" dirty="0"/>
              <a:t>);</a:t>
            </a:r>
          </a:p>
          <a:p>
            <a:pPr>
              <a:buFont typeface="Wingdings" panose="05000000000000000000" pitchFamily="2" charset="2"/>
              <a:buNone/>
            </a:pPr>
            <a:r>
              <a:rPr lang="en-US" altLang="en-US" b="1" dirty="0" err="1">
                <a:solidFill>
                  <a:srgbClr val="003366"/>
                </a:solidFill>
              </a:rPr>
              <a:t>arg.val</a:t>
            </a:r>
            <a:r>
              <a:rPr lang="en-US" altLang="en-US" b="1" dirty="0"/>
              <a:t> = 1; </a:t>
            </a:r>
          </a:p>
          <a:p>
            <a:pPr>
              <a:buFont typeface="Wingdings" panose="05000000000000000000" pitchFamily="2" charset="2"/>
              <a:buNone/>
            </a:pPr>
            <a:r>
              <a:rPr lang="en-US" altLang="en-US" sz="2000" b="1" dirty="0">
                <a:solidFill>
                  <a:srgbClr val="FF0000"/>
                </a:solidFill>
              </a:rPr>
              <a:t>/* 1 for binary else &gt; 1 for Counting Semaphore */</a:t>
            </a:r>
          </a:p>
          <a:p>
            <a:pPr>
              <a:buFont typeface="Wingdings" panose="05000000000000000000" pitchFamily="2" charset="2"/>
              <a:buNone/>
            </a:pPr>
            <a:r>
              <a:rPr lang="en-US" altLang="en-US" b="1" dirty="0" err="1">
                <a:solidFill>
                  <a:srgbClr val="800000"/>
                </a:solidFill>
              </a:rPr>
              <a:t>semctl</a:t>
            </a:r>
            <a:r>
              <a:rPr lang="en-US" altLang="en-US" b="1" dirty="0"/>
              <a:t> (</a:t>
            </a:r>
            <a:r>
              <a:rPr lang="en-US" altLang="en-US" b="1" dirty="0" err="1">
                <a:solidFill>
                  <a:srgbClr val="003366"/>
                </a:solidFill>
              </a:rPr>
              <a:t>semid</a:t>
            </a:r>
            <a:r>
              <a:rPr lang="en-US" altLang="en-US" b="1" dirty="0"/>
              <a:t>, </a:t>
            </a:r>
            <a:r>
              <a:rPr lang="en-US" altLang="en-US" b="1" dirty="0">
                <a:solidFill>
                  <a:srgbClr val="003366"/>
                </a:solidFill>
              </a:rPr>
              <a:t>0</a:t>
            </a:r>
            <a:r>
              <a:rPr lang="en-US" altLang="en-US" b="1" dirty="0"/>
              <a:t>, </a:t>
            </a:r>
            <a:r>
              <a:rPr lang="en-US" altLang="en-US" b="1" dirty="0">
                <a:solidFill>
                  <a:srgbClr val="003366"/>
                </a:solidFill>
              </a:rPr>
              <a:t>SETVAL</a:t>
            </a:r>
            <a:r>
              <a:rPr lang="en-US" altLang="en-US" b="1" dirty="0"/>
              <a:t>, </a:t>
            </a:r>
            <a:r>
              <a:rPr lang="en-US" altLang="en-US" b="1" dirty="0" err="1">
                <a:solidFill>
                  <a:srgbClr val="003366"/>
                </a:solidFill>
              </a:rPr>
              <a:t>arg</a:t>
            </a:r>
            <a:r>
              <a:rPr lang="en-US" altLang="en-US" b="1" dirty="0"/>
              <a:t>);</a:t>
            </a:r>
          </a:p>
        </p:txBody>
      </p:sp>
      <p:sp>
        <p:nvSpPr>
          <p:cNvPr id="6" name="Rectangle 3"/>
          <p:cNvSpPr txBox="1">
            <a:spLocks noChangeArrowheads="1"/>
          </p:cNvSpPr>
          <p:nvPr/>
        </p:nvSpPr>
        <p:spPr>
          <a:xfrm>
            <a:off x="5644055" y="1173087"/>
            <a:ext cx="6439210" cy="5248730"/>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b="1" dirty="0" err="1"/>
              <a:t>struct</a:t>
            </a:r>
            <a:r>
              <a:rPr lang="en-US" altLang="en-US" b="1" dirty="0"/>
              <a:t> </a:t>
            </a:r>
            <a:r>
              <a:rPr lang="en-US" altLang="en-US" b="1" dirty="0" err="1">
                <a:solidFill>
                  <a:srgbClr val="800000"/>
                </a:solidFill>
              </a:rPr>
              <a:t>sembuf</a:t>
            </a:r>
            <a:r>
              <a:rPr lang="en-US" altLang="en-US" b="1" dirty="0">
                <a:solidFill>
                  <a:srgbClr val="800000"/>
                </a:solidFill>
              </a:rPr>
              <a:t> </a:t>
            </a:r>
            <a:r>
              <a:rPr lang="en-US" altLang="en-US" b="1" dirty="0"/>
              <a:t>{</a:t>
            </a:r>
          </a:p>
          <a:p>
            <a:pPr>
              <a:buFont typeface="Wingdings" panose="05000000000000000000" pitchFamily="2" charset="2"/>
              <a:buNone/>
            </a:pPr>
            <a:r>
              <a:rPr lang="en-US" altLang="en-US" b="1" dirty="0"/>
              <a:t>  short </a:t>
            </a:r>
            <a:r>
              <a:rPr lang="en-US" altLang="en-US" b="1" dirty="0" err="1">
                <a:solidFill>
                  <a:srgbClr val="003366"/>
                </a:solidFill>
              </a:rPr>
              <a:t>sem_num</a:t>
            </a:r>
            <a:r>
              <a:rPr lang="en-US" altLang="en-US" b="1" dirty="0"/>
              <a:t>;  </a:t>
            </a:r>
            <a:r>
              <a:rPr lang="en-US" altLang="en-US" sz="1700" b="1" dirty="0">
                <a:solidFill>
                  <a:srgbClr val="FF0000"/>
                </a:solidFill>
              </a:rPr>
              <a:t>/* semaphore number: 0 means first */</a:t>
            </a:r>
            <a:endParaRPr lang="en-US" altLang="en-US" sz="2000" b="1" dirty="0">
              <a:solidFill>
                <a:srgbClr val="FF0000"/>
              </a:solidFill>
            </a:endParaRPr>
          </a:p>
          <a:p>
            <a:pPr>
              <a:buFont typeface="Wingdings" panose="05000000000000000000" pitchFamily="2" charset="2"/>
              <a:buNone/>
            </a:pPr>
            <a:r>
              <a:rPr lang="en-US" altLang="en-US" b="1" dirty="0"/>
              <a:t>  short </a:t>
            </a:r>
            <a:r>
              <a:rPr lang="en-US" altLang="en-US" b="1" dirty="0" err="1">
                <a:solidFill>
                  <a:srgbClr val="003366"/>
                </a:solidFill>
              </a:rPr>
              <a:t>sem_op</a:t>
            </a:r>
            <a:r>
              <a:rPr lang="en-US" altLang="en-US" b="1" dirty="0"/>
              <a:t>;   </a:t>
            </a:r>
            <a:r>
              <a:rPr lang="en-US" altLang="en-US" sz="1700" b="1" dirty="0">
                <a:solidFill>
                  <a:srgbClr val="FF0000"/>
                </a:solidFill>
              </a:rPr>
              <a:t>/* semaphore operation: lock or unlock */</a:t>
            </a:r>
            <a:endParaRPr lang="en-US" altLang="en-US" sz="2000" b="1" dirty="0">
              <a:solidFill>
                <a:srgbClr val="FF0000"/>
              </a:solidFill>
            </a:endParaRPr>
          </a:p>
          <a:p>
            <a:pPr>
              <a:buFont typeface="Wingdings" panose="05000000000000000000" pitchFamily="2" charset="2"/>
              <a:buNone/>
            </a:pPr>
            <a:r>
              <a:rPr lang="en-US" altLang="en-US" b="1" dirty="0"/>
              <a:t>  short </a:t>
            </a:r>
            <a:r>
              <a:rPr lang="en-US" altLang="en-US" b="1" dirty="0" err="1">
                <a:solidFill>
                  <a:srgbClr val="003366"/>
                </a:solidFill>
              </a:rPr>
              <a:t>sem_flg</a:t>
            </a:r>
            <a:r>
              <a:rPr lang="en-US" altLang="en-US" b="1" dirty="0"/>
              <a:t>;   </a:t>
            </a:r>
            <a:r>
              <a:rPr lang="en-US" altLang="en-US" sz="1500" b="1" dirty="0">
                <a:solidFill>
                  <a:srgbClr val="FF0000"/>
                </a:solidFill>
              </a:rPr>
              <a:t>/* operation flags : 0, SEM_UNDO, IPC_NOWAIT */</a:t>
            </a:r>
            <a:endParaRPr lang="en-US" altLang="en-US" sz="1600" b="1" dirty="0">
              <a:solidFill>
                <a:srgbClr val="FF0000"/>
              </a:solidFill>
            </a:endParaRPr>
          </a:p>
          <a:p>
            <a:pPr>
              <a:buFont typeface="Wingdings" panose="05000000000000000000" pitchFamily="2" charset="2"/>
              <a:buNone/>
            </a:pPr>
            <a:r>
              <a:rPr lang="en-US" altLang="en-US" b="1" dirty="0"/>
              <a:t>   };</a:t>
            </a:r>
          </a:p>
          <a:p>
            <a:pPr>
              <a:buFont typeface="Wingdings" panose="05000000000000000000" pitchFamily="2" charset="2"/>
              <a:buNone/>
            </a:pPr>
            <a:r>
              <a:rPr lang="en-US" altLang="en-US" b="1" dirty="0" err="1"/>
              <a:t>struct</a:t>
            </a:r>
            <a:r>
              <a:rPr lang="en-US" altLang="en-US" b="1" dirty="0"/>
              <a:t> </a:t>
            </a:r>
            <a:r>
              <a:rPr lang="en-US" altLang="en-US" b="1" dirty="0" err="1">
                <a:solidFill>
                  <a:srgbClr val="800000"/>
                </a:solidFill>
              </a:rPr>
              <a:t>sembuf</a:t>
            </a:r>
            <a:r>
              <a:rPr lang="en-US" altLang="en-US" b="1" dirty="0"/>
              <a:t> </a:t>
            </a:r>
            <a:r>
              <a:rPr lang="en-US" altLang="en-US" b="1" dirty="0" err="1">
                <a:solidFill>
                  <a:srgbClr val="003366"/>
                </a:solidFill>
              </a:rPr>
              <a:t>buf</a:t>
            </a:r>
            <a:r>
              <a:rPr lang="en-US" altLang="en-US" b="1" dirty="0"/>
              <a:t> = {0, -1, 0};  </a:t>
            </a:r>
            <a:r>
              <a:rPr lang="en-US" altLang="en-US" sz="1500" b="1" dirty="0">
                <a:solidFill>
                  <a:srgbClr val="FF0000"/>
                </a:solidFill>
              </a:rPr>
              <a:t>/* (-1 + previous value) */</a:t>
            </a:r>
            <a:endParaRPr lang="en-US" altLang="en-US" b="1" dirty="0">
              <a:solidFill>
                <a:srgbClr val="FF0000"/>
              </a:solidFill>
            </a:endParaRPr>
          </a:p>
          <a:p>
            <a:pPr>
              <a:buFont typeface="Wingdings" panose="05000000000000000000" pitchFamily="2" charset="2"/>
              <a:buNone/>
            </a:pPr>
            <a:r>
              <a:rPr lang="en-US" altLang="en-US" b="1" dirty="0" err="1"/>
              <a:t>semid</a:t>
            </a:r>
            <a:r>
              <a:rPr lang="en-US" altLang="en-US" b="1" dirty="0"/>
              <a:t> = </a:t>
            </a:r>
            <a:r>
              <a:rPr lang="en-US" altLang="en-US" b="1" dirty="0" err="1">
                <a:solidFill>
                  <a:srgbClr val="800000"/>
                </a:solidFill>
              </a:rPr>
              <a:t>semget</a:t>
            </a:r>
            <a:r>
              <a:rPr lang="en-US" altLang="en-US" b="1" dirty="0"/>
              <a:t> (</a:t>
            </a:r>
            <a:r>
              <a:rPr lang="en-US" altLang="en-US" b="1" dirty="0">
                <a:solidFill>
                  <a:srgbClr val="003366"/>
                </a:solidFill>
              </a:rPr>
              <a:t>key</a:t>
            </a:r>
            <a:r>
              <a:rPr lang="en-US" altLang="en-US" b="1" dirty="0"/>
              <a:t>, </a:t>
            </a:r>
            <a:r>
              <a:rPr lang="en-US" altLang="en-US" b="1" dirty="0">
                <a:solidFill>
                  <a:srgbClr val="003366"/>
                </a:solidFill>
              </a:rPr>
              <a:t>1</a:t>
            </a:r>
            <a:r>
              <a:rPr lang="en-US" altLang="en-US" b="1" dirty="0"/>
              <a:t>, </a:t>
            </a:r>
            <a:r>
              <a:rPr lang="en-US" altLang="en-US" b="1" dirty="0">
                <a:solidFill>
                  <a:srgbClr val="003366"/>
                </a:solidFill>
              </a:rPr>
              <a:t>0</a:t>
            </a:r>
            <a:r>
              <a:rPr lang="en-US" altLang="en-US" b="1" dirty="0"/>
              <a:t>);</a:t>
            </a:r>
          </a:p>
          <a:p>
            <a:pPr>
              <a:buFont typeface="Wingdings" panose="05000000000000000000" pitchFamily="2" charset="2"/>
              <a:buNone/>
            </a:pPr>
            <a:endParaRPr lang="en-US" altLang="en-US" sz="600" b="1" dirty="0"/>
          </a:p>
          <a:p>
            <a:pPr>
              <a:buFont typeface="Wingdings" panose="05000000000000000000" pitchFamily="2" charset="2"/>
              <a:buNone/>
            </a:pPr>
            <a:r>
              <a:rPr lang="en-US" altLang="en-US" b="1" dirty="0" err="1">
                <a:solidFill>
                  <a:srgbClr val="800000"/>
                </a:solidFill>
              </a:rPr>
              <a:t>semop</a:t>
            </a:r>
            <a:r>
              <a:rPr lang="en-US" altLang="en-US" b="1" dirty="0"/>
              <a:t> (</a:t>
            </a:r>
            <a:r>
              <a:rPr lang="en-US" altLang="en-US" b="1" dirty="0" err="1">
                <a:solidFill>
                  <a:srgbClr val="003366"/>
                </a:solidFill>
              </a:rPr>
              <a:t>semid</a:t>
            </a:r>
            <a:r>
              <a:rPr lang="en-US" altLang="en-US" b="1" dirty="0"/>
              <a:t>, &amp;</a:t>
            </a:r>
            <a:r>
              <a:rPr lang="en-US" altLang="en-US" b="1" dirty="0" err="1">
                <a:solidFill>
                  <a:srgbClr val="003366"/>
                </a:solidFill>
              </a:rPr>
              <a:t>buf</a:t>
            </a:r>
            <a:r>
              <a:rPr lang="en-US" altLang="en-US" b="1" dirty="0"/>
              <a:t>, </a:t>
            </a:r>
            <a:r>
              <a:rPr lang="en-US" altLang="en-US" b="1" dirty="0">
                <a:solidFill>
                  <a:srgbClr val="003366"/>
                </a:solidFill>
              </a:rPr>
              <a:t>1</a:t>
            </a:r>
            <a:r>
              <a:rPr lang="en-US" altLang="en-US" b="1" dirty="0"/>
              <a:t>); </a:t>
            </a:r>
            <a:r>
              <a:rPr lang="en-US" altLang="en-US" b="1" dirty="0">
                <a:solidFill>
                  <a:srgbClr val="FF0000"/>
                </a:solidFill>
              </a:rPr>
              <a:t>/* locked */</a:t>
            </a:r>
          </a:p>
          <a:p>
            <a:pPr>
              <a:buFont typeface="Wingdings" panose="05000000000000000000" pitchFamily="2" charset="2"/>
              <a:buNone/>
            </a:pPr>
            <a:r>
              <a:rPr lang="en-US" altLang="en-US" b="1" dirty="0"/>
              <a:t>-----Critical section--------</a:t>
            </a:r>
          </a:p>
          <a:p>
            <a:pPr>
              <a:buFont typeface="Wingdings" panose="05000000000000000000" pitchFamily="2" charset="2"/>
              <a:buNone/>
            </a:pPr>
            <a:r>
              <a:rPr lang="en-US" altLang="en-US" b="1" dirty="0" err="1">
                <a:solidFill>
                  <a:srgbClr val="003366"/>
                </a:solidFill>
              </a:rPr>
              <a:t>buf.sem_op</a:t>
            </a:r>
            <a:r>
              <a:rPr lang="en-US" altLang="en-US" b="1" dirty="0"/>
              <a:t> = </a:t>
            </a:r>
            <a:r>
              <a:rPr lang="en-US" altLang="en-US" b="1" dirty="0">
                <a:solidFill>
                  <a:srgbClr val="003366"/>
                </a:solidFill>
              </a:rPr>
              <a:t>1</a:t>
            </a:r>
            <a:r>
              <a:rPr lang="en-US" altLang="en-US" b="1" dirty="0"/>
              <a:t>;</a:t>
            </a:r>
          </a:p>
          <a:p>
            <a:pPr>
              <a:buFont typeface="Wingdings" panose="05000000000000000000" pitchFamily="2" charset="2"/>
              <a:buNone/>
            </a:pPr>
            <a:r>
              <a:rPr lang="en-US" altLang="en-US" b="1" dirty="0" err="1">
                <a:solidFill>
                  <a:srgbClr val="800000"/>
                </a:solidFill>
              </a:rPr>
              <a:t>semop</a:t>
            </a:r>
            <a:r>
              <a:rPr lang="en-US" altLang="en-US" b="1" dirty="0"/>
              <a:t> (</a:t>
            </a:r>
            <a:r>
              <a:rPr lang="en-US" altLang="en-US" b="1" dirty="0" err="1">
                <a:solidFill>
                  <a:srgbClr val="003366"/>
                </a:solidFill>
              </a:rPr>
              <a:t>semid</a:t>
            </a:r>
            <a:r>
              <a:rPr lang="en-US" altLang="en-US" b="1" dirty="0"/>
              <a:t>, &amp;</a:t>
            </a:r>
            <a:r>
              <a:rPr lang="en-US" altLang="en-US" b="1" dirty="0" err="1">
                <a:solidFill>
                  <a:srgbClr val="003366"/>
                </a:solidFill>
              </a:rPr>
              <a:t>buf</a:t>
            </a:r>
            <a:r>
              <a:rPr lang="en-US" altLang="en-US" b="1" dirty="0"/>
              <a:t>, </a:t>
            </a:r>
            <a:r>
              <a:rPr lang="en-US" altLang="en-US" b="1" dirty="0">
                <a:solidFill>
                  <a:srgbClr val="003366"/>
                </a:solidFill>
              </a:rPr>
              <a:t>1</a:t>
            </a:r>
            <a:r>
              <a:rPr lang="en-US" altLang="en-US" b="1" dirty="0"/>
              <a:t>); </a:t>
            </a:r>
            <a:r>
              <a:rPr lang="en-US" altLang="en-US" b="1" dirty="0">
                <a:solidFill>
                  <a:srgbClr val="FF0000"/>
                </a:solidFill>
              </a:rPr>
              <a:t>/* unlocked */</a:t>
            </a:r>
          </a:p>
        </p:txBody>
      </p:sp>
    </p:spTree>
    <p:extLst>
      <p:ext uri="{BB962C8B-B14F-4D97-AF65-F5344CB8AC3E}">
        <p14:creationId xmlns:p14="http://schemas.microsoft.com/office/powerpoint/2010/main" val="5142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 calcmode="lin" valueType="num">
                                      <p:cBhvr additive="base">
                                        <p:cTn id="5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
                                            <p:txEl>
                                              <p:pRg st="1" end="1"/>
                                            </p:txEl>
                                          </p:spTgt>
                                        </p:tgtEl>
                                        <p:attrNameLst>
                                          <p:attrName>style.visibility</p:attrName>
                                        </p:attrNameLst>
                                      </p:cBhvr>
                                      <p:to>
                                        <p:strVal val="visible"/>
                                      </p:to>
                                    </p:set>
                                    <p:anim calcmode="lin" valueType="num">
                                      <p:cBhvr additive="base">
                                        <p:cTn id="6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anim calcmode="lin" valueType="num">
                                      <p:cBhvr additive="base">
                                        <p:cTn id="71"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 calcmode="lin" valueType="num">
                                      <p:cBhvr additive="base">
                                        <p:cTn id="7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6">
                                            <p:txEl>
                                              <p:pRg st="3" end="3"/>
                                            </p:txEl>
                                          </p:spTgt>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anim calcmode="lin" valueType="num">
                                      <p:cBhvr additive="base">
                                        <p:cTn id="8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 calcmode="lin" valueType="num">
                                      <p:cBhvr additive="base">
                                        <p:cTn id="8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nodeType="clickEffect">
                                  <p:stCondLst>
                                    <p:cond delay="0"/>
                                  </p:stCondLst>
                                  <p:childTnLst>
                                    <p:set>
                                      <p:cBhvr>
                                        <p:cTn id="92" dur="1" fill="hold">
                                          <p:stCondLst>
                                            <p:cond delay="0"/>
                                          </p:stCondLst>
                                        </p:cTn>
                                        <p:tgtEl>
                                          <p:spTgt spid="6">
                                            <p:txEl>
                                              <p:pRg st="6" end="6"/>
                                            </p:txEl>
                                          </p:spTgt>
                                        </p:tgtEl>
                                        <p:attrNameLst>
                                          <p:attrName>style.visibility</p:attrName>
                                        </p:attrNameLst>
                                      </p:cBhvr>
                                      <p:to>
                                        <p:strVal val="visible"/>
                                      </p:to>
                                    </p:set>
                                    <p:anim calcmode="lin" valueType="num">
                                      <p:cBhvr additive="base">
                                        <p:cTn id="9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6">
                                            <p:txEl>
                                              <p:pRg st="8" end="8"/>
                                            </p:txEl>
                                          </p:spTgt>
                                        </p:tgtEl>
                                        <p:attrNameLst>
                                          <p:attrName>style.visibility</p:attrName>
                                        </p:attrNameLst>
                                      </p:cBhvr>
                                      <p:to>
                                        <p:strVal val="visible"/>
                                      </p:to>
                                    </p:set>
                                    <p:anim calcmode="lin" valueType="num">
                                      <p:cBhvr additive="base">
                                        <p:cTn id="99"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6">
                                            <p:txEl>
                                              <p:pRg st="9" end="9"/>
                                            </p:txEl>
                                          </p:spTgt>
                                        </p:tgtEl>
                                        <p:attrNameLst>
                                          <p:attrName>style.visibility</p:attrName>
                                        </p:attrNameLst>
                                      </p:cBhvr>
                                      <p:to>
                                        <p:strVal val="visible"/>
                                      </p:to>
                                    </p:set>
                                    <p:anim calcmode="lin" valueType="num">
                                      <p:cBhvr additive="base">
                                        <p:cTn id="105"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nodeType="clickEffect">
                                  <p:stCondLst>
                                    <p:cond delay="0"/>
                                  </p:stCondLst>
                                  <p:childTnLst>
                                    <p:set>
                                      <p:cBhvr>
                                        <p:cTn id="110" dur="1" fill="hold">
                                          <p:stCondLst>
                                            <p:cond delay="0"/>
                                          </p:stCondLst>
                                        </p:cTn>
                                        <p:tgtEl>
                                          <p:spTgt spid="6">
                                            <p:txEl>
                                              <p:pRg st="10" end="10"/>
                                            </p:txEl>
                                          </p:spTgt>
                                        </p:tgtEl>
                                        <p:attrNameLst>
                                          <p:attrName>style.visibility</p:attrName>
                                        </p:attrNameLst>
                                      </p:cBhvr>
                                      <p:to>
                                        <p:strVal val="visible"/>
                                      </p:to>
                                    </p:set>
                                    <p:anim calcmode="lin" valueType="num">
                                      <p:cBhvr additive="base">
                                        <p:cTn id="111"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112"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nodeType="clickEffect">
                                  <p:stCondLst>
                                    <p:cond delay="0"/>
                                  </p:stCondLst>
                                  <p:childTnLst>
                                    <p:set>
                                      <p:cBhvr>
                                        <p:cTn id="116" dur="1" fill="hold">
                                          <p:stCondLst>
                                            <p:cond delay="0"/>
                                          </p:stCondLst>
                                        </p:cTn>
                                        <p:tgtEl>
                                          <p:spTgt spid="6">
                                            <p:txEl>
                                              <p:pRg st="11" end="11"/>
                                            </p:txEl>
                                          </p:spTgt>
                                        </p:tgtEl>
                                        <p:attrNameLst>
                                          <p:attrName>style.visibility</p:attrName>
                                        </p:attrNameLst>
                                      </p:cBhvr>
                                      <p:to>
                                        <p:strVal val="visible"/>
                                      </p:to>
                                    </p:set>
                                    <p:anim calcmode="lin" valueType="num">
                                      <p:cBhvr additive="base">
                                        <p:cTn id="117"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Inter Process Communications (IPC) Mechanisms</a:t>
            </a:r>
            <a:endParaRPr lang="en-US" sz="4000"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a:t>
            </a:fld>
            <a:endParaRPr lang="en-IN"/>
          </a:p>
        </p:txBody>
      </p:sp>
      <p:sp>
        <p:nvSpPr>
          <p:cNvPr id="5" name="Rectangle 3"/>
          <p:cNvSpPr txBox="1">
            <a:spLocks noChangeArrowheads="1"/>
          </p:cNvSpPr>
          <p:nvPr/>
        </p:nvSpPr>
        <p:spPr>
          <a:xfrm>
            <a:off x="106727" y="1103586"/>
            <a:ext cx="6140669" cy="5244662"/>
          </a:xfrm>
          <a:prstGeom prst="rect">
            <a:avLst/>
          </a:prstGeom>
          <a:solidFill>
            <a:srgbClr val="FFFFCC"/>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p>
          <a:p>
            <a:r>
              <a:rPr lang="en-US" altLang="en-US" b="1" dirty="0"/>
              <a:t>In a multiprocessing environment, often many processes are in need to communicate with each other and share some of the resources. </a:t>
            </a:r>
          </a:p>
          <a:p>
            <a:endParaRPr lang="en-US" altLang="en-US" b="1" dirty="0"/>
          </a:p>
          <a:p>
            <a:r>
              <a:rPr lang="en-US" altLang="en-US" b="1" dirty="0"/>
              <a:t>The shared resources must also be synchronized from the concurrent access by many processes. </a:t>
            </a:r>
          </a:p>
          <a:p>
            <a:endParaRPr lang="en-US" altLang="en-US" b="1" dirty="0"/>
          </a:p>
          <a:p>
            <a:r>
              <a:rPr lang="en-US" altLang="en-US" b="1" dirty="0"/>
              <a:t>IPC mechanisms have many distinct purposes: for example</a:t>
            </a:r>
          </a:p>
          <a:p>
            <a:endParaRPr lang="en-US" altLang="en-US" b="1" dirty="0"/>
          </a:p>
          <a:p>
            <a:pPr>
              <a:buFont typeface="Wingdings" panose="05000000000000000000" pitchFamily="2" charset="2"/>
              <a:buNone/>
            </a:pPr>
            <a:r>
              <a:rPr lang="en-US" altLang="en-US" b="1" dirty="0"/>
              <a:t>* Data transfer     	* Sharing data</a:t>
            </a:r>
          </a:p>
          <a:p>
            <a:pPr>
              <a:buFont typeface="Wingdings" panose="05000000000000000000" pitchFamily="2" charset="2"/>
              <a:buNone/>
            </a:pPr>
            <a:r>
              <a:rPr lang="en-US" altLang="en-US" b="1" dirty="0"/>
              <a:t>* Event notification	* Resource sharing</a:t>
            </a:r>
          </a:p>
          <a:p>
            <a:pPr>
              <a:buFont typeface="Wingdings" panose="05000000000000000000" pitchFamily="2" charset="2"/>
              <a:buNone/>
            </a:pPr>
            <a:r>
              <a:rPr lang="en-US" altLang="en-US" b="1" dirty="0"/>
              <a:t>                    * Process control</a:t>
            </a:r>
          </a:p>
        </p:txBody>
      </p:sp>
      <p:sp>
        <p:nvSpPr>
          <p:cNvPr id="6" name="Rectangle 3"/>
          <p:cNvSpPr txBox="1">
            <a:spLocks noChangeArrowheads="1"/>
          </p:cNvSpPr>
          <p:nvPr/>
        </p:nvSpPr>
        <p:spPr>
          <a:xfrm>
            <a:off x="6936828" y="1590220"/>
            <a:ext cx="4298730" cy="4049101"/>
          </a:xfrm>
          <a:prstGeom prst="rect">
            <a:avLst/>
          </a:prstGeom>
          <a:solidFill>
            <a:srgbClr val="66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b="1" dirty="0"/>
              <a:t>Primitive</a:t>
            </a:r>
          </a:p>
          <a:p>
            <a:pPr lvl="1"/>
            <a:r>
              <a:rPr lang="en-US" altLang="en-US" sz="2800" b="1" dirty="0"/>
              <a:t>Unnamed pipe </a:t>
            </a:r>
          </a:p>
          <a:p>
            <a:pPr lvl="1"/>
            <a:r>
              <a:rPr lang="en-US" altLang="en-US" sz="2800" b="1" dirty="0"/>
              <a:t>Named pipe (FIFO)</a:t>
            </a:r>
          </a:p>
          <a:p>
            <a:r>
              <a:rPr lang="en-US" altLang="en-US" sz="3200" b="1" dirty="0"/>
              <a:t>System V IPC</a:t>
            </a:r>
          </a:p>
          <a:p>
            <a:pPr lvl="1"/>
            <a:r>
              <a:rPr lang="en-US" altLang="en-US" sz="2800" b="1" dirty="0"/>
              <a:t>Message queues</a:t>
            </a:r>
          </a:p>
          <a:p>
            <a:pPr lvl="1"/>
            <a:r>
              <a:rPr lang="en-US" altLang="en-US" sz="2800" b="1" dirty="0"/>
              <a:t>Shared memory</a:t>
            </a:r>
          </a:p>
          <a:p>
            <a:pPr lvl="1"/>
            <a:r>
              <a:rPr lang="en-US" altLang="en-US" sz="2800" b="1" dirty="0"/>
              <a:t>Semaphores</a:t>
            </a:r>
          </a:p>
          <a:p>
            <a:r>
              <a:rPr lang="en-US" altLang="en-US" sz="3200" b="1" dirty="0"/>
              <a:t>Socket Programming</a:t>
            </a:r>
          </a:p>
        </p:txBody>
      </p:sp>
    </p:spTree>
    <p:extLst>
      <p:ext uri="{BB962C8B-B14F-4D97-AF65-F5344CB8AC3E}">
        <p14:creationId xmlns:p14="http://schemas.microsoft.com/office/powerpoint/2010/main" val="2776243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Programming </a:t>
            </a:r>
            <a:r>
              <a:rPr lang="en-IN" sz="2400" dirty="0" smtClean="0">
                <a:latin typeface="+mn-lt"/>
              </a:rPr>
              <a:t>- TCP/IP </a:t>
            </a:r>
            <a:r>
              <a:rPr lang="en-IN" sz="2400" dirty="0">
                <a:latin typeface="+mn-lt"/>
              </a:rPr>
              <a:t>Protocol Stack</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30</a:t>
            </a:fld>
            <a:endParaRPr lang="en-IN"/>
          </a:p>
        </p:txBody>
      </p:sp>
      <p:sp>
        <p:nvSpPr>
          <p:cNvPr id="5" name="Rectangle 10"/>
          <p:cNvSpPr>
            <a:spLocks noChangeArrowheads="1"/>
          </p:cNvSpPr>
          <p:nvPr/>
        </p:nvSpPr>
        <p:spPr bwMode="auto">
          <a:xfrm>
            <a:off x="273269" y="1019503"/>
            <a:ext cx="1129428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pPr>
            <a:r>
              <a:rPr lang="en-US" altLang="en-US" sz="2800" b="1" dirty="0">
                <a:latin typeface="+mn-lt"/>
              </a:rPr>
              <a:t>A socket is used to communicate between different machines (different IP addresses). Socket of type SOCK_STREAM is  full-duplex byte streams. 	</a:t>
            </a:r>
          </a:p>
        </p:txBody>
      </p:sp>
      <p:sp>
        <p:nvSpPr>
          <p:cNvPr id="6" name="Rectangle 3"/>
          <p:cNvSpPr>
            <a:spLocks noChangeArrowheads="1"/>
          </p:cNvSpPr>
          <p:nvPr/>
        </p:nvSpPr>
        <p:spPr bwMode="auto">
          <a:xfrm>
            <a:off x="947245" y="2432725"/>
            <a:ext cx="3200400" cy="4136236"/>
          </a:xfrm>
          <a:prstGeom prst="rect">
            <a:avLst/>
          </a:prstGeom>
          <a:solidFill>
            <a:srgbClr val="66FFCC"/>
          </a:solidFill>
          <a:ln w="12700">
            <a:solidFill>
              <a:schemeClr val="tx1"/>
            </a:solidFill>
            <a:miter lim="800000"/>
            <a:headEnd type="none" w="sm" len="sm"/>
            <a:tailEnd type="none" w="sm" len="sm"/>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sz="1000">
              <a:latin typeface="Times New Roman" panose="02020603050405020304" pitchFamily="18" charset="0"/>
            </a:endParaRPr>
          </a:p>
        </p:txBody>
      </p:sp>
      <p:sp>
        <p:nvSpPr>
          <p:cNvPr id="7" name="Line 4"/>
          <p:cNvSpPr>
            <a:spLocks noChangeShapeType="1"/>
          </p:cNvSpPr>
          <p:nvPr/>
        </p:nvSpPr>
        <p:spPr bwMode="auto">
          <a:xfrm>
            <a:off x="990600" y="4992399"/>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Line 5"/>
          <p:cNvSpPr>
            <a:spLocks noChangeShapeType="1"/>
          </p:cNvSpPr>
          <p:nvPr/>
        </p:nvSpPr>
        <p:spPr bwMode="auto">
          <a:xfrm>
            <a:off x="990600" y="3773199"/>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 name="Line 6"/>
          <p:cNvSpPr>
            <a:spLocks noChangeShapeType="1"/>
          </p:cNvSpPr>
          <p:nvPr/>
        </p:nvSpPr>
        <p:spPr bwMode="auto">
          <a:xfrm>
            <a:off x="975764" y="5682285"/>
            <a:ext cx="3200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Line 11"/>
          <p:cNvSpPr>
            <a:spLocks noChangeShapeType="1"/>
          </p:cNvSpPr>
          <p:nvPr/>
        </p:nvSpPr>
        <p:spPr bwMode="auto">
          <a:xfrm>
            <a:off x="2133600" y="3773199"/>
            <a:ext cx="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2"/>
          <p:cNvSpPr>
            <a:spLocks noChangeShapeType="1"/>
          </p:cNvSpPr>
          <p:nvPr/>
        </p:nvSpPr>
        <p:spPr bwMode="auto">
          <a:xfrm>
            <a:off x="2971800" y="3773199"/>
            <a:ext cx="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3"/>
          <p:cNvSpPr>
            <a:spLocks noChangeShapeType="1"/>
          </p:cNvSpPr>
          <p:nvPr/>
        </p:nvSpPr>
        <p:spPr bwMode="auto">
          <a:xfrm>
            <a:off x="4114800" y="3773199"/>
            <a:ext cx="1295400" cy="0"/>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Text Box 14"/>
          <p:cNvSpPr txBox="1">
            <a:spLocks noChangeArrowheads="1"/>
          </p:cNvSpPr>
          <p:nvPr/>
        </p:nvSpPr>
        <p:spPr bwMode="auto">
          <a:xfrm>
            <a:off x="4343400" y="3335049"/>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latin typeface="Times New Roman" panose="02020603050405020304" pitchFamily="18" charset="0"/>
              </a:rPr>
              <a:t>Sockets</a:t>
            </a:r>
          </a:p>
        </p:txBody>
      </p:sp>
      <p:sp>
        <p:nvSpPr>
          <p:cNvPr id="14" name="Line 15"/>
          <p:cNvSpPr>
            <a:spLocks noChangeShapeType="1"/>
          </p:cNvSpPr>
          <p:nvPr/>
        </p:nvSpPr>
        <p:spPr bwMode="auto">
          <a:xfrm>
            <a:off x="6096000" y="3773199"/>
            <a:ext cx="2590800" cy="0"/>
          </a:xfrm>
          <a:prstGeom prst="line">
            <a:avLst/>
          </a:prstGeom>
          <a:noFill/>
          <a:ln w="762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6"/>
          <p:cNvSpPr>
            <a:spLocks noChangeShapeType="1"/>
          </p:cNvSpPr>
          <p:nvPr/>
        </p:nvSpPr>
        <p:spPr bwMode="auto">
          <a:xfrm>
            <a:off x="6934200" y="2858799"/>
            <a:ext cx="0" cy="1752600"/>
          </a:xfrm>
          <a:prstGeom prst="line">
            <a:avLst/>
          </a:prstGeom>
          <a:noFill/>
          <a:ln w="38100">
            <a:solidFill>
              <a:srgbClr val="33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Text Box 17"/>
          <p:cNvSpPr txBox="1">
            <a:spLocks noChangeArrowheads="1"/>
          </p:cNvSpPr>
          <p:nvPr/>
        </p:nvSpPr>
        <p:spPr bwMode="auto">
          <a:xfrm>
            <a:off x="5163645" y="2630199"/>
            <a:ext cx="1922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dirty="0">
                <a:latin typeface="Times New Roman" panose="02020603050405020304" pitchFamily="18" charset="0"/>
              </a:rPr>
              <a:t>User process</a:t>
            </a:r>
          </a:p>
        </p:txBody>
      </p:sp>
      <p:sp>
        <p:nvSpPr>
          <p:cNvPr id="17" name="Text Box 18"/>
          <p:cNvSpPr txBox="1">
            <a:spLocks noChangeArrowheads="1"/>
          </p:cNvSpPr>
          <p:nvPr/>
        </p:nvSpPr>
        <p:spPr bwMode="auto">
          <a:xfrm>
            <a:off x="5943600" y="4306599"/>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a:latin typeface="Times New Roman" panose="02020603050405020304" pitchFamily="18" charset="0"/>
              </a:rPr>
              <a:t>Kernel</a:t>
            </a:r>
          </a:p>
        </p:txBody>
      </p:sp>
      <p:sp>
        <p:nvSpPr>
          <p:cNvPr id="18" name="Rectangle 19"/>
          <p:cNvSpPr>
            <a:spLocks noChangeArrowheads="1"/>
          </p:cNvSpPr>
          <p:nvPr/>
        </p:nvSpPr>
        <p:spPr bwMode="auto">
          <a:xfrm>
            <a:off x="6023741" y="5678199"/>
            <a:ext cx="3802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Times New Roman" panose="02020603050405020304" pitchFamily="18" charset="0"/>
              </a:rPr>
              <a:t>Communication details</a:t>
            </a:r>
          </a:p>
        </p:txBody>
      </p:sp>
      <p:sp>
        <p:nvSpPr>
          <p:cNvPr id="19" name="Rectangle 20"/>
          <p:cNvSpPr>
            <a:spLocks noChangeArrowheads="1"/>
          </p:cNvSpPr>
          <p:nvPr/>
        </p:nvSpPr>
        <p:spPr bwMode="auto">
          <a:xfrm>
            <a:off x="7767455" y="2432725"/>
            <a:ext cx="2585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latin typeface="Times New Roman" panose="02020603050405020304" pitchFamily="18" charset="0"/>
              </a:rPr>
              <a:t>Application details</a:t>
            </a:r>
          </a:p>
        </p:txBody>
      </p:sp>
      <p:sp>
        <p:nvSpPr>
          <p:cNvPr id="20" name="Line 22"/>
          <p:cNvSpPr>
            <a:spLocks noChangeShapeType="1"/>
          </p:cNvSpPr>
          <p:nvPr/>
        </p:nvSpPr>
        <p:spPr bwMode="auto">
          <a:xfrm rot="16200000">
            <a:off x="1943894" y="4039105"/>
            <a:ext cx="1295400" cy="1588"/>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23"/>
          <p:cNvSpPr>
            <a:spLocks noChangeShapeType="1"/>
          </p:cNvSpPr>
          <p:nvPr/>
        </p:nvSpPr>
        <p:spPr bwMode="auto">
          <a:xfrm>
            <a:off x="7924800" y="2858799"/>
            <a:ext cx="0" cy="2819400"/>
          </a:xfrm>
          <a:prstGeom prst="line">
            <a:avLst/>
          </a:prstGeom>
          <a:noFill/>
          <a:ln w="38100">
            <a:solidFill>
              <a:srgbClr val="3399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Text Box 14"/>
          <p:cNvSpPr txBox="1">
            <a:spLocks noChangeArrowheads="1"/>
          </p:cNvSpPr>
          <p:nvPr/>
        </p:nvSpPr>
        <p:spPr bwMode="auto">
          <a:xfrm>
            <a:off x="1712309" y="2443780"/>
            <a:ext cx="18077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400" b="1" dirty="0">
                <a:latin typeface="+mn-lt"/>
              </a:rPr>
              <a:t>Application (telnet/ftp)</a:t>
            </a:r>
          </a:p>
        </p:txBody>
      </p:sp>
      <p:sp>
        <p:nvSpPr>
          <p:cNvPr id="23" name="Text Box 14"/>
          <p:cNvSpPr txBox="1">
            <a:spLocks noChangeArrowheads="1"/>
          </p:cNvSpPr>
          <p:nvPr/>
        </p:nvSpPr>
        <p:spPr bwMode="auto">
          <a:xfrm>
            <a:off x="1179402" y="4145154"/>
            <a:ext cx="862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b="1" dirty="0">
                <a:latin typeface="+mn-lt"/>
              </a:rPr>
              <a:t>TCP</a:t>
            </a:r>
          </a:p>
        </p:txBody>
      </p:sp>
      <p:sp>
        <p:nvSpPr>
          <p:cNvPr id="24" name="Text Box 14"/>
          <p:cNvSpPr txBox="1">
            <a:spLocks noChangeArrowheads="1"/>
          </p:cNvSpPr>
          <p:nvPr/>
        </p:nvSpPr>
        <p:spPr bwMode="auto">
          <a:xfrm>
            <a:off x="3252568" y="4164379"/>
            <a:ext cx="862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b="1" dirty="0">
                <a:latin typeface="+mn-lt"/>
              </a:rPr>
              <a:t>UDP</a:t>
            </a:r>
          </a:p>
        </p:txBody>
      </p:sp>
      <p:sp>
        <p:nvSpPr>
          <p:cNvPr id="25" name="Text Box 14"/>
          <p:cNvSpPr txBox="1">
            <a:spLocks noChangeArrowheads="1"/>
          </p:cNvSpPr>
          <p:nvPr/>
        </p:nvSpPr>
        <p:spPr bwMode="auto">
          <a:xfrm>
            <a:off x="2375145" y="5157265"/>
            <a:ext cx="8988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800" b="1" dirty="0">
                <a:latin typeface="+mn-lt"/>
              </a:rPr>
              <a:t>IP</a:t>
            </a:r>
          </a:p>
        </p:txBody>
      </p:sp>
      <p:sp>
        <p:nvSpPr>
          <p:cNvPr id="26" name="Text Box 14"/>
          <p:cNvSpPr txBox="1">
            <a:spLocks noChangeArrowheads="1"/>
          </p:cNvSpPr>
          <p:nvPr/>
        </p:nvSpPr>
        <p:spPr bwMode="auto">
          <a:xfrm>
            <a:off x="1123101" y="5700325"/>
            <a:ext cx="293539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800" b="1" dirty="0">
                <a:latin typeface="+mn-lt"/>
              </a:rPr>
              <a:t>Device Driver and Hardware</a:t>
            </a:r>
          </a:p>
        </p:txBody>
      </p:sp>
      <p:sp>
        <p:nvSpPr>
          <p:cNvPr id="3" name="TextBox 2"/>
          <p:cNvSpPr txBox="1"/>
          <p:nvPr/>
        </p:nvSpPr>
        <p:spPr>
          <a:xfrm>
            <a:off x="380553" y="3857202"/>
            <a:ext cx="1194247" cy="276999"/>
          </a:xfrm>
          <a:prstGeom prst="rect">
            <a:avLst/>
          </a:prstGeom>
          <a:solidFill>
            <a:schemeClr val="accent1">
              <a:lumMod val="20000"/>
              <a:lumOff val="80000"/>
            </a:schemeClr>
          </a:solidFill>
        </p:spPr>
        <p:txBody>
          <a:bodyPr wrap="square" rtlCol="0">
            <a:spAutoFit/>
          </a:bodyPr>
          <a:lstStyle/>
          <a:p>
            <a:r>
              <a:rPr lang="en-US" sz="1200" b="1" dirty="0" smtClean="0"/>
              <a:t>Transport Layer</a:t>
            </a:r>
            <a:endParaRPr lang="en-US" sz="1200" b="1" dirty="0"/>
          </a:p>
        </p:txBody>
      </p:sp>
      <p:sp>
        <p:nvSpPr>
          <p:cNvPr id="27" name="TextBox 26"/>
          <p:cNvSpPr txBox="1"/>
          <p:nvPr/>
        </p:nvSpPr>
        <p:spPr>
          <a:xfrm>
            <a:off x="339005" y="5241984"/>
            <a:ext cx="1216479" cy="276999"/>
          </a:xfrm>
          <a:prstGeom prst="rect">
            <a:avLst/>
          </a:prstGeom>
          <a:solidFill>
            <a:schemeClr val="accent1">
              <a:lumMod val="20000"/>
              <a:lumOff val="80000"/>
            </a:schemeClr>
          </a:solidFill>
        </p:spPr>
        <p:txBody>
          <a:bodyPr wrap="square" rtlCol="0">
            <a:spAutoFit/>
          </a:bodyPr>
          <a:lstStyle/>
          <a:p>
            <a:r>
              <a:rPr lang="en-US" sz="1200" b="1" dirty="0" smtClean="0"/>
              <a:t>Network Layer</a:t>
            </a:r>
            <a:endParaRPr lang="en-US" sz="1200" b="1" dirty="0"/>
          </a:p>
        </p:txBody>
      </p:sp>
    </p:spTree>
    <p:extLst>
      <p:ext uri="{BB962C8B-B14F-4D97-AF65-F5344CB8AC3E}">
        <p14:creationId xmlns:p14="http://schemas.microsoft.com/office/powerpoint/2010/main" val="399585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ox(out)">
                                      <p:cBhvr>
                                        <p:cTn id="14" dur="500"/>
                                        <p:tgtEl>
                                          <p:spTgt spid="6"/>
                                        </p:tgtEl>
                                      </p:cBhvr>
                                    </p:animEffec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500" fill="hold"/>
                                        <p:tgtEl>
                                          <p:spTgt spid="20"/>
                                        </p:tgtEl>
                                        <p:attrNameLst>
                                          <p:attrName>ppt_w</p:attrName>
                                        </p:attrNameLst>
                                      </p:cBhvr>
                                      <p:tavLst>
                                        <p:tav tm="0">
                                          <p:val>
                                            <p:fltVal val="0"/>
                                          </p:val>
                                        </p:tav>
                                        <p:tav tm="100000">
                                          <p:val>
                                            <p:strVal val="#ppt_w"/>
                                          </p:val>
                                        </p:tav>
                                      </p:tavLst>
                                    </p:anim>
                                    <p:anim calcmode="lin" valueType="num">
                                      <p:cBhvr>
                                        <p:cTn id="50"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9" presetClass="entr" presetSubtype="1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0" fill="hold"/>
                                        <p:tgtEl>
                                          <p:spTgt spid="12"/>
                                        </p:tgtEl>
                                        <p:attrNameLst>
                                          <p:attrName>ppt_w</p:attrName>
                                        </p:attrNameLst>
                                      </p:cBhvr>
                                      <p:tavLst>
                                        <p:tav tm="0" fmla="#ppt_w*sin(2.5*pi*$)">
                                          <p:val>
                                            <p:fltVal val="0"/>
                                          </p:val>
                                        </p:tav>
                                        <p:tav tm="100000">
                                          <p:val>
                                            <p:fltVal val="1"/>
                                          </p:val>
                                        </p:tav>
                                      </p:tavLst>
                                    </p:anim>
                                    <p:anim calcmode="lin" valueType="num">
                                      <p:cBhvr>
                                        <p:cTn id="56" dur="5000" fill="hold"/>
                                        <p:tgtEl>
                                          <p:spTgt spid="12"/>
                                        </p:tgtEl>
                                        <p:attrNameLst>
                                          <p:attrName>ppt_h</p:attrName>
                                        </p:attrNameLst>
                                      </p:cBhvr>
                                      <p:tavLst>
                                        <p:tav tm="0">
                                          <p:val>
                                            <p:strVal val="#ppt_h"/>
                                          </p:val>
                                        </p:tav>
                                        <p:tav tm="100000">
                                          <p:val>
                                            <p:strVal val="#ppt_h"/>
                                          </p:val>
                                        </p:tav>
                                      </p:tavLst>
                                    </p:anim>
                                  </p:childTnLst>
                                </p:cTn>
                              </p:par>
                              <p:par>
                                <p:cTn id="57" presetID="15"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499"/>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499"/>
                                          </p:stCondLst>
                                        </p:cTn>
                                        <p:tgtEl>
                                          <p:spTgt spid="15"/>
                                        </p:tgtEl>
                                        <p:attrNameLst>
                                          <p:attrName>style.visibility</p:attrName>
                                        </p:attrNameLst>
                                      </p:cBhvr>
                                      <p:to>
                                        <p:strVal val="visible"/>
                                      </p:to>
                                    </p:set>
                                  </p:childTnLst>
                                </p:cTn>
                              </p:par>
                              <p:par>
                                <p:cTn id="68" presetID="15"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1000" fill="hold"/>
                                        <p:tgtEl>
                                          <p:spTgt spid="16"/>
                                        </p:tgtEl>
                                        <p:attrNameLst>
                                          <p:attrName>ppt_w</p:attrName>
                                        </p:attrNameLst>
                                      </p:cBhvr>
                                      <p:tavLst>
                                        <p:tav tm="0">
                                          <p:val>
                                            <p:fltVal val="0"/>
                                          </p:val>
                                        </p:tav>
                                        <p:tav tm="100000">
                                          <p:val>
                                            <p:strVal val="#ppt_w"/>
                                          </p:val>
                                        </p:tav>
                                      </p:tavLst>
                                    </p:anim>
                                    <p:anim calcmode="lin" valueType="num">
                                      <p:cBhvr>
                                        <p:cTn id="71" dur="1000" fill="hold"/>
                                        <p:tgtEl>
                                          <p:spTgt spid="16"/>
                                        </p:tgtEl>
                                        <p:attrNameLst>
                                          <p:attrName>ppt_h</p:attrName>
                                        </p:attrNameLst>
                                      </p:cBhvr>
                                      <p:tavLst>
                                        <p:tav tm="0">
                                          <p:val>
                                            <p:fltVal val="0"/>
                                          </p:val>
                                        </p:tav>
                                        <p:tav tm="100000">
                                          <p:val>
                                            <p:strVal val="#ppt_h"/>
                                          </p:val>
                                        </p:tav>
                                      </p:tavLst>
                                    </p:anim>
                                    <p:anim calcmode="lin" valueType="num">
                                      <p:cBhvr>
                                        <p:cTn id="7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16"/>
                                        </p:tgtEl>
                                        <p:attrNameLst>
                                          <p:attrName>ppt_y</p:attrName>
                                        </p:attrNameLst>
                                      </p:cBhvr>
                                      <p:tavLst>
                                        <p:tav tm="0" fmla="#ppt_y+(sin(-2*pi*(1-$))*-#ppt_x+cos(-2*pi*(1-$))*(1-#ppt_y))*(1-$)">
                                          <p:val>
                                            <p:fltVal val="0"/>
                                          </p:val>
                                        </p:tav>
                                        <p:tav tm="100000">
                                          <p:val>
                                            <p:fltVal val="1"/>
                                          </p:val>
                                        </p:tav>
                                      </p:tavLst>
                                    </p:anim>
                                  </p:childTnLst>
                                </p:cTn>
                              </p:par>
                              <p:par>
                                <p:cTn id="74" presetID="15"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1000" fill="hold"/>
                                        <p:tgtEl>
                                          <p:spTgt spid="17"/>
                                        </p:tgtEl>
                                        <p:attrNameLst>
                                          <p:attrName>ppt_w</p:attrName>
                                        </p:attrNameLst>
                                      </p:cBhvr>
                                      <p:tavLst>
                                        <p:tav tm="0">
                                          <p:val>
                                            <p:fltVal val="0"/>
                                          </p:val>
                                        </p:tav>
                                        <p:tav tm="100000">
                                          <p:val>
                                            <p:strVal val="#ppt_w"/>
                                          </p:val>
                                        </p:tav>
                                      </p:tavLst>
                                    </p:anim>
                                    <p:anim calcmode="lin" valueType="num">
                                      <p:cBhvr>
                                        <p:cTn id="77" dur="1000" fill="hold"/>
                                        <p:tgtEl>
                                          <p:spTgt spid="17"/>
                                        </p:tgtEl>
                                        <p:attrNameLst>
                                          <p:attrName>ppt_h</p:attrName>
                                        </p:attrNameLst>
                                      </p:cBhvr>
                                      <p:tavLst>
                                        <p:tav tm="0">
                                          <p:val>
                                            <p:fltVal val="0"/>
                                          </p:val>
                                        </p:tav>
                                        <p:tav tm="100000">
                                          <p:val>
                                            <p:strVal val="#ppt_h"/>
                                          </p:val>
                                        </p:tav>
                                      </p:tavLst>
                                    </p:anim>
                                    <p:anim calcmode="lin" valueType="num">
                                      <p:cBhvr>
                                        <p:cTn id="78"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19"/>
                                        </p:tgtEl>
                                        <p:attrNameLst>
                                          <p:attrName>ppt_y</p:attrName>
                                        </p:attrNameLst>
                                      </p:cBhvr>
                                      <p:tavLst>
                                        <p:tav tm="0" fmla="#ppt_y+(sin(-2*pi*(1-$))*-#ppt_x+cos(-2*pi*(1-$))*(1-#ppt_y))*(1-$)">
                                          <p:val>
                                            <p:fltVal val="0"/>
                                          </p:val>
                                        </p:tav>
                                        <p:tav tm="100000">
                                          <p:val>
                                            <p:fltVal val="1"/>
                                          </p:val>
                                        </p:tav>
                                      </p:tavLst>
                                    </p:anim>
                                  </p:childTnLst>
                                </p:cTn>
                              </p:par>
                              <p:par>
                                <p:cTn id="88" presetID="15" presetClass="entr" presetSubtype="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1000" fill="hold"/>
                                        <p:tgtEl>
                                          <p:spTgt spid="18"/>
                                        </p:tgtEl>
                                        <p:attrNameLst>
                                          <p:attrName>ppt_w</p:attrName>
                                        </p:attrNameLst>
                                      </p:cBhvr>
                                      <p:tavLst>
                                        <p:tav tm="0">
                                          <p:val>
                                            <p:fltVal val="0"/>
                                          </p:val>
                                        </p:tav>
                                        <p:tav tm="100000">
                                          <p:val>
                                            <p:strVal val="#ppt_w"/>
                                          </p:val>
                                        </p:tav>
                                      </p:tavLst>
                                    </p:anim>
                                    <p:anim calcmode="lin" valueType="num">
                                      <p:cBhvr>
                                        <p:cTn id="91" dur="1000" fill="hold"/>
                                        <p:tgtEl>
                                          <p:spTgt spid="18"/>
                                        </p:tgtEl>
                                        <p:attrNameLst>
                                          <p:attrName>ppt_h</p:attrName>
                                        </p:attrNameLst>
                                      </p:cBhvr>
                                      <p:tavLst>
                                        <p:tav tm="0">
                                          <p:val>
                                            <p:fltVal val="0"/>
                                          </p:val>
                                        </p:tav>
                                        <p:tav tm="100000">
                                          <p:val>
                                            <p:strVal val="#ppt_h"/>
                                          </p:val>
                                        </p:tav>
                                      </p:tavLst>
                                    </p:anim>
                                    <p:anim calcmode="lin" valueType="num">
                                      <p:cBhvr>
                                        <p:cTn id="92"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8"/>
                                        </p:tgtEl>
                                        <p:attrNameLst>
                                          <p:attrName>ppt_y</p:attrName>
                                        </p:attrNameLst>
                                      </p:cBhvr>
                                      <p:tavLst>
                                        <p:tav tm="0" fmla="#ppt_y+(sin(-2*pi*(1-$))*-#ppt_x+cos(-2*pi*(1-$))*(1-#ppt_y))*(1-$)">
                                          <p:val>
                                            <p:fltVal val="0"/>
                                          </p:val>
                                        </p:tav>
                                        <p:tav tm="100000">
                                          <p:val>
                                            <p:fltVal val="1"/>
                                          </p:val>
                                        </p:tav>
                                      </p:tavLst>
                                    </p:anim>
                                  </p:childTnLst>
                                </p:cTn>
                              </p:par>
                              <p:par>
                                <p:cTn id="94" presetID="1" presetClass="entr" presetSubtype="0" fill="hold" nodeType="withEffect">
                                  <p:stCondLst>
                                    <p:cond delay="0"/>
                                  </p:stCondLst>
                                  <p:childTnLst>
                                    <p:set>
                                      <p:cBhvr>
                                        <p:cTn id="95" dur="1" fill="hold">
                                          <p:stCondLst>
                                            <p:cond delay="499"/>
                                          </p:stCondLst>
                                        </p:cTn>
                                        <p:tgtEl>
                                          <p:spTgt spid="21"/>
                                        </p:tgtEl>
                                        <p:attrNameLst>
                                          <p:attrName>style.visibility</p:attrName>
                                        </p:attrNameLst>
                                      </p:cBhvr>
                                      <p:to>
                                        <p:strVal val="visible"/>
                                      </p:to>
                                    </p:set>
                                  </p:childTnLst>
                                </p:cTn>
                              </p:par>
                              <p:par>
                                <p:cTn id="96" presetID="15" presetClass="entr" presetSubtype="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1000" fill="hold"/>
                                        <p:tgtEl>
                                          <p:spTgt spid="22"/>
                                        </p:tgtEl>
                                        <p:attrNameLst>
                                          <p:attrName>ppt_w</p:attrName>
                                        </p:attrNameLst>
                                      </p:cBhvr>
                                      <p:tavLst>
                                        <p:tav tm="0">
                                          <p:val>
                                            <p:fltVal val="0"/>
                                          </p:val>
                                        </p:tav>
                                        <p:tav tm="100000">
                                          <p:val>
                                            <p:strVal val="#ppt_w"/>
                                          </p:val>
                                        </p:tav>
                                      </p:tavLst>
                                    </p:anim>
                                    <p:anim calcmode="lin" valueType="num">
                                      <p:cBhvr>
                                        <p:cTn id="99" dur="1000" fill="hold"/>
                                        <p:tgtEl>
                                          <p:spTgt spid="22"/>
                                        </p:tgtEl>
                                        <p:attrNameLst>
                                          <p:attrName>ppt_h</p:attrName>
                                        </p:attrNameLst>
                                      </p:cBhvr>
                                      <p:tavLst>
                                        <p:tav tm="0">
                                          <p:val>
                                            <p:fltVal val="0"/>
                                          </p:val>
                                        </p:tav>
                                        <p:tav tm="100000">
                                          <p:val>
                                            <p:strVal val="#ppt_h"/>
                                          </p:val>
                                        </p:tav>
                                      </p:tavLst>
                                    </p:anim>
                                    <p:anim calcmode="lin" valueType="num">
                                      <p:cBhvr>
                                        <p:cTn id="100"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22"/>
                                        </p:tgtEl>
                                        <p:attrNameLst>
                                          <p:attrName>ppt_y</p:attrName>
                                        </p:attrNameLst>
                                      </p:cBhvr>
                                      <p:tavLst>
                                        <p:tav tm="0" fmla="#ppt_y+(sin(-2*pi*(1-$))*-#ppt_x+cos(-2*pi*(1-$))*(1-#ppt_y))*(1-$)">
                                          <p:val>
                                            <p:fltVal val="0"/>
                                          </p:val>
                                        </p:tav>
                                        <p:tav tm="100000">
                                          <p:val>
                                            <p:fltVal val="1"/>
                                          </p:val>
                                        </p:tav>
                                      </p:tavLst>
                                    </p:anim>
                                  </p:childTnLst>
                                </p:cTn>
                              </p:par>
                              <p:par>
                                <p:cTn id="102" presetID="15" presetClass="entr" presetSubtype="0"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p:cTn id="104" dur="1000" fill="hold"/>
                                        <p:tgtEl>
                                          <p:spTgt spid="23"/>
                                        </p:tgtEl>
                                        <p:attrNameLst>
                                          <p:attrName>ppt_w</p:attrName>
                                        </p:attrNameLst>
                                      </p:cBhvr>
                                      <p:tavLst>
                                        <p:tav tm="0">
                                          <p:val>
                                            <p:fltVal val="0"/>
                                          </p:val>
                                        </p:tav>
                                        <p:tav tm="100000">
                                          <p:val>
                                            <p:strVal val="#ppt_w"/>
                                          </p:val>
                                        </p:tav>
                                      </p:tavLst>
                                    </p:anim>
                                    <p:anim calcmode="lin" valueType="num">
                                      <p:cBhvr>
                                        <p:cTn id="105" dur="1000" fill="hold"/>
                                        <p:tgtEl>
                                          <p:spTgt spid="23"/>
                                        </p:tgtEl>
                                        <p:attrNameLst>
                                          <p:attrName>ppt_h</p:attrName>
                                        </p:attrNameLst>
                                      </p:cBhvr>
                                      <p:tavLst>
                                        <p:tav tm="0">
                                          <p:val>
                                            <p:fltVal val="0"/>
                                          </p:val>
                                        </p:tav>
                                        <p:tav tm="100000">
                                          <p:val>
                                            <p:strVal val="#ppt_h"/>
                                          </p:val>
                                        </p:tav>
                                      </p:tavLst>
                                    </p:anim>
                                    <p:anim calcmode="lin" valueType="num">
                                      <p:cBhvr>
                                        <p:cTn id="106"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23"/>
                                        </p:tgtEl>
                                        <p:attrNameLst>
                                          <p:attrName>ppt_y</p:attrName>
                                        </p:attrNameLst>
                                      </p:cBhvr>
                                      <p:tavLst>
                                        <p:tav tm="0" fmla="#ppt_y+(sin(-2*pi*(1-$))*-#ppt_x+cos(-2*pi*(1-$))*(1-#ppt_y))*(1-$)">
                                          <p:val>
                                            <p:fltVal val="0"/>
                                          </p:val>
                                        </p:tav>
                                        <p:tav tm="100000">
                                          <p:val>
                                            <p:fltVal val="1"/>
                                          </p:val>
                                        </p:tav>
                                      </p:tavLst>
                                    </p:anim>
                                  </p:childTnLst>
                                </p:cTn>
                              </p:par>
                              <p:par>
                                <p:cTn id="108" presetID="15"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 calcmode="lin" valueType="num">
                                      <p:cBhvr>
                                        <p:cTn id="110" dur="1000" fill="hold"/>
                                        <p:tgtEl>
                                          <p:spTgt spid="24"/>
                                        </p:tgtEl>
                                        <p:attrNameLst>
                                          <p:attrName>ppt_w</p:attrName>
                                        </p:attrNameLst>
                                      </p:cBhvr>
                                      <p:tavLst>
                                        <p:tav tm="0">
                                          <p:val>
                                            <p:fltVal val="0"/>
                                          </p:val>
                                        </p:tav>
                                        <p:tav tm="100000">
                                          <p:val>
                                            <p:strVal val="#ppt_w"/>
                                          </p:val>
                                        </p:tav>
                                      </p:tavLst>
                                    </p:anim>
                                    <p:anim calcmode="lin" valueType="num">
                                      <p:cBhvr>
                                        <p:cTn id="111" dur="1000" fill="hold"/>
                                        <p:tgtEl>
                                          <p:spTgt spid="24"/>
                                        </p:tgtEl>
                                        <p:attrNameLst>
                                          <p:attrName>ppt_h</p:attrName>
                                        </p:attrNameLst>
                                      </p:cBhvr>
                                      <p:tavLst>
                                        <p:tav tm="0">
                                          <p:val>
                                            <p:fltVal val="0"/>
                                          </p:val>
                                        </p:tav>
                                        <p:tav tm="100000">
                                          <p:val>
                                            <p:strVal val="#ppt_h"/>
                                          </p:val>
                                        </p:tav>
                                      </p:tavLst>
                                    </p:anim>
                                    <p:anim calcmode="lin" valueType="num">
                                      <p:cBhvr>
                                        <p:cTn id="112"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113" dur="1000" fill="hold"/>
                                        <p:tgtEl>
                                          <p:spTgt spid="24"/>
                                        </p:tgtEl>
                                        <p:attrNameLst>
                                          <p:attrName>ppt_y</p:attrName>
                                        </p:attrNameLst>
                                      </p:cBhvr>
                                      <p:tavLst>
                                        <p:tav tm="0" fmla="#ppt_y+(sin(-2*pi*(1-$))*-#ppt_x+cos(-2*pi*(1-$))*(1-#ppt_y))*(1-$)">
                                          <p:val>
                                            <p:fltVal val="0"/>
                                          </p:val>
                                        </p:tav>
                                        <p:tav tm="100000">
                                          <p:val>
                                            <p:fltVal val="1"/>
                                          </p:val>
                                        </p:tav>
                                      </p:tavLst>
                                    </p:anim>
                                  </p:childTnLst>
                                </p:cTn>
                              </p:par>
                              <p:par>
                                <p:cTn id="114" presetID="15"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 calcmode="lin" valueType="num">
                                      <p:cBhvr>
                                        <p:cTn id="116" dur="1000" fill="hold"/>
                                        <p:tgtEl>
                                          <p:spTgt spid="25"/>
                                        </p:tgtEl>
                                        <p:attrNameLst>
                                          <p:attrName>ppt_w</p:attrName>
                                        </p:attrNameLst>
                                      </p:cBhvr>
                                      <p:tavLst>
                                        <p:tav tm="0">
                                          <p:val>
                                            <p:fltVal val="0"/>
                                          </p:val>
                                        </p:tav>
                                        <p:tav tm="100000">
                                          <p:val>
                                            <p:strVal val="#ppt_w"/>
                                          </p:val>
                                        </p:tav>
                                      </p:tavLst>
                                    </p:anim>
                                    <p:anim calcmode="lin" valueType="num">
                                      <p:cBhvr>
                                        <p:cTn id="117" dur="1000" fill="hold"/>
                                        <p:tgtEl>
                                          <p:spTgt spid="25"/>
                                        </p:tgtEl>
                                        <p:attrNameLst>
                                          <p:attrName>ppt_h</p:attrName>
                                        </p:attrNameLst>
                                      </p:cBhvr>
                                      <p:tavLst>
                                        <p:tav tm="0">
                                          <p:val>
                                            <p:fltVal val="0"/>
                                          </p:val>
                                        </p:tav>
                                        <p:tav tm="100000">
                                          <p:val>
                                            <p:strVal val="#ppt_h"/>
                                          </p:val>
                                        </p:tav>
                                      </p:tavLst>
                                    </p:anim>
                                    <p:anim calcmode="lin" valueType="num">
                                      <p:cBhvr>
                                        <p:cTn id="11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19" dur="1000" fill="hold"/>
                                        <p:tgtEl>
                                          <p:spTgt spid="25"/>
                                        </p:tgtEl>
                                        <p:attrNameLst>
                                          <p:attrName>ppt_y</p:attrName>
                                        </p:attrNameLst>
                                      </p:cBhvr>
                                      <p:tavLst>
                                        <p:tav tm="0" fmla="#ppt_y+(sin(-2*pi*(1-$))*-#ppt_x+cos(-2*pi*(1-$))*(1-#ppt_y))*(1-$)">
                                          <p:val>
                                            <p:fltVal val="0"/>
                                          </p:val>
                                        </p:tav>
                                        <p:tav tm="100000">
                                          <p:val>
                                            <p:fltVal val="1"/>
                                          </p:val>
                                        </p:tav>
                                      </p:tavLst>
                                    </p:anim>
                                  </p:childTnLst>
                                </p:cTn>
                              </p:par>
                              <p:par>
                                <p:cTn id="120" presetID="15" presetClass="entr" presetSubtype="0" fill="hold" grpId="0" nodeType="withEffect">
                                  <p:stCondLst>
                                    <p:cond delay="0"/>
                                  </p:stCondLst>
                                  <p:childTnLst>
                                    <p:set>
                                      <p:cBhvr>
                                        <p:cTn id="121" dur="1" fill="hold">
                                          <p:stCondLst>
                                            <p:cond delay="0"/>
                                          </p:stCondLst>
                                        </p:cTn>
                                        <p:tgtEl>
                                          <p:spTgt spid="26"/>
                                        </p:tgtEl>
                                        <p:attrNameLst>
                                          <p:attrName>style.visibility</p:attrName>
                                        </p:attrNameLst>
                                      </p:cBhvr>
                                      <p:to>
                                        <p:strVal val="visible"/>
                                      </p:to>
                                    </p:set>
                                    <p:anim calcmode="lin" valueType="num">
                                      <p:cBhvr>
                                        <p:cTn id="122" dur="1000" fill="hold"/>
                                        <p:tgtEl>
                                          <p:spTgt spid="26"/>
                                        </p:tgtEl>
                                        <p:attrNameLst>
                                          <p:attrName>ppt_w</p:attrName>
                                        </p:attrNameLst>
                                      </p:cBhvr>
                                      <p:tavLst>
                                        <p:tav tm="0">
                                          <p:val>
                                            <p:fltVal val="0"/>
                                          </p:val>
                                        </p:tav>
                                        <p:tav tm="100000">
                                          <p:val>
                                            <p:strVal val="#ppt_w"/>
                                          </p:val>
                                        </p:tav>
                                      </p:tavLst>
                                    </p:anim>
                                    <p:anim calcmode="lin" valueType="num">
                                      <p:cBhvr>
                                        <p:cTn id="123" dur="1000" fill="hold"/>
                                        <p:tgtEl>
                                          <p:spTgt spid="26"/>
                                        </p:tgtEl>
                                        <p:attrNameLst>
                                          <p:attrName>ppt_h</p:attrName>
                                        </p:attrNameLst>
                                      </p:cBhvr>
                                      <p:tavLst>
                                        <p:tav tm="0">
                                          <p:val>
                                            <p:fltVal val="0"/>
                                          </p:val>
                                        </p:tav>
                                        <p:tav tm="100000">
                                          <p:val>
                                            <p:strVal val="#ppt_h"/>
                                          </p:val>
                                        </p:tav>
                                      </p:tavLst>
                                    </p:anim>
                                    <p:anim calcmode="lin" valueType="num">
                                      <p:cBhvr>
                                        <p:cTn id="124"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25"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autoUpdateAnimBg="0"/>
      <p:bldP spid="13" grpId="0" autoUpdateAnimBg="0"/>
      <p:bldP spid="16" grpId="0" autoUpdateAnimBg="0"/>
      <p:bldP spid="17" grpId="0" autoUpdateAnimBg="0"/>
      <p:bldP spid="18" grpId="0" autoUpdateAnimBg="0"/>
      <p:bldP spid="19" grpId="0" autoUpdateAnimBg="0"/>
      <p:bldP spid="22" grpId="0" autoUpdateAnimBg="0"/>
      <p:bldP spid="23" grpId="0" autoUpdateAnimBg="0"/>
      <p:bldP spid="24" grpId="0" autoUpdateAnimBg="0"/>
      <p:bldP spid="25" grpId="0" autoUpdateAnimBg="0"/>
      <p:bldP spid="2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Programming </a:t>
            </a:r>
            <a:r>
              <a:rPr lang="en-US" sz="3200" dirty="0" smtClean="0">
                <a:latin typeface="+mn-lt"/>
              </a:rPr>
              <a:t>– Client Server Model</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31</a:t>
            </a:fld>
            <a:endParaRPr lang="en-IN"/>
          </a:p>
        </p:txBody>
      </p:sp>
      <p:sp>
        <p:nvSpPr>
          <p:cNvPr id="19" name="Line 6"/>
          <p:cNvSpPr>
            <a:spLocks noChangeShapeType="1"/>
          </p:cNvSpPr>
          <p:nvPr/>
        </p:nvSpPr>
        <p:spPr bwMode="auto">
          <a:xfrm>
            <a:off x="1584438" y="4038600"/>
            <a:ext cx="3124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b="1"/>
          </a:p>
        </p:txBody>
      </p:sp>
      <p:sp>
        <p:nvSpPr>
          <p:cNvPr id="20" name="Text Box 7"/>
          <p:cNvSpPr txBox="1">
            <a:spLocks noChangeArrowheads="1"/>
          </p:cNvSpPr>
          <p:nvPr/>
        </p:nvSpPr>
        <p:spPr bwMode="auto">
          <a:xfrm>
            <a:off x="2117838" y="34290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800000"/>
                </a:solidFill>
                <a:latin typeface="+mn-lt"/>
              </a:rPr>
              <a:t>Socket Program</a:t>
            </a:r>
          </a:p>
        </p:txBody>
      </p:sp>
      <p:sp>
        <p:nvSpPr>
          <p:cNvPr id="21" name="Line 9"/>
          <p:cNvSpPr>
            <a:spLocks noChangeShapeType="1"/>
          </p:cNvSpPr>
          <p:nvPr/>
        </p:nvSpPr>
        <p:spPr bwMode="auto">
          <a:xfrm flipH="1">
            <a:off x="1508238" y="2514600"/>
            <a:ext cx="3048000" cy="1219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b="1"/>
          </a:p>
        </p:txBody>
      </p:sp>
      <p:sp>
        <p:nvSpPr>
          <p:cNvPr id="22" name="Line 10"/>
          <p:cNvSpPr>
            <a:spLocks noChangeShapeType="1"/>
          </p:cNvSpPr>
          <p:nvPr/>
        </p:nvSpPr>
        <p:spPr bwMode="auto">
          <a:xfrm flipH="1" flipV="1">
            <a:off x="1584438" y="4267200"/>
            <a:ext cx="3048000" cy="1143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b="1"/>
          </a:p>
        </p:txBody>
      </p:sp>
      <p:sp>
        <p:nvSpPr>
          <p:cNvPr id="23" name="Text Box 11"/>
          <p:cNvSpPr txBox="1">
            <a:spLocks noChangeArrowheads="1"/>
          </p:cNvSpPr>
          <p:nvPr/>
        </p:nvSpPr>
        <p:spPr bwMode="auto">
          <a:xfrm>
            <a:off x="250938" y="4787352"/>
            <a:ext cx="137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800" b="1" dirty="0">
                <a:latin typeface="+mn-lt"/>
              </a:rPr>
              <a:t>Server</a:t>
            </a:r>
            <a:endParaRPr lang="en-US" altLang="en-US" sz="2000" b="1" dirty="0">
              <a:latin typeface="+mn-lt"/>
            </a:endParaRPr>
          </a:p>
        </p:txBody>
      </p:sp>
      <p:sp>
        <p:nvSpPr>
          <p:cNvPr id="24" name="Text Box 12"/>
          <p:cNvSpPr txBox="1">
            <a:spLocks noChangeArrowheads="1"/>
          </p:cNvSpPr>
          <p:nvPr/>
        </p:nvSpPr>
        <p:spPr bwMode="auto">
          <a:xfrm>
            <a:off x="4908663" y="1585669"/>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a:solidFill>
                  <a:srgbClr val="000066"/>
                </a:solidFill>
                <a:latin typeface="+mn-lt"/>
              </a:rPr>
              <a:t>Client </a:t>
            </a:r>
            <a:r>
              <a:rPr lang="en-US" altLang="en-US" sz="2000" b="1" i="1" dirty="0">
                <a:solidFill>
                  <a:srgbClr val="FF0000"/>
                </a:solidFill>
                <a:latin typeface="+mn-lt"/>
              </a:rPr>
              <a:t>x</a:t>
            </a:r>
          </a:p>
        </p:txBody>
      </p:sp>
      <p:sp>
        <p:nvSpPr>
          <p:cNvPr id="25" name="Text Box 13"/>
          <p:cNvSpPr txBox="1">
            <a:spLocks noChangeArrowheads="1"/>
          </p:cNvSpPr>
          <p:nvPr/>
        </p:nvSpPr>
        <p:spPr bwMode="auto">
          <a:xfrm>
            <a:off x="6370317" y="3840162"/>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a:solidFill>
                  <a:srgbClr val="000066"/>
                </a:solidFill>
                <a:latin typeface="+mn-lt"/>
              </a:rPr>
              <a:t>Client </a:t>
            </a:r>
            <a:r>
              <a:rPr lang="en-US" altLang="en-US" sz="2000" b="1" dirty="0">
                <a:solidFill>
                  <a:srgbClr val="FF0000"/>
                </a:solidFill>
                <a:latin typeface="+mn-lt"/>
              </a:rPr>
              <a:t>1</a:t>
            </a:r>
          </a:p>
        </p:txBody>
      </p:sp>
      <p:sp>
        <p:nvSpPr>
          <p:cNvPr id="26" name="Text Box 14"/>
          <p:cNvSpPr txBox="1">
            <a:spLocks noChangeArrowheads="1"/>
          </p:cNvSpPr>
          <p:nvPr/>
        </p:nvSpPr>
        <p:spPr bwMode="auto">
          <a:xfrm>
            <a:off x="5101432" y="6204191"/>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dirty="0">
                <a:solidFill>
                  <a:srgbClr val="000066"/>
                </a:solidFill>
                <a:latin typeface="+mn-lt"/>
              </a:rPr>
              <a:t>Client </a:t>
            </a:r>
            <a:r>
              <a:rPr lang="en-US" altLang="en-US" sz="2000" b="1" i="1" dirty="0">
                <a:solidFill>
                  <a:srgbClr val="FF0000"/>
                </a:solidFill>
                <a:latin typeface="+mn-lt"/>
              </a:rPr>
              <a:t>y</a:t>
            </a:r>
          </a:p>
        </p:txBody>
      </p:sp>
      <p:sp>
        <p:nvSpPr>
          <p:cNvPr id="27" name="Text Box 15"/>
          <p:cNvSpPr txBox="1">
            <a:spLocks noChangeArrowheads="1"/>
          </p:cNvSpPr>
          <p:nvPr/>
        </p:nvSpPr>
        <p:spPr bwMode="auto">
          <a:xfrm>
            <a:off x="731940" y="2628901"/>
            <a:ext cx="260509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latin typeface="+mn-lt"/>
              </a:rPr>
              <a:t>Concurrent Server</a:t>
            </a:r>
          </a:p>
        </p:txBody>
      </p:sp>
      <p:pic>
        <p:nvPicPr>
          <p:cNvPr id="28" name="Picture 2" descr="http://images.clipartpanda.com/computer-clipart-desktop-computer-clipar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40" y="3596970"/>
            <a:ext cx="1633996" cy="13404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Laptop, Computer, Notebook, Pc, Portable, 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6238" y="1890469"/>
            <a:ext cx="1716496" cy="12337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Laptop, Computer, Notebook, Pc, Portable, 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4790" y="3469715"/>
            <a:ext cx="1716496" cy="123373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Laptop, Computer, Notebook, Pc, Portable, 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8542" y="5048962"/>
            <a:ext cx="1716496" cy="123373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
          <p:cNvSpPr txBox="1">
            <a:spLocks noChangeArrowheads="1"/>
          </p:cNvSpPr>
          <p:nvPr/>
        </p:nvSpPr>
        <p:spPr>
          <a:xfrm>
            <a:off x="7333577" y="2628901"/>
            <a:ext cx="4591330" cy="3492184"/>
          </a:xfrm>
          <a:prstGeom prst="rect">
            <a:avLst/>
          </a:prstGeom>
          <a:solidFill>
            <a:srgbClr val="CCFFFF"/>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A socket is a communication endpoint and represents abstract object that a process may use to send or receive messages.</a:t>
            </a:r>
          </a:p>
          <a:p>
            <a:pPr algn="just"/>
            <a:endParaRPr lang="en-US" altLang="en-US" sz="2400" b="1" dirty="0"/>
          </a:p>
          <a:p>
            <a:pPr algn="just"/>
            <a:r>
              <a:rPr lang="en-US" altLang="en-US" sz="2400" b="1" dirty="0" smtClean="0"/>
              <a:t>The </a:t>
            </a:r>
            <a:r>
              <a:rPr lang="en-US" altLang="en-US" sz="2400" b="1" dirty="0"/>
              <a:t>two most prevalent communication APIs for Unix Systems are Berkeley Sockets and System V Transport Layer Interface(TLI)</a:t>
            </a:r>
          </a:p>
        </p:txBody>
      </p:sp>
    </p:spTree>
    <p:extLst>
      <p:ext uri="{BB962C8B-B14F-4D97-AF65-F5344CB8AC3E}">
        <p14:creationId xmlns:p14="http://schemas.microsoft.com/office/powerpoint/2010/main" val="17616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Effect transition="in" filter="fade">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mn-lt"/>
              </a:rPr>
              <a:t>socket ( ) </a:t>
            </a:r>
            <a:r>
              <a:rPr lang="en-US" dirty="0" smtClean="0">
                <a:latin typeface="+mn-lt"/>
              </a:rPr>
              <a:t>system call</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32</a:t>
            </a:fld>
            <a:endParaRPr lang="en-IN"/>
          </a:p>
        </p:txBody>
      </p:sp>
      <p:sp>
        <p:nvSpPr>
          <p:cNvPr id="5" name="Rectangle 3"/>
          <p:cNvSpPr txBox="1">
            <a:spLocks noChangeArrowheads="1"/>
          </p:cNvSpPr>
          <p:nvPr/>
        </p:nvSpPr>
        <p:spPr>
          <a:xfrm>
            <a:off x="141403" y="1143000"/>
            <a:ext cx="4619783" cy="565038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The typical client -server relationship is not symmetrical</a:t>
            </a:r>
          </a:p>
          <a:p>
            <a:pPr algn="just"/>
            <a:r>
              <a:rPr lang="en-US" altLang="en-US" sz="2400" b="1" dirty="0"/>
              <a:t>Network Connection can be connection-oriented or connectionless</a:t>
            </a:r>
          </a:p>
          <a:p>
            <a:pPr algn="just"/>
            <a:r>
              <a:rPr lang="en-US" altLang="en-US" sz="2400" b="1" dirty="0"/>
              <a:t>More parameters must be specified for network connection, than for file I/O</a:t>
            </a:r>
          </a:p>
          <a:p>
            <a:pPr algn="just"/>
            <a:r>
              <a:rPr lang="en-US" altLang="en-US" sz="2400" b="1" dirty="0"/>
              <a:t>The </a:t>
            </a:r>
            <a:r>
              <a:rPr lang="en-US" altLang="en-US" sz="2400" b="1" dirty="0" smtClean="0"/>
              <a:t>Unix </a:t>
            </a:r>
            <a:r>
              <a:rPr lang="en-US" altLang="en-US" sz="2400" b="1" dirty="0"/>
              <a:t>I/O system is stream oriented</a:t>
            </a:r>
          </a:p>
          <a:p>
            <a:pPr algn="just"/>
            <a:r>
              <a:rPr lang="en-US" altLang="en-US" sz="2400" b="1" dirty="0"/>
              <a:t>The network interface should support multiple communication  protocol</a:t>
            </a:r>
          </a:p>
        </p:txBody>
      </p:sp>
      <p:sp>
        <p:nvSpPr>
          <p:cNvPr id="6" name="Rectangle 2"/>
          <p:cNvSpPr txBox="1">
            <a:spLocks noChangeArrowheads="1"/>
          </p:cNvSpPr>
          <p:nvPr/>
        </p:nvSpPr>
        <p:spPr>
          <a:xfrm>
            <a:off x="5244662" y="1200625"/>
            <a:ext cx="6680245" cy="5410200"/>
          </a:xfrm>
          <a:prstGeom prst="rect">
            <a:avLst/>
          </a:prstGeom>
          <a:solidFill>
            <a:schemeClr val="tx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b="1" dirty="0" err="1"/>
              <a:t>int</a:t>
            </a:r>
            <a:r>
              <a:rPr lang="en-US" altLang="en-US" b="1" dirty="0"/>
              <a:t> socket (</a:t>
            </a:r>
            <a:r>
              <a:rPr lang="en-US" altLang="en-US" b="1" dirty="0" err="1"/>
              <a:t>int</a:t>
            </a:r>
            <a:r>
              <a:rPr lang="en-US" altLang="en-US" b="1" dirty="0"/>
              <a:t> </a:t>
            </a:r>
            <a:r>
              <a:rPr lang="en-US" altLang="en-US" b="1" dirty="0" err="1"/>
              <a:t>domain,int</a:t>
            </a:r>
            <a:r>
              <a:rPr lang="en-US" altLang="en-US" b="1" dirty="0"/>
              <a:t> </a:t>
            </a:r>
            <a:r>
              <a:rPr lang="en-US" altLang="en-US" b="1" dirty="0" err="1"/>
              <a:t>type,int</a:t>
            </a:r>
            <a:r>
              <a:rPr lang="en-US" altLang="en-US" b="1" dirty="0"/>
              <a:t> protocol);</a:t>
            </a:r>
            <a:endParaRPr lang="en-US" altLang="en-US" b="1" i="1" dirty="0"/>
          </a:p>
          <a:p>
            <a:pPr>
              <a:lnSpc>
                <a:spcPct val="80000"/>
              </a:lnSpc>
            </a:pPr>
            <a:r>
              <a:rPr lang="en-US" altLang="en-US" b="1" dirty="0" smtClean="0"/>
              <a:t>Domain </a:t>
            </a:r>
            <a:r>
              <a:rPr lang="en-US" altLang="en-US" sz="1900" b="1" dirty="0" smtClean="0"/>
              <a:t>(AF – Address Family)</a:t>
            </a:r>
            <a:endParaRPr lang="en-US" altLang="en-US" sz="1900" b="1" dirty="0"/>
          </a:p>
          <a:p>
            <a:pPr lvl="1">
              <a:lnSpc>
                <a:spcPct val="80000"/>
              </a:lnSpc>
            </a:pPr>
            <a:r>
              <a:rPr lang="en-US" altLang="en-US" b="1" dirty="0"/>
              <a:t>AF_UNIX      for UNIX domain</a:t>
            </a:r>
          </a:p>
          <a:p>
            <a:pPr lvl="1">
              <a:lnSpc>
                <a:spcPct val="80000"/>
              </a:lnSpc>
            </a:pPr>
            <a:r>
              <a:rPr lang="en-US" altLang="en-US" b="1" dirty="0"/>
              <a:t>AF_INET      for Internet domain</a:t>
            </a:r>
          </a:p>
          <a:p>
            <a:pPr lvl="1">
              <a:lnSpc>
                <a:spcPct val="80000"/>
              </a:lnSpc>
            </a:pPr>
            <a:endParaRPr lang="en-US" altLang="en-US" sz="1200" b="1" dirty="0"/>
          </a:p>
          <a:p>
            <a:pPr>
              <a:lnSpc>
                <a:spcPct val="80000"/>
              </a:lnSpc>
            </a:pPr>
            <a:r>
              <a:rPr lang="en-US" altLang="en-US" b="1" dirty="0"/>
              <a:t>Socket type</a:t>
            </a:r>
          </a:p>
          <a:p>
            <a:pPr lvl="1">
              <a:lnSpc>
                <a:spcPct val="80000"/>
              </a:lnSpc>
            </a:pPr>
            <a:r>
              <a:rPr lang="en-US" altLang="en-US" b="1" dirty="0"/>
              <a:t>SOCK_STREAM  	for TCP (Connection Oriented)</a:t>
            </a:r>
          </a:p>
          <a:p>
            <a:pPr lvl="1">
              <a:lnSpc>
                <a:spcPct val="80000"/>
              </a:lnSpc>
            </a:pPr>
            <a:r>
              <a:rPr lang="en-US" altLang="en-US" b="1" dirty="0"/>
              <a:t>SOCK_DGRAM  	for UDP (Connectionless)</a:t>
            </a:r>
          </a:p>
          <a:p>
            <a:pPr lvl="1">
              <a:lnSpc>
                <a:spcPct val="80000"/>
              </a:lnSpc>
            </a:pPr>
            <a:endParaRPr lang="en-US" altLang="en-US" sz="1200" b="1" dirty="0"/>
          </a:p>
          <a:p>
            <a:pPr>
              <a:lnSpc>
                <a:spcPct val="80000"/>
              </a:lnSpc>
            </a:pPr>
            <a:r>
              <a:rPr lang="en-US" altLang="en-US" b="1" dirty="0"/>
              <a:t>Protocol</a:t>
            </a:r>
          </a:p>
          <a:p>
            <a:pPr lvl="1">
              <a:lnSpc>
                <a:spcPct val="80000"/>
              </a:lnSpc>
            </a:pPr>
            <a:r>
              <a:rPr lang="en-US" altLang="en-US" b="1" dirty="0"/>
              <a:t>Protocol number is used to identify an application. List of the protocol number and the corresponding applications can be seen at /</a:t>
            </a:r>
            <a:r>
              <a:rPr lang="en-US" altLang="en-US" b="1" dirty="0" err="1"/>
              <a:t>etc</a:t>
            </a:r>
            <a:r>
              <a:rPr lang="en-US" altLang="en-US" b="1" dirty="0"/>
              <a:t>/protocols. </a:t>
            </a:r>
          </a:p>
          <a:p>
            <a:pPr>
              <a:lnSpc>
                <a:spcPct val="80000"/>
              </a:lnSpc>
            </a:pPr>
            <a:r>
              <a:rPr lang="en-US" altLang="en-US" b="1" dirty="0"/>
              <a:t>The socket system call returns a socket descriptor  on success and -1 for failure.</a:t>
            </a:r>
          </a:p>
          <a:p>
            <a:pPr>
              <a:lnSpc>
                <a:spcPct val="80000"/>
              </a:lnSpc>
            </a:pPr>
            <a:endParaRPr lang="en-US" altLang="en-US" b="1" dirty="0"/>
          </a:p>
        </p:txBody>
      </p:sp>
    </p:spTree>
    <p:extLst>
      <p:ext uri="{BB962C8B-B14F-4D97-AF65-F5344CB8AC3E}">
        <p14:creationId xmlns:p14="http://schemas.microsoft.com/office/powerpoint/2010/main" val="2202737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024" y="1201003"/>
            <a:ext cx="10699845" cy="53499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1DEFBDA0-AD74-41D1-B067-250B5C005FA0}" type="slidenum">
              <a:rPr lang="en-IN" smtClean="0"/>
              <a:t>33</a:t>
            </a:fld>
            <a:endParaRPr lang="en-IN"/>
          </a:p>
        </p:txBody>
      </p:sp>
      <p:sp>
        <p:nvSpPr>
          <p:cNvPr id="5" name="Title 1"/>
          <p:cNvSpPr txBox="1">
            <a:spLocks/>
          </p:cNvSpPr>
          <p:nvPr/>
        </p:nvSpPr>
        <p:spPr>
          <a:xfrm>
            <a:off x="0" y="83924"/>
            <a:ext cx="11783504" cy="756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smtClean="0">
                <a:latin typeface="+mn-lt"/>
              </a:rPr>
              <a:t>Socket Functions</a:t>
            </a:r>
            <a:endParaRPr lang="en-IN" dirty="0">
              <a:latin typeface="+mn-lt"/>
            </a:endParaRPr>
          </a:p>
        </p:txBody>
      </p:sp>
      <p:sp>
        <p:nvSpPr>
          <p:cNvPr id="6" name="Line 4"/>
          <p:cNvSpPr>
            <a:spLocks noChangeShapeType="1"/>
          </p:cNvSpPr>
          <p:nvPr/>
        </p:nvSpPr>
        <p:spPr bwMode="auto">
          <a:xfrm>
            <a:off x="2534381" y="33918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7" name="Line 5"/>
          <p:cNvSpPr>
            <a:spLocks noChangeShapeType="1"/>
          </p:cNvSpPr>
          <p:nvPr/>
        </p:nvSpPr>
        <p:spPr bwMode="auto">
          <a:xfrm>
            <a:off x="2534381" y="39252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8" name="Line 6"/>
          <p:cNvSpPr>
            <a:spLocks noChangeShapeType="1"/>
          </p:cNvSpPr>
          <p:nvPr/>
        </p:nvSpPr>
        <p:spPr bwMode="auto">
          <a:xfrm>
            <a:off x="2534381" y="44586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9" name="Line 7"/>
          <p:cNvSpPr>
            <a:spLocks noChangeShapeType="1"/>
          </p:cNvSpPr>
          <p:nvPr/>
        </p:nvSpPr>
        <p:spPr bwMode="auto">
          <a:xfrm>
            <a:off x="2534381" y="49920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0" name="AutoShape 8"/>
          <p:cNvSpPr>
            <a:spLocks noChangeArrowheads="1"/>
          </p:cNvSpPr>
          <p:nvPr/>
        </p:nvSpPr>
        <p:spPr bwMode="auto">
          <a:xfrm>
            <a:off x="1391381" y="3544299"/>
            <a:ext cx="2438400" cy="381000"/>
          </a:xfrm>
          <a:prstGeom prst="flowChartInputOutput">
            <a:avLst/>
          </a:prstGeom>
          <a:solidFill>
            <a:srgbClr val="66FFCC"/>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connect( )</a:t>
            </a:r>
          </a:p>
        </p:txBody>
      </p:sp>
      <p:sp>
        <p:nvSpPr>
          <p:cNvPr id="11" name="AutoShape 9"/>
          <p:cNvSpPr>
            <a:spLocks noChangeArrowheads="1"/>
          </p:cNvSpPr>
          <p:nvPr/>
        </p:nvSpPr>
        <p:spPr bwMode="auto">
          <a:xfrm>
            <a:off x="1391381" y="4077699"/>
            <a:ext cx="2438400" cy="381000"/>
          </a:xfrm>
          <a:prstGeom prst="flowChartInputOutput">
            <a:avLst/>
          </a:prstGeom>
          <a:solidFill>
            <a:srgbClr val="FFFFCC"/>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write( )</a:t>
            </a:r>
          </a:p>
        </p:txBody>
      </p:sp>
      <p:sp>
        <p:nvSpPr>
          <p:cNvPr id="12" name="AutoShape 10"/>
          <p:cNvSpPr>
            <a:spLocks noChangeArrowheads="1"/>
          </p:cNvSpPr>
          <p:nvPr/>
        </p:nvSpPr>
        <p:spPr bwMode="auto">
          <a:xfrm>
            <a:off x="1391381" y="4611099"/>
            <a:ext cx="2438400" cy="381000"/>
          </a:xfrm>
          <a:prstGeom prst="flowChartInputOutput">
            <a:avLst/>
          </a:prstGeom>
          <a:solidFill>
            <a:srgbClr val="33CC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read( )</a:t>
            </a:r>
          </a:p>
        </p:txBody>
      </p:sp>
      <p:sp>
        <p:nvSpPr>
          <p:cNvPr id="13" name="AutoShape 11"/>
          <p:cNvSpPr>
            <a:spLocks noChangeArrowheads="1"/>
          </p:cNvSpPr>
          <p:nvPr/>
        </p:nvSpPr>
        <p:spPr bwMode="auto">
          <a:xfrm>
            <a:off x="1391381" y="5144499"/>
            <a:ext cx="2438400" cy="381000"/>
          </a:xfrm>
          <a:prstGeom prst="flowChartInputOutput">
            <a:avLst/>
          </a:prstGeom>
          <a:solidFill>
            <a:srgbClr val="FFC0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close( )</a:t>
            </a:r>
          </a:p>
        </p:txBody>
      </p:sp>
      <p:sp>
        <p:nvSpPr>
          <p:cNvPr id="14" name="AutoShape 12"/>
          <p:cNvSpPr>
            <a:spLocks noChangeArrowheads="1"/>
          </p:cNvSpPr>
          <p:nvPr/>
        </p:nvSpPr>
        <p:spPr bwMode="auto">
          <a:xfrm>
            <a:off x="1391381" y="3010899"/>
            <a:ext cx="2438400" cy="381000"/>
          </a:xfrm>
          <a:prstGeom prst="flowChartInputOutput">
            <a:avLst/>
          </a:prstGeom>
          <a:solidFill>
            <a:srgbClr val="CCFF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socket( )</a:t>
            </a:r>
          </a:p>
        </p:txBody>
      </p:sp>
      <p:sp>
        <p:nvSpPr>
          <p:cNvPr id="15" name="AutoShape 13"/>
          <p:cNvSpPr>
            <a:spLocks noChangeArrowheads="1"/>
          </p:cNvSpPr>
          <p:nvPr/>
        </p:nvSpPr>
        <p:spPr bwMode="auto">
          <a:xfrm>
            <a:off x="6039581" y="5754099"/>
            <a:ext cx="2438400" cy="381000"/>
          </a:xfrm>
          <a:prstGeom prst="flowChartInputOutput">
            <a:avLst/>
          </a:prstGeom>
          <a:solidFill>
            <a:srgbClr val="FFC0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close( )</a:t>
            </a:r>
          </a:p>
        </p:txBody>
      </p:sp>
      <p:sp>
        <p:nvSpPr>
          <p:cNvPr id="16" name="AutoShape 14"/>
          <p:cNvSpPr>
            <a:spLocks noChangeArrowheads="1"/>
          </p:cNvSpPr>
          <p:nvPr/>
        </p:nvSpPr>
        <p:spPr bwMode="auto">
          <a:xfrm>
            <a:off x="6039581" y="5220699"/>
            <a:ext cx="2438400" cy="381000"/>
          </a:xfrm>
          <a:prstGeom prst="flowChartInputOutput">
            <a:avLst/>
          </a:prstGeom>
          <a:solidFill>
            <a:srgbClr val="33CC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read( )</a:t>
            </a:r>
          </a:p>
        </p:txBody>
      </p:sp>
      <p:sp>
        <p:nvSpPr>
          <p:cNvPr id="17" name="AutoShape 15"/>
          <p:cNvSpPr>
            <a:spLocks noChangeArrowheads="1"/>
          </p:cNvSpPr>
          <p:nvPr/>
        </p:nvSpPr>
        <p:spPr bwMode="auto">
          <a:xfrm>
            <a:off x="6039581" y="4687299"/>
            <a:ext cx="2438400" cy="381000"/>
          </a:xfrm>
          <a:prstGeom prst="flowChartInputOutput">
            <a:avLst/>
          </a:prstGeom>
          <a:solidFill>
            <a:srgbClr val="FFFFCC"/>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write( )</a:t>
            </a:r>
          </a:p>
        </p:txBody>
      </p:sp>
      <p:sp>
        <p:nvSpPr>
          <p:cNvPr id="18" name="AutoShape 16"/>
          <p:cNvSpPr>
            <a:spLocks noChangeArrowheads="1"/>
          </p:cNvSpPr>
          <p:nvPr/>
        </p:nvSpPr>
        <p:spPr bwMode="auto">
          <a:xfrm>
            <a:off x="6115781" y="4153899"/>
            <a:ext cx="2438400" cy="381000"/>
          </a:xfrm>
          <a:prstGeom prst="flowChartInputOutput">
            <a:avLst/>
          </a:prstGeom>
          <a:solidFill>
            <a:srgbClr val="33CC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read( )</a:t>
            </a:r>
          </a:p>
        </p:txBody>
      </p:sp>
      <p:sp>
        <p:nvSpPr>
          <p:cNvPr id="19" name="AutoShape 17"/>
          <p:cNvSpPr>
            <a:spLocks noChangeArrowheads="1"/>
          </p:cNvSpPr>
          <p:nvPr/>
        </p:nvSpPr>
        <p:spPr bwMode="auto">
          <a:xfrm>
            <a:off x="6191981" y="3163299"/>
            <a:ext cx="2438400" cy="381000"/>
          </a:xfrm>
          <a:prstGeom prst="flowChartInputOutput">
            <a:avLst/>
          </a:prstGeom>
          <a:solidFill>
            <a:schemeClr val="accent4">
              <a:lumMod val="60000"/>
              <a:lumOff val="4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accept( )</a:t>
            </a:r>
          </a:p>
        </p:txBody>
      </p:sp>
      <p:sp>
        <p:nvSpPr>
          <p:cNvPr id="20" name="AutoShape 18"/>
          <p:cNvSpPr>
            <a:spLocks noChangeArrowheads="1"/>
          </p:cNvSpPr>
          <p:nvPr/>
        </p:nvSpPr>
        <p:spPr bwMode="auto">
          <a:xfrm>
            <a:off x="6191981" y="2629899"/>
            <a:ext cx="2438400" cy="381000"/>
          </a:xfrm>
          <a:prstGeom prst="flowChartInputOutput">
            <a:avLst/>
          </a:prstGeom>
          <a:solidFill>
            <a:schemeClr val="accent4">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listen( )</a:t>
            </a:r>
          </a:p>
        </p:txBody>
      </p:sp>
      <p:sp>
        <p:nvSpPr>
          <p:cNvPr id="21" name="AutoShape 19"/>
          <p:cNvSpPr>
            <a:spLocks noChangeArrowheads="1"/>
          </p:cNvSpPr>
          <p:nvPr/>
        </p:nvSpPr>
        <p:spPr bwMode="auto">
          <a:xfrm>
            <a:off x="6191981" y="2096499"/>
            <a:ext cx="2438400" cy="381000"/>
          </a:xfrm>
          <a:prstGeom prst="flowChartInputOutput">
            <a:avLst/>
          </a:prstGeom>
          <a:solidFill>
            <a:schemeClr val="accent1">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bind( )</a:t>
            </a:r>
          </a:p>
        </p:txBody>
      </p:sp>
      <p:sp>
        <p:nvSpPr>
          <p:cNvPr id="22" name="AutoShape 20"/>
          <p:cNvSpPr>
            <a:spLocks noChangeArrowheads="1"/>
          </p:cNvSpPr>
          <p:nvPr/>
        </p:nvSpPr>
        <p:spPr bwMode="auto">
          <a:xfrm>
            <a:off x="6268181" y="1563099"/>
            <a:ext cx="2438400" cy="381000"/>
          </a:xfrm>
          <a:prstGeom prst="flowChartInputOutput">
            <a:avLst/>
          </a:prstGeom>
          <a:solidFill>
            <a:srgbClr val="CCFF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mn-lt"/>
              </a:rPr>
              <a:t>socket( )</a:t>
            </a:r>
          </a:p>
        </p:txBody>
      </p:sp>
      <p:sp>
        <p:nvSpPr>
          <p:cNvPr id="23" name="Line 21"/>
          <p:cNvSpPr>
            <a:spLocks noChangeShapeType="1"/>
          </p:cNvSpPr>
          <p:nvPr/>
        </p:nvSpPr>
        <p:spPr bwMode="auto">
          <a:xfrm>
            <a:off x="7182581" y="45348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4" name="Line 22"/>
          <p:cNvSpPr>
            <a:spLocks noChangeShapeType="1"/>
          </p:cNvSpPr>
          <p:nvPr/>
        </p:nvSpPr>
        <p:spPr bwMode="auto">
          <a:xfrm>
            <a:off x="7182581" y="50682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5" name="Line 23"/>
          <p:cNvSpPr>
            <a:spLocks noChangeShapeType="1"/>
          </p:cNvSpPr>
          <p:nvPr/>
        </p:nvSpPr>
        <p:spPr bwMode="auto">
          <a:xfrm>
            <a:off x="7182581" y="56016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6" name="Line 24"/>
          <p:cNvSpPr>
            <a:spLocks noChangeShapeType="1"/>
          </p:cNvSpPr>
          <p:nvPr/>
        </p:nvSpPr>
        <p:spPr bwMode="auto">
          <a:xfrm>
            <a:off x="7258781" y="30108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7" name="Line 25"/>
          <p:cNvSpPr>
            <a:spLocks noChangeShapeType="1"/>
          </p:cNvSpPr>
          <p:nvPr/>
        </p:nvSpPr>
        <p:spPr bwMode="auto">
          <a:xfrm>
            <a:off x="7258781" y="24774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8" name="Line 26"/>
          <p:cNvSpPr>
            <a:spLocks noChangeShapeType="1"/>
          </p:cNvSpPr>
          <p:nvPr/>
        </p:nvSpPr>
        <p:spPr bwMode="auto">
          <a:xfrm>
            <a:off x="7258781" y="1944099"/>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9" name="Line 27"/>
          <p:cNvSpPr>
            <a:spLocks noChangeShapeType="1"/>
          </p:cNvSpPr>
          <p:nvPr/>
        </p:nvSpPr>
        <p:spPr bwMode="auto">
          <a:xfrm flipV="1">
            <a:off x="3448781" y="3849097"/>
            <a:ext cx="381000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0" name="Line 28"/>
          <p:cNvSpPr>
            <a:spLocks noChangeShapeType="1"/>
          </p:cNvSpPr>
          <p:nvPr/>
        </p:nvSpPr>
        <p:spPr bwMode="auto">
          <a:xfrm>
            <a:off x="7258781" y="3586745"/>
            <a:ext cx="0" cy="5671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1" name="Line 29"/>
          <p:cNvSpPr>
            <a:spLocks noChangeShapeType="1"/>
          </p:cNvSpPr>
          <p:nvPr/>
        </p:nvSpPr>
        <p:spPr bwMode="auto">
          <a:xfrm>
            <a:off x="3524981" y="4306299"/>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2" name="Line 30"/>
          <p:cNvSpPr>
            <a:spLocks noChangeShapeType="1"/>
          </p:cNvSpPr>
          <p:nvPr/>
        </p:nvSpPr>
        <p:spPr bwMode="auto">
          <a:xfrm flipH="1">
            <a:off x="3524981" y="4839699"/>
            <a:ext cx="281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3" name="Line 31"/>
          <p:cNvSpPr>
            <a:spLocks noChangeShapeType="1"/>
          </p:cNvSpPr>
          <p:nvPr/>
        </p:nvSpPr>
        <p:spPr bwMode="auto">
          <a:xfrm>
            <a:off x="3524981" y="5373099"/>
            <a:ext cx="2819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4" name="Rectangle 33"/>
          <p:cNvSpPr>
            <a:spLocks noChangeArrowheads="1"/>
          </p:cNvSpPr>
          <p:nvPr/>
        </p:nvSpPr>
        <p:spPr bwMode="auto">
          <a:xfrm>
            <a:off x="3710764" y="3532310"/>
            <a:ext cx="2405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Connection establishment</a:t>
            </a:r>
          </a:p>
        </p:txBody>
      </p:sp>
      <p:sp>
        <p:nvSpPr>
          <p:cNvPr id="35" name="Rectangle 34"/>
          <p:cNvSpPr>
            <a:spLocks noChangeArrowheads="1"/>
          </p:cNvSpPr>
          <p:nvPr/>
        </p:nvSpPr>
        <p:spPr bwMode="auto">
          <a:xfrm>
            <a:off x="4210781" y="3849099"/>
            <a:ext cx="2057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3 way hand shake</a:t>
            </a:r>
          </a:p>
        </p:txBody>
      </p:sp>
      <p:sp>
        <p:nvSpPr>
          <p:cNvPr id="36" name="Rectangle 35"/>
          <p:cNvSpPr>
            <a:spLocks noChangeArrowheads="1"/>
          </p:cNvSpPr>
          <p:nvPr/>
        </p:nvSpPr>
        <p:spPr bwMode="auto">
          <a:xfrm>
            <a:off x="4439381" y="4306299"/>
            <a:ext cx="10953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Request</a:t>
            </a:r>
          </a:p>
        </p:txBody>
      </p:sp>
      <p:sp>
        <p:nvSpPr>
          <p:cNvPr id="37" name="Rectangle 36"/>
          <p:cNvSpPr>
            <a:spLocks noChangeArrowheads="1"/>
          </p:cNvSpPr>
          <p:nvPr/>
        </p:nvSpPr>
        <p:spPr bwMode="auto">
          <a:xfrm>
            <a:off x="4439381" y="4839699"/>
            <a:ext cx="9461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Reply</a:t>
            </a:r>
          </a:p>
        </p:txBody>
      </p:sp>
      <p:sp>
        <p:nvSpPr>
          <p:cNvPr id="38" name="Rectangle 37"/>
          <p:cNvSpPr>
            <a:spLocks noChangeArrowheads="1"/>
          </p:cNvSpPr>
          <p:nvPr/>
        </p:nvSpPr>
        <p:spPr bwMode="auto">
          <a:xfrm>
            <a:off x="3905981" y="5373099"/>
            <a:ext cx="2133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End of file notification</a:t>
            </a:r>
          </a:p>
        </p:txBody>
      </p:sp>
      <p:sp>
        <p:nvSpPr>
          <p:cNvPr id="39" name="Rectangle 38"/>
          <p:cNvSpPr>
            <a:spLocks noChangeArrowheads="1"/>
          </p:cNvSpPr>
          <p:nvPr/>
        </p:nvSpPr>
        <p:spPr bwMode="auto">
          <a:xfrm>
            <a:off x="4972781" y="1613899"/>
            <a:ext cx="12038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tx2"/>
                </a:solidFill>
                <a:latin typeface="+mn-lt"/>
              </a:rPr>
              <a:t>TCP Server</a:t>
            </a:r>
          </a:p>
        </p:txBody>
      </p:sp>
      <p:sp>
        <p:nvSpPr>
          <p:cNvPr id="40" name="Rectangle 39"/>
          <p:cNvSpPr>
            <a:spLocks noChangeArrowheads="1"/>
          </p:cNvSpPr>
          <p:nvPr/>
        </p:nvSpPr>
        <p:spPr bwMode="auto">
          <a:xfrm>
            <a:off x="7329285" y="3679459"/>
            <a:ext cx="31298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solidFill>
                  <a:schemeClr val="tx2"/>
                </a:solidFill>
                <a:latin typeface="+mn-lt"/>
              </a:rPr>
              <a:t>Blocks until connection from client</a:t>
            </a:r>
            <a:endParaRPr lang="en-US" altLang="en-US" sz="2400" b="1" dirty="0">
              <a:solidFill>
                <a:schemeClr val="tx2"/>
              </a:solidFill>
              <a:latin typeface="+mn-lt"/>
            </a:endParaRPr>
          </a:p>
        </p:txBody>
      </p:sp>
    </p:spTree>
    <p:extLst>
      <p:ext uri="{BB962C8B-B14F-4D97-AF65-F5344CB8AC3E}">
        <p14:creationId xmlns:p14="http://schemas.microsoft.com/office/powerpoint/2010/main" val="3289914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859483" y="3835398"/>
            <a:ext cx="6264191" cy="1590677"/>
          </a:xfrm>
          <a:prstGeom prst="rect">
            <a:avLst/>
          </a:prstGeom>
          <a:solidFill>
            <a:srgbClr val="66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859483" y="1399422"/>
            <a:ext cx="6264191" cy="1766859"/>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i="1" dirty="0" smtClean="0">
                <a:latin typeface="+mn-lt"/>
              </a:rPr>
              <a:t>sock</a:t>
            </a:r>
            <a:r>
              <a:rPr lang="en-US" dirty="0" smtClean="0">
                <a:latin typeface="+mn-lt"/>
              </a:rPr>
              <a:t> structure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34</a:t>
            </a:fld>
            <a:endParaRPr lang="en-IN"/>
          </a:p>
        </p:txBody>
      </p:sp>
      <p:sp>
        <p:nvSpPr>
          <p:cNvPr id="5" name="Rectangle 3"/>
          <p:cNvSpPr txBox="1">
            <a:spLocks noChangeArrowheads="1"/>
          </p:cNvSpPr>
          <p:nvPr/>
        </p:nvSpPr>
        <p:spPr>
          <a:xfrm>
            <a:off x="99817" y="1087912"/>
            <a:ext cx="5507421" cy="5522913"/>
          </a:xfrm>
          <a:prstGeom prst="rect">
            <a:avLst/>
          </a:prstGeom>
          <a:solidFill>
            <a:srgbClr val="FFFFCC"/>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b="1" dirty="0" err="1"/>
              <a:t>struct</a:t>
            </a:r>
            <a:r>
              <a:rPr lang="en-US" altLang="en-US" b="1" dirty="0"/>
              <a:t> </a:t>
            </a:r>
            <a:r>
              <a:rPr lang="en-US" altLang="en-US" b="1" dirty="0" err="1"/>
              <a:t>sockaddr_in</a:t>
            </a:r>
            <a:r>
              <a:rPr lang="en-US" altLang="en-US" b="1" dirty="0"/>
              <a:t> { 	</a:t>
            </a:r>
          </a:p>
          <a:p>
            <a:pPr>
              <a:lnSpc>
                <a:spcPct val="80000"/>
              </a:lnSpc>
              <a:buFont typeface="Wingdings" panose="05000000000000000000" pitchFamily="2" charset="2"/>
              <a:buNone/>
            </a:pPr>
            <a:r>
              <a:rPr lang="en-US" altLang="en-US" b="1" dirty="0"/>
              <a:t>     short </a:t>
            </a:r>
            <a:r>
              <a:rPr lang="en-US" altLang="en-US" b="1" dirty="0" err="1"/>
              <a:t>int</a:t>
            </a:r>
            <a:r>
              <a:rPr lang="en-US" altLang="en-US" b="1" dirty="0"/>
              <a:t> </a:t>
            </a:r>
            <a:r>
              <a:rPr lang="en-US" altLang="en-US" b="1" dirty="0" err="1"/>
              <a:t>sin_family</a:t>
            </a:r>
            <a:r>
              <a:rPr lang="en-US" altLang="en-US" b="1" dirty="0"/>
              <a:t>;</a:t>
            </a:r>
          </a:p>
          <a:p>
            <a:pPr>
              <a:lnSpc>
                <a:spcPct val="80000"/>
              </a:lnSpc>
              <a:buFont typeface="Wingdings" panose="05000000000000000000" pitchFamily="2" charset="2"/>
              <a:buNone/>
            </a:pPr>
            <a:r>
              <a:rPr lang="en-US" altLang="en-US" b="1" dirty="0"/>
              <a:t>     unsigned short </a:t>
            </a:r>
            <a:r>
              <a:rPr lang="en-US" altLang="en-US" b="1" dirty="0" err="1"/>
              <a:t>int</a:t>
            </a:r>
            <a:r>
              <a:rPr lang="en-US" altLang="en-US" b="1" dirty="0"/>
              <a:t> </a:t>
            </a:r>
            <a:r>
              <a:rPr lang="en-US" altLang="en-US" b="1" dirty="0" err="1"/>
              <a:t>sin_port</a:t>
            </a:r>
            <a:r>
              <a:rPr lang="en-US" altLang="en-US" b="1" dirty="0"/>
              <a:t>;	</a:t>
            </a:r>
          </a:p>
          <a:p>
            <a:pPr>
              <a:lnSpc>
                <a:spcPct val="80000"/>
              </a:lnSpc>
              <a:buFont typeface="Wingdings" panose="05000000000000000000" pitchFamily="2" charset="2"/>
              <a:buNone/>
            </a:pPr>
            <a:r>
              <a:rPr lang="en-US" altLang="en-US" b="1" dirty="0"/>
              <a:t>	  </a:t>
            </a:r>
            <a:r>
              <a:rPr lang="en-US" altLang="en-US" b="1" dirty="0" err="1"/>
              <a:t>struct</a:t>
            </a:r>
            <a:r>
              <a:rPr lang="en-US" altLang="en-US" b="1" dirty="0"/>
              <a:t> </a:t>
            </a:r>
            <a:r>
              <a:rPr lang="en-US" altLang="en-US" b="1" dirty="0" err="1"/>
              <a:t>in_addr</a:t>
            </a:r>
            <a:r>
              <a:rPr lang="en-US" altLang="en-US" b="1" dirty="0"/>
              <a:t> </a:t>
            </a:r>
            <a:r>
              <a:rPr lang="en-US" altLang="en-US" b="1" dirty="0" err="1"/>
              <a:t>sin_addr</a:t>
            </a:r>
            <a:r>
              <a:rPr lang="en-US" altLang="en-US" b="1" dirty="0"/>
              <a:t>;</a:t>
            </a:r>
          </a:p>
          <a:p>
            <a:pPr>
              <a:lnSpc>
                <a:spcPct val="80000"/>
              </a:lnSpc>
              <a:buFont typeface="Wingdings" panose="05000000000000000000" pitchFamily="2" charset="2"/>
              <a:buNone/>
            </a:pPr>
            <a:r>
              <a:rPr lang="en-US" altLang="en-US" b="1" dirty="0"/>
              <a:t>	}</a:t>
            </a:r>
          </a:p>
          <a:p>
            <a:pPr>
              <a:lnSpc>
                <a:spcPct val="80000"/>
              </a:lnSpc>
            </a:pPr>
            <a:r>
              <a:rPr lang="en-US" altLang="en-US" b="1" dirty="0" err="1"/>
              <a:t>sin_family</a:t>
            </a:r>
            <a:r>
              <a:rPr lang="en-US" altLang="en-US" b="1" dirty="0"/>
              <a:t> - address family </a:t>
            </a:r>
          </a:p>
          <a:p>
            <a:pPr>
              <a:lnSpc>
                <a:spcPct val="80000"/>
              </a:lnSpc>
            </a:pPr>
            <a:r>
              <a:rPr lang="en-US" altLang="en-US" b="1" dirty="0" err="1"/>
              <a:t>sin_port</a:t>
            </a:r>
            <a:r>
              <a:rPr lang="en-US" altLang="en-US" b="1" dirty="0"/>
              <a:t>    - port number</a:t>
            </a:r>
          </a:p>
          <a:p>
            <a:pPr>
              <a:lnSpc>
                <a:spcPct val="80000"/>
              </a:lnSpc>
            </a:pPr>
            <a:r>
              <a:rPr lang="en-US" altLang="en-US" b="1" dirty="0" err="1"/>
              <a:t>sin_addr</a:t>
            </a:r>
            <a:r>
              <a:rPr lang="en-US" altLang="en-US" b="1" dirty="0"/>
              <a:t>   - internet address (IP </a:t>
            </a:r>
            <a:r>
              <a:rPr lang="en-US" altLang="en-US" b="1" dirty="0" err="1"/>
              <a:t>addr</a:t>
            </a:r>
            <a:r>
              <a:rPr lang="en-US" altLang="en-US" b="1" dirty="0"/>
              <a:t>)</a:t>
            </a:r>
          </a:p>
          <a:p>
            <a:pPr>
              <a:lnSpc>
                <a:spcPct val="80000"/>
              </a:lnSpc>
            </a:pPr>
            <a:endParaRPr lang="en-US" altLang="en-US" b="1" dirty="0"/>
          </a:p>
          <a:p>
            <a:pPr>
              <a:lnSpc>
                <a:spcPct val="80000"/>
              </a:lnSpc>
            </a:pPr>
            <a:r>
              <a:rPr lang="en-US" altLang="en-US" b="1" dirty="0"/>
              <a:t>The </a:t>
            </a:r>
            <a:r>
              <a:rPr lang="en-US" altLang="en-US" b="1" dirty="0" err="1"/>
              <a:t>in_addr</a:t>
            </a:r>
            <a:r>
              <a:rPr lang="en-US" altLang="en-US" b="1" dirty="0"/>
              <a:t> structure used to define </a:t>
            </a:r>
            <a:r>
              <a:rPr lang="en-US" altLang="en-US" b="1" dirty="0" err="1"/>
              <a:t>sin_addr</a:t>
            </a:r>
            <a:r>
              <a:rPr lang="en-US" altLang="en-US" b="1" dirty="0"/>
              <a:t> is as under</a:t>
            </a:r>
          </a:p>
          <a:p>
            <a:pPr>
              <a:lnSpc>
                <a:spcPct val="80000"/>
              </a:lnSpc>
              <a:buFont typeface="Wingdings" panose="05000000000000000000" pitchFamily="2" charset="2"/>
              <a:buNone/>
            </a:pPr>
            <a:r>
              <a:rPr lang="en-US" altLang="en-US" b="1" dirty="0" err="1"/>
              <a:t>struct</a:t>
            </a:r>
            <a:r>
              <a:rPr lang="en-US" altLang="en-US" b="1" dirty="0"/>
              <a:t> </a:t>
            </a:r>
            <a:r>
              <a:rPr lang="en-US" altLang="en-US" b="1" dirty="0" err="1"/>
              <a:t>in_addr</a:t>
            </a:r>
            <a:r>
              <a:rPr lang="en-US" altLang="en-US" b="1" dirty="0"/>
              <a:t> { 	</a:t>
            </a:r>
          </a:p>
          <a:p>
            <a:pPr>
              <a:lnSpc>
                <a:spcPct val="80000"/>
              </a:lnSpc>
              <a:buFont typeface="Wingdings" panose="05000000000000000000" pitchFamily="2" charset="2"/>
              <a:buNone/>
            </a:pPr>
            <a:r>
              <a:rPr lang="en-US" altLang="en-US" b="1" dirty="0"/>
              <a:t>      unsigned long </a:t>
            </a:r>
            <a:r>
              <a:rPr lang="en-US" altLang="en-US" b="1" dirty="0" err="1"/>
              <a:t>s_addr</a:t>
            </a:r>
            <a:r>
              <a:rPr lang="en-US" altLang="en-US" b="1" dirty="0"/>
              <a:t>; </a:t>
            </a:r>
          </a:p>
          <a:p>
            <a:pPr>
              <a:lnSpc>
                <a:spcPct val="80000"/>
              </a:lnSpc>
              <a:buFont typeface="Wingdings" panose="05000000000000000000" pitchFamily="2" charset="2"/>
              <a:buNone/>
            </a:pPr>
            <a:r>
              <a:rPr lang="en-US" altLang="en-US" b="1" dirty="0"/>
              <a:t>/* refers to the four byte IP address */</a:t>
            </a:r>
          </a:p>
          <a:p>
            <a:pPr>
              <a:lnSpc>
                <a:spcPct val="80000"/>
              </a:lnSpc>
              <a:buFont typeface="Wingdings" panose="05000000000000000000" pitchFamily="2" charset="2"/>
              <a:buNone/>
            </a:pPr>
            <a:r>
              <a:rPr lang="en-US" altLang="en-US" b="1" dirty="0"/>
              <a:t> }</a:t>
            </a:r>
          </a:p>
        </p:txBody>
      </p:sp>
      <p:sp>
        <p:nvSpPr>
          <p:cNvPr id="6" name="Text Box 3"/>
          <p:cNvSpPr txBox="1">
            <a:spLocks noChangeArrowheads="1"/>
          </p:cNvSpPr>
          <p:nvPr/>
        </p:nvSpPr>
        <p:spPr bwMode="auto">
          <a:xfrm>
            <a:off x="6385028" y="1905000"/>
            <a:ext cx="54864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latin typeface="+mn-lt"/>
              </a:rPr>
              <a:t>High order byte			low order byte</a:t>
            </a:r>
          </a:p>
        </p:txBody>
      </p:sp>
      <p:sp>
        <p:nvSpPr>
          <p:cNvPr id="7" name="Line 4"/>
          <p:cNvSpPr>
            <a:spLocks noChangeShapeType="1"/>
          </p:cNvSpPr>
          <p:nvPr/>
        </p:nvSpPr>
        <p:spPr bwMode="auto">
          <a:xfrm flipV="1">
            <a:off x="9527617" y="1905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8" name="Text Box 5"/>
          <p:cNvSpPr txBox="1">
            <a:spLocks noChangeArrowheads="1"/>
          </p:cNvSpPr>
          <p:nvPr/>
        </p:nvSpPr>
        <p:spPr bwMode="auto">
          <a:xfrm>
            <a:off x="5917326" y="1399422"/>
            <a:ext cx="61170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0066"/>
                </a:solidFill>
                <a:latin typeface="+mn-lt"/>
              </a:rPr>
              <a:t>Little endian byte order</a:t>
            </a:r>
            <a:r>
              <a:rPr lang="en-US" altLang="en-US" sz="2400" b="1" dirty="0">
                <a:latin typeface="+mn-lt"/>
              </a:rPr>
              <a:t> : example: Intel series</a:t>
            </a:r>
          </a:p>
        </p:txBody>
      </p:sp>
      <p:sp>
        <p:nvSpPr>
          <p:cNvPr id="9" name="Line 6"/>
          <p:cNvSpPr>
            <a:spLocks noChangeShapeType="1"/>
          </p:cNvSpPr>
          <p:nvPr/>
        </p:nvSpPr>
        <p:spPr bwMode="auto">
          <a:xfrm flipH="1">
            <a:off x="7622617" y="2743200"/>
            <a:ext cx="381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0" name="Text Box 7"/>
          <p:cNvSpPr txBox="1">
            <a:spLocks noChangeArrowheads="1"/>
          </p:cNvSpPr>
          <p:nvPr/>
        </p:nvSpPr>
        <p:spPr bwMode="auto">
          <a:xfrm>
            <a:off x="7851217" y="2667000"/>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latin typeface="+mn-lt"/>
              </a:rPr>
              <a:t>Increasing memory address</a:t>
            </a:r>
          </a:p>
        </p:txBody>
      </p:sp>
      <p:sp>
        <p:nvSpPr>
          <p:cNvPr id="11" name="Text Box 8"/>
          <p:cNvSpPr txBox="1">
            <a:spLocks noChangeArrowheads="1"/>
          </p:cNvSpPr>
          <p:nvPr/>
        </p:nvSpPr>
        <p:spPr bwMode="auto">
          <a:xfrm>
            <a:off x="6784417" y="23622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a:latin typeface="+mn-lt"/>
              </a:rPr>
              <a:t>Address A+1</a:t>
            </a:r>
            <a:endParaRPr lang="en-US" altLang="en-US" sz="2400" b="1">
              <a:latin typeface="+mn-lt"/>
            </a:endParaRPr>
          </a:p>
        </p:txBody>
      </p:sp>
      <p:sp>
        <p:nvSpPr>
          <p:cNvPr id="12" name="Text Box 9"/>
          <p:cNvSpPr txBox="1">
            <a:spLocks noChangeArrowheads="1"/>
          </p:cNvSpPr>
          <p:nvPr/>
        </p:nvSpPr>
        <p:spPr bwMode="auto">
          <a:xfrm>
            <a:off x="10975417" y="23622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a:latin typeface="+mn-lt"/>
              </a:rPr>
              <a:t>Address A</a:t>
            </a:r>
            <a:endParaRPr lang="en-US" altLang="en-US" sz="2400" b="1">
              <a:latin typeface="+mn-lt"/>
            </a:endParaRPr>
          </a:p>
        </p:txBody>
      </p:sp>
      <p:sp>
        <p:nvSpPr>
          <p:cNvPr id="13" name="Rectangle 10"/>
          <p:cNvSpPr>
            <a:spLocks noChangeArrowheads="1"/>
          </p:cNvSpPr>
          <p:nvPr/>
        </p:nvSpPr>
        <p:spPr bwMode="auto">
          <a:xfrm>
            <a:off x="5859483" y="3835398"/>
            <a:ext cx="62641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dirty="0">
                <a:solidFill>
                  <a:srgbClr val="000066"/>
                </a:solidFill>
                <a:latin typeface="+mn-lt"/>
              </a:rPr>
              <a:t>Big endian byte order</a:t>
            </a:r>
            <a:r>
              <a:rPr lang="en-US" altLang="en-US" sz="2200" b="1" dirty="0">
                <a:latin typeface="+mn-lt"/>
              </a:rPr>
              <a:t> : example: IBM 370, Motorola</a:t>
            </a:r>
          </a:p>
        </p:txBody>
      </p:sp>
      <p:sp>
        <p:nvSpPr>
          <p:cNvPr id="14" name="Text Box 11"/>
          <p:cNvSpPr txBox="1">
            <a:spLocks noChangeArrowheads="1"/>
          </p:cNvSpPr>
          <p:nvPr/>
        </p:nvSpPr>
        <p:spPr bwMode="auto">
          <a:xfrm>
            <a:off x="6350871" y="4267200"/>
            <a:ext cx="54864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latin typeface="+mn-lt"/>
              </a:rPr>
              <a:t>High order byte			low order byte</a:t>
            </a:r>
          </a:p>
        </p:txBody>
      </p:sp>
      <p:sp>
        <p:nvSpPr>
          <p:cNvPr id="15" name="Line 12"/>
          <p:cNvSpPr>
            <a:spLocks noChangeShapeType="1"/>
          </p:cNvSpPr>
          <p:nvPr/>
        </p:nvSpPr>
        <p:spPr bwMode="auto">
          <a:xfrm flipV="1">
            <a:off x="9451417" y="4267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6" name="Line 13"/>
          <p:cNvSpPr>
            <a:spLocks noChangeShapeType="1"/>
          </p:cNvSpPr>
          <p:nvPr/>
        </p:nvSpPr>
        <p:spPr bwMode="auto">
          <a:xfrm flipH="1">
            <a:off x="7546417" y="5105400"/>
            <a:ext cx="381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7" name="Text Box 14"/>
          <p:cNvSpPr txBox="1">
            <a:spLocks noChangeArrowheads="1"/>
          </p:cNvSpPr>
          <p:nvPr/>
        </p:nvSpPr>
        <p:spPr bwMode="auto">
          <a:xfrm>
            <a:off x="7775017" y="5029200"/>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latin typeface="+mn-lt"/>
              </a:rPr>
              <a:t>Increasing memory address</a:t>
            </a:r>
          </a:p>
        </p:txBody>
      </p:sp>
      <p:sp>
        <p:nvSpPr>
          <p:cNvPr id="18" name="Text Box 15"/>
          <p:cNvSpPr txBox="1">
            <a:spLocks noChangeArrowheads="1"/>
          </p:cNvSpPr>
          <p:nvPr/>
        </p:nvSpPr>
        <p:spPr bwMode="auto">
          <a:xfrm>
            <a:off x="6708217" y="4724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a:latin typeface="+mn-lt"/>
              </a:rPr>
              <a:t>Address A+1</a:t>
            </a:r>
            <a:endParaRPr lang="en-US" altLang="en-US" sz="2400" b="1">
              <a:latin typeface="+mn-lt"/>
            </a:endParaRPr>
          </a:p>
        </p:txBody>
      </p:sp>
      <p:sp>
        <p:nvSpPr>
          <p:cNvPr id="19" name="Text Box 16"/>
          <p:cNvSpPr txBox="1">
            <a:spLocks noChangeArrowheads="1"/>
          </p:cNvSpPr>
          <p:nvPr/>
        </p:nvSpPr>
        <p:spPr bwMode="auto">
          <a:xfrm>
            <a:off x="10899217" y="4724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a:latin typeface="+mn-lt"/>
              </a:rPr>
              <a:t>Address A</a:t>
            </a:r>
            <a:endParaRPr lang="en-US" altLang="en-US" sz="2400" b="1">
              <a:latin typeface="+mn-lt"/>
            </a:endParaRPr>
          </a:p>
        </p:txBody>
      </p:sp>
      <p:sp>
        <p:nvSpPr>
          <p:cNvPr id="20" name="Text Box 17"/>
          <p:cNvSpPr txBox="1">
            <a:spLocks noChangeArrowheads="1"/>
          </p:cNvSpPr>
          <p:nvPr/>
        </p:nvSpPr>
        <p:spPr bwMode="auto">
          <a:xfrm>
            <a:off x="8003617" y="2362200"/>
            <a:ext cx="2971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FF0000"/>
                </a:solidFill>
                <a:latin typeface="+mn-lt"/>
              </a:rPr>
              <a:t>00     01     64      C1</a:t>
            </a:r>
          </a:p>
          <a:p>
            <a:pPr eaLnBrk="1" hangingPunct="1">
              <a:spcBef>
                <a:spcPct val="50000"/>
              </a:spcBef>
            </a:pPr>
            <a:endParaRPr lang="en-US" altLang="en-US" sz="2400" b="1" dirty="0">
              <a:solidFill>
                <a:srgbClr val="CC3300"/>
              </a:solidFill>
              <a:latin typeface="+mn-lt"/>
            </a:endParaRPr>
          </a:p>
        </p:txBody>
      </p:sp>
      <p:sp>
        <p:nvSpPr>
          <p:cNvPr id="21" name="Text Box 18"/>
          <p:cNvSpPr txBox="1">
            <a:spLocks noChangeArrowheads="1"/>
          </p:cNvSpPr>
          <p:nvPr/>
        </p:nvSpPr>
        <p:spPr bwMode="auto">
          <a:xfrm>
            <a:off x="7927417" y="4648200"/>
            <a:ext cx="3048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mn-lt"/>
              </a:rPr>
              <a:t>  </a:t>
            </a:r>
            <a:r>
              <a:rPr lang="en-US" altLang="en-US" sz="2400" b="1">
                <a:solidFill>
                  <a:srgbClr val="FF0000"/>
                </a:solidFill>
                <a:latin typeface="+mn-lt"/>
              </a:rPr>
              <a:t>C1    64    01    00</a:t>
            </a:r>
          </a:p>
          <a:p>
            <a:pPr eaLnBrk="1" hangingPunct="1">
              <a:spcBef>
                <a:spcPct val="50000"/>
              </a:spcBef>
            </a:pPr>
            <a:endParaRPr lang="en-US" altLang="en-US" sz="2400" b="1">
              <a:solidFill>
                <a:srgbClr val="FF0000"/>
              </a:solidFill>
              <a:latin typeface="+mn-lt"/>
            </a:endParaRPr>
          </a:p>
        </p:txBody>
      </p:sp>
      <p:sp>
        <p:nvSpPr>
          <p:cNvPr id="22" name="Rectangle 21"/>
          <p:cNvSpPr/>
          <p:nvPr/>
        </p:nvSpPr>
        <p:spPr>
          <a:xfrm>
            <a:off x="6920048" y="5708313"/>
            <a:ext cx="4817369" cy="461665"/>
          </a:xfrm>
          <a:prstGeom prst="rect">
            <a:avLst/>
          </a:prstGeom>
          <a:solidFill>
            <a:srgbClr val="002060"/>
          </a:solidFill>
        </p:spPr>
        <p:txBody>
          <a:bodyPr wrap="square">
            <a:spAutoFit/>
          </a:bodyPr>
          <a:lstStyle/>
          <a:p>
            <a:pPr>
              <a:spcBef>
                <a:spcPct val="50000"/>
              </a:spcBef>
            </a:pPr>
            <a:r>
              <a:rPr lang="en-US" altLang="en-US" sz="2400" b="1" dirty="0">
                <a:solidFill>
                  <a:schemeClr val="bg1"/>
                </a:solidFill>
                <a:latin typeface="Calibri" panose="020F0502020204030204" pitchFamily="34" charset="0"/>
                <a:cs typeface="Calibri" panose="020F0502020204030204" pitchFamily="34" charset="0"/>
              </a:rPr>
              <a:t>Byte ordering ex: </a:t>
            </a:r>
            <a:r>
              <a:rPr lang="en-US" altLang="en-US" b="1" dirty="0">
                <a:solidFill>
                  <a:schemeClr val="bg1"/>
                </a:solidFill>
                <a:latin typeface="Calibri" panose="020F0502020204030204" pitchFamily="34" charset="0"/>
                <a:cs typeface="Calibri" panose="020F0502020204030204" pitchFamily="34" charset="0"/>
              </a:rPr>
              <a:t>91,329 hex: 00 01 64 C1</a:t>
            </a:r>
          </a:p>
        </p:txBody>
      </p:sp>
    </p:spTree>
    <p:extLst>
      <p:ext uri="{BB962C8B-B14F-4D97-AF65-F5344CB8AC3E}">
        <p14:creationId xmlns:p14="http://schemas.microsoft.com/office/powerpoint/2010/main" val="3062314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35</a:t>
            </a:fld>
            <a:endParaRPr lang="en-IN"/>
          </a:p>
        </p:txBody>
      </p:sp>
      <p:sp>
        <p:nvSpPr>
          <p:cNvPr id="5" name="Rectangle 3"/>
          <p:cNvSpPr txBox="1">
            <a:spLocks noChangeArrowheads="1"/>
          </p:cNvSpPr>
          <p:nvPr/>
        </p:nvSpPr>
        <p:spPr>
          <a:xfrm>
            <a:off x="141403" y="1295400"/>
            <a:ext cx="6232634" cy="4600903"/>
          </a:xfrm>
          <a:prstGeom prst="rect">
            <a:avLst/>
          </a:prstGeom>
          <a:solidFill>
            <a:srgbClr val="CCFFFF"/>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Internet protocols use big endian byte ordering called network byte order</a:t>
            </a:r>
          </a:p>
          <a:p>
            <a:pPr algn="just"/>
            <a:r>
              <a:rPr lang="en-US" altLang="en-US" b="1" dirty="0"/>
              <a:t>The following functions allow conversions between the formats.</a:t>
            </a:r>
          </a:p>
          <a:p>
            <a:pPr algn="just">
              <a:buFont typeface="Wingdings" panose="05000000000000000000" pitchFamily="2" charset="2"/>
              <a:buNone/>
            </a:pPr>
            <a:r>
              <a:rPr lang="en-US" altLang="en-US" b="1" dirty="0"/>
              <a:t>#include &lt;</a:t>
            </a:r>
            <a:r>
              <a:rPr lang="en-US" altLang="en-US" b="1" dirty="0" err="1"/>
              <a:t>netinet</a:t>
            </a:r>
            <a:r>
              <a:rPr lang="en-US" altLang="en-US" b="1" dirty="0"/>
              <a:t>/</a:t>
            </a:r>
            <a:r>
              <a:rPr lang="en-US" altLang="en-US" b="1" dirty="0" err="1"/>
              <a:t>in.h</a:t>
            </a:r>
            <a:r>
              <a:rPr lang="en-US" altLang="en-US" b="1" dirty="0"/>
              <a:t>&gt;</a:t>
            </a:r>
          </a:p>
          <a:p>
            <a:pPr algn="just">
              <a:buFont typeface="Wingdings" panose="05000000000000000000" pitchFamily="2" charset="2"/>
              <a:buNone/>
            </a:pPr>
            <a:r>
              <a:rPr lang="en-US" altLang="en-US" b="1" dirty="0" err="1"/>
              <a:t>htons</a:t>
            </a:r>
            <a:r>
              <a:rPr lang="en-US" altLang="en-US" b="1" dirty="0"/>
              <a:t>() – "Host to Network Short"</a:t>
            </a:r>
          </a:p>
          <a:p>
            <a:pPr algn="just">
              <a:buFont typeface="Wingdings" panose="05000000000000000000" pitchFamily="2" charset="2"/>
              <a:buNone/>
            </a:pPr>
            <a:r>
              <a:rPr lang="en-US" altLang="en-US" b="1" dirty="0" err="1"/>
              <a:t>htonl</a:t>
            </a:r>
            <a:r>
              <a:rPr lang="en-US" altLang="en-US" b="1" dirty="0"/>
              <a:t>() – "Host to Network Long"</a:t>
            </a:r>
          </a:p>
          <a:p>
            <a:pPr algn="just">
              <a:buFont typeface="Wingdings" panose="05000000000000000000" pitchFamily="2" charset="2"/>
              <a:buNone/>
            </a:pPr>
            <a:r>
              <a:rPr lang="en-US" altLang="en-US" b="1" dirty="0" err="1"/>
              <a:t>ntohs</a:t>
            </a:r>
            <a:r>
              <a:rPr lang="en-US" altLang="en-US" b="1" dirty="0"/>
              <a:t>() – "Network to Host Short"</a:t>
            </a:r>
          </a:p>
          <a:p>
            <a:pPr algn="just">
              <a:buFont typeface="Wingdings" panose="05000000000000000000" pitchFamily="2" charset="2"/>
              <a:buNone/>
            </a:pPr>
            <a:r>
              <a:rPr lang="en-US" altLang="en-US" b="1" dirty="0" err="1"/>
              <a:t>ntohl</a:t>
            </a:r>
            <a:r>
              <a:rPr lang="en-US" altLang="en-US" b="1" dirty="0"/>
              <a:t>() – "Network to Host Long"</a:t>
            </a:r>
          </a:p>
          <a:p>
            <a:pPr algn="just"/>
            <a:r>
              <a:rPr lang="en-US" altLang="en-US" b="1" dirty="0"/>
              <a:t>h stands for host        n stands for network </a:t>
            </a:r>
          </a:p>
          <a:p>
            <a:pPr algn="just"/>
            <a:r>
              <a:rPr lang="en-US" altLang="en-US" b="1" dirty="0"/>
              <a:t>s stands for short       l  stands for long</a:t>
            </a:r>
          </a:p>
          <a:p>
            <a:pPr algn="just"/>
            <a:endParaRPr lang="en-US" altLang="en-US" b="1" dirty="0"/>
          </a:p>
        </p:txBody>
      </p:sp>
      <p:sp>
        <p:nvSpPr>
          <p:cNvPr id="6" name="Rectangle 3"/>
          <p:cNvSpPr txBox="1">
            <a:spLocks noChangeArrowheads="1"/>
          </p:cNvSpPr>
          <p:nvPr/>
        </p:nvSpPr>
        <p:spPr>
          <a:xfrm>
            <a:off x="6642538" y="1295400"/>
            <a:ext cx="5392298" cy="4913313"/>
          </a:xfrm>
          <a:prstGeom prst="rect">
            <a:avLst/>
          </a:prstGeom>
          <a:solidFill>
            <a:schemeClr val="accent1">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err="1"/>
              <a:t>int</a:t>
            </a:r>
            <a:r>
              <a:rPr lang="en-US" altLang="en-US" b="1" dirty="0"/>
              <a:t> </a:t>
            </a:r>
            <a:r>
              <a:rPr lang="en-US" altLang="en-US" b="1" dirty="0" smtClean="0"/>
              <a:t>bind (</a:t>
            </a:r>
            <a:r>
              <a:rPr lang="en-US" altLang="en-US" b="1" dirty="0" err="1"/>
              <a:t>int</a:t>
            </a:r>
            <a:r>
              <a:rPr lang="en-US" altLang="en-US" b="1" dirty="0"/>
              <a:t> </a:t>
            </a:r>
            <a:r>
              <a:rPr lang="en-US" altLang="en-US" b="1" dirty="0" err="1"/>
              <a:t>sockfd</a:t>
            </a:r>
            <a:r>
              <a:rPr lang="en-US" altLang="en-US" b="1" dirty="0"/>
              <a:t>, </a:t>
            </a:r>
            <a:r>
              <a:rPr lang="en-US" altLang="en-US" b="1" dirty="0" err="1"/>
              <a:t>struct</a:t>
            </a:r>
            <a:r>
              <a:rPr lang="en-US" altLang="en-US" b="1" dirty="0"/>
              <a:t> </a:t>
            </a:r>
            <a:r>
              <a:rPr lang="en-US" altLang="en-US" b="1" dirty="0" err="1"/>
              <a:t>sockaddr</a:t>
            </a:r>
            <a:r>
              <a:rPr lang="en-US" altLang="en-US" b="1" dirty="0"/>
              <a:t> *</a:t>
            </a:r>
            <a:r>
              <a:rPr lang="en-US" altLang="en-US" b="1" dirty="0" err="1" smtClean="0"/>
              <a:t>my_addr,int</a:t>
            </a:r>
            <a:r>
              <a:rPr lang="en-US" altLang="en-US" b="1" dirty="0" smtClean="0"/>
              <a:t> </a:t>
            </a:r>
            <a:r>
              <a:rPr lang="en-US" altLang="en-US" b="1" dirty="0" err="1" smtClean="0"/>
              <a:t>addrlen</a:t>
            </a:r>
            <a:r>
              <a:rPr lang="en-US" altLang="en-US" b="1" dirty="0" smtClean="0"/>
              <a:t>);</a:t>
            </a:r>
            <a:endParaRPr lang="en-US" altLang="en-US" b="1" dirty="0"/>
          </a:p>
          <a:p>
            <a:endParaRPr lang="en-US" altLang="en-US" b="1" dirty="0"/>
          </a:p>
          <a:p>
            <a:r>
              <a:rPr lang="en-US" altLang="en-US" b="1" dirty="0" err="1"/>
              <a:t>sockfd</a:t>
            </a:r>
            <a:r>
              <a:rPr lang="en-US" altLang="en-US" b="1" dirty="0"/>
              <a:t> - the socket file descriptor returned by socket().</a:t>
            </a:r>
          </a:p>
          <a:p>
            <a:endParaRPr lang="en-US" altLang="en-US" b="1" dirty="0"/>
          </a:p>
          <a:p>
            <a:r>
              <a:rPr lang="en-US" altLang="en-US" b="1" dirty="0" err="1"/>
              <a:t>my_addr</a:t>
            </a:r>
            <a:r>
              <a:rPr lang="en-US" altLang="en-US" b="1" dirty="0"/>
              <a:t> - a pointer to a </a:t>
            </a:r>
            <a:r>
              <a:rPr lang="en-US" altLang="en-US" b="1" dirty="0" err="1"/>
              <a:t>struct</a:t>
            </a:r>
            <a:r>
              <a:rPr lang="en-US" altLang="en-US" b="1" dirty="0"/>
              <a:t> </a:t>
            </a:r>
            <a:r>
              <a:rPr lang="en-US" altLang="en-US" b="1" dirty="0" err="1"/>
              <a:t>sockaddr</a:t>
            </a:r>
            <a:r>
              <a:rPr lang="en-US" altLang="en-US" b="1" dirty="0"/>
              <a:t> that contains information about IP address and port number.</a:t>
            </a:r>
          </a:p>
          <a:p>
            <a:endParaRPr lang="en-US" altLang="en-US" b="1" dirty="0"/>
          </a:p>
          <a:p>
            <a:r>
              <a:rPr lang="en-US" altLang="en-US" b="1" dirty="0" err="1"/>
              <a:t>addrlen</a:t>
            </a:r>
            <a:r>
              <a:rPr lang="en-US" altLang="en-US" b="1" dirty="0"/>
              <a:t> - set to </a:t>
            </a:r>
            <a:r>
              <a:rPr lang="en-US" altLang="en-US" b="1" dirty="0" err="1"/>
              <a:t>sizeof</a:t>
            </a:r>
            <a:r>
              <a:rPr lang="en-US" altLang="en-US" b="1" dirty="0"/>
              <a:t> (</a:t>
            </a:r>
            <a:r>
              <a:rPr lang="en-US" altLang="en-US" b="1" dirty="0" err="1"/>
              <a:t>struct</a:t>
            </a:r>
            <a:r>
              <a:rPr lang="en-US" altLang="en-US" b="1" dirty="0"/>
              <a:t> </a:t>
            </a:r>
            <a:r>
              <a:rPr lang="en-US" altLang="en-US" b="1" dirty="0" err="1"/>
              <a:t>sockaddr</a:t>
            </a:r>
            <a:r>
              <a:rPr lang="en-US" altLang="en-US" b="1" dirty="0"/>
              <a:t>)</a:t>
            </a:r>
          </a:p>
        </p:txBody>
      </p:sp>
    </p:spTree>
    <p:extLst>
      <p:ext uri="{BB962C8B-B14F-4D97-AF65-F5344CB8AC3E}">
        <p14:creationId xmlns:p14="http://schemas.microsoft.com/office/powerpoint/2010/main" val="3917171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36</a:t>
            </a:fld>
            <a:endParaRPr lang="en-IN"/>
          </a:p>
        </p:txBody>
      </p:sp>
      <p:sp>
        <p:nvSpPr>
          <p:cNvPr id="5" name="Rectangle 3"/>
          <p:cNvSpPr txBox="1">
            <a:spLocks noChangeArrowheads="1"/>
          </p:cNvSpPr>
          <p:nvPr/>
        </p:nvSpPr>
        <p:spPr>
          <a:xfrm>
            <a:off x="228600" y="1077310"/>
            <a:ext cx="11696307" cy="2238767"/>
          </a:xfrm>
          <a:prstGeom prst="rect">
            <a:avLst/>
          </a:prstGeom>
          <a:solidFill>
            <a:srgbClr val="CCECFF"/>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err="1"/>
              <a:t>int</a:t>
            </a:r>
            <a:r>
              <a:rPr lang="en-US" altLang="en-US" b="1" dirty="0"/>
              <a:t> connect (</a:t>
            </a:r>
            <a:r>
              <a:rPr lang="en-US" altLang="en-US" b="1" dirty="0" err="1"/>
              <a:t>int</a:t>
            </a:r>
            <a:r>
              <a:rPr lang="en-US" altLang="en-US" b="1" dirty="0"/>
              <a:t> </a:t>
            </a:r>
            <a:r>
              <a:rPr lang="en-US" altLang="en-US" b="1" dirty="0" err="1"/>
              <a:t>sockfd</a:t>
            </a:r>
            <a:r>
              <a:rPr lang="en-US" altLang="en-US" b="1" dirty="0"/>
              <a:t>, </a:t>
            </a:r>
            <a:r>
              <a:rPr lang="en-US" altLang="en-US" b="1" dirty="0" err="1"/>
              <a:t>struct</a:t>
            </a:r>
            <a:r>
              <a:rPr lang="en-US" altLang="en-US" b="1" dirty="0"/>
              <a:t> </a:t>
            </a:r>
            <a:r>
              <a:rPr lang="en-US" altLang="en-US" b="1" dirty="0" err="1"/>
              <a:t>sockaddr</a:t>
            </a:r>
            <a:r>
              <a:rPr lang="en-US" altLang="en-US" b="1" dirty="0"/>
              <a:t> *</a:t>
            </a:r>
            <a:r>
              <a:rPr lang="en-US" altLang="en-US" b="1" dirty="0" err="1"/>
              <a:t>serv_addr</a:t>
            </a:r>
            <a:r>
              <a:rPr lang="en-US" altLang="en-US" b="1" dirty="0"/>
              <a:t>, </a:t>
            </a:r>
            <a:r>
              <a:rPr lang="en-US" altLang="en-US" b="1" dirty="0" err="1"/>
              <a:t>int</a:t>
            </a:r>
            <a:r>
              <a:rPr lang="en-US" altLang="en-US" b="1" dirty="0"/>
              <a:t> </a:t>
            </a:r>
            <a:r>
              <a:rPr lang="en-US" altLang="en-US" b="1" dirty="0" err="1"/>
              <a:t>addrlen</a:t>
            </a:r>
            <a:r>
              <a:rPr lang="en-US" altLang="en-US" b="1" dirty="0"/>
              <a:t>);</a:t>
            </a:r>
          </a:p>
          <a:p>
            <a:r>
              <a:rPr lang="en-US" altLang="en-US" b="1" dirty="0" err="1"/>
              <a:t>sockfd</a:t>
            </a:r>
            <a:r>
              <a:rPr lang="en-US" altLang="en-US" b="1" dirty="0"/>
              <a:t> - the socket file descriptor returned by socket().</a:t>
            </a:r>
          </a:p>
          <a:p>
            <a:r>
              <a:rPr lang="en-US" altLang="en-US" b="1" dirty="0" err="1"/>
              <a:t>serv_addr</a:t>
            </a:r>
            <a:r>
              <a:rPr lang="en-US" altLang="en-US" b="1" dirty="0"/>
              <a:t> - is a </a:t>
            </a:r>
            <a:r>
              <a:rPr lang="en-US" altLang="en-US" b="1" dirty="0" err="1"/>
              <a:t>struct</a:t>
            </a:r>
            <a:r>
              <a:rPr lang="en-US" altLang="en-US" b="1" dirty="0"/>
              <a:t> </a:t>
            </a:r>
            <a:r>
              <a:rPr lang="en-US" altLang="en-US" b="1" dirty="0" err="1"/>
              <a:t>sockaddr</a:t>
            </a:r>
            <a:r>
              <a:rPr lang="en-US" altLang="en-US" b="1" dirty="0"/>
              <a:t> containing the destination port and IP address.</a:t>
            </a:r>
          </a:p>
          <a:p>
            <a:r>
              <a:rPr lang="en-US" altLang="en-US" b="1" dirty="0" err="1"/>
              <a:t>addrlen</a:t>
            </a:r>
            <a:r>
              <a:rPr lang="en-US" altLang="en-US" b="1" dirty="0"/>
              <a:t> - set to </a:t>
            </a:r>
            <a:r>
              <a:rPr lang="en-US" altLang="en-US" b="1" dirty="0" err="1"/>
              <a:t>sizeof</a:t>
            </a:r>
            <a:r>
              <a:rPr lang="en-US" altLang="en-US" b="1" dirty="0"/>
              <a:t> (</a:t>
            </a:r>
            <a:r>
              <a:rPr lang="en-US" altLang="en-US" b="1" dirty="0" err="1"/>
              <a:t>struct</a:t>
            </a:r>
            <a:r>
              <a:rPr lang="en-US" altLang="en-US" b="1" dirty="0"/>
              <a:t> </a:t>
            </a:r>
            <a:r>
              <a:rPr lang="en-US" altLang="en-US" b="1" dirty="0" err="1"/>
              <a:t>sockaddr</a:t>
            </a:r>
            <a:r>
              <a:rPr lang="en-US" altLang="en-US" b="1" dirty="0"/>
              <a:t>).</a:t>
            </a:r>
          </a:p>
          <a:p>
            <a:endParaRPr lang="en-US" altLang="en-US" b="1" dirty="0"/>
          </a:p>
        </p:txBody>
      </p:sp>
      <p:sp>
        <p:nvSpPr>
          <p:cNvPr id="6" name="Rectangle 3"/>
          <p:cNvSpPr txBox="1">
            <a:spLocks noChangeArrowheads="1"/>
          </p:cNvSpPr>
          <p:nvPr/>
        </p:nvSpPr>
        <p:spPr>
          <a:xfrm>
            <a:off x="185002" y="3492347"/>
            <a:ext cx="11696306" cy="3062689"/>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400" b="1" dirty="0" err="1"/>
              <a:t>int</a:t>
            </a:r>
            <a:r>
              <a:rPr lang="en-US" altLang="en-US" sz="2400" b="1" dirty="0"/>
              <a:t> listen (</a:t>
            </a:r>
            <a:r>
              <a:rPr lang="en-US" altLang="en-US" sz="2400" b="1" dirty="0" err="1"/>
              <a:t>int</a:t>
            </a:r>
            <a:r>
              <a:rPr lang="en-US" altLang="en-US" sz="2400" b="1" dirty="0"/>
              <a:t> </a:t>
            </a:r>
            <a:r>
              <a:rPr lang="en-US" altLang="en-US" sz="2400" b="1" dirty="0" err="1"/>
              <a:t>sockfd,int</a:t>
            </a:r>
            <a:r>
              <a:rPr lang="en-US" altLang="en-US" sz="2400" b="1" dirty="0"/>
              <a:t> backlog);</a:t>
            </a:r>
          </a:p>
          <a:p>
            <a:pPr algn="just"/>
            <a:r>
              <a:rPr lang="en-US" altLang="en-US" sz="2200" b="1" dirty="0" err="1"/>
              <a:t>sockfd</a:t>
            </a:r>
            <a:r>
              <a:rPr lang="en-US" altLang="en-US" sz="2200" b="1" dirty="0"/>
              <a:t> - the socket file descriptor returned by socket().</a:t>
            </a:r>
          </a:p>
          <a:p>
            <a:pPr algn="just"/>
            <a:r>
              <a:rPr lang="en-US" altLang="en-US" sz="2200" b="1" dirty="0"/>
              <a:t>backlog - the number of connections allowed on the incoming queue.</a:t>
            </a:r>
          </a:p>
          <a:p>
            <a:pPr algn="just"/>
            <a:r>
              <a:rPr lang="en-US" altLang="en-US" sz="2200" b="1" dirty="0"/>
              <a:t>Backlog should never be zero as servers always expect connection from  client. </a:t>
            </a:r>
          </a:p>
          <a:p>
            <a:pPr algn="just">
              <a:spcBef>
                <a:spcPct val="50000"/>
              </a:spcBef>
            </a:pPr>
            <a:r>
              <a:rPr lang="en-US" altLang="en-US" sz="2200" b="1" dirty="0"/>
              <a:t>The listen function converts an unconnected socket into a passive socket,</a:t>
            </a:r>
          </a:p>
          <a:p>
            <a:pPr algn="just">
              <a:spcBef>
                <a:spcPct val="50000"/>
              </a:spcBef>
            </a:pPr>
            <a:r>
              <a:rPr lang="en-US" altLang="en-US" sz="2200" b="1" dirty="0"/>
              <a:t> On successful execution of listen is indicating that the kernel should accept incoming connection requests directed to this socket.</a:t>
            </a:r>
          </a:p>
        </p:txBody>
      </p:sp>
    </p:spTree>
    <p:extLst>
      <p:ext uri="{BB962C8B-B14F-4D97-AF65-F5344CB8AC3E}">
        <p14:creationId xmlns:p14="http://schemas.microsoft.com/office/powerpoint/2010/main" val="720915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37</a:t>
            </a:fld>
            <a:endParaRPr lang="en-IN"/>
          </a:p>
        </p:txBody>
      </p:sp>
      <p:sp>
        <p:nvSpPr>
          <p:cNvPr id="5" name="Rectangle 3"/>
          <p:cNvSpPr txBox="1">
            <a:spLocks noChangeArrowheads="1"/>
          </p:cNvSpPr>
          <p:nvPr/>
        </p:nvSpPr>
        <p:spPr>
          <a:xfrm>
            <a:off x="228600" y="1174214"/>
            <a:ext cx="11696307" cy="352998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err="1"/>
              <a:t>int</a:t>
            </a:r>
            <a:r>
              <a:rPr lang="en-US" altLang="en-US" sz="2400" b="1" dirty="0"/>
              <a:t> accept (</a:t>
            </a:r>
            <a:r>
              <a:rPr lang="en-US" altLang="en-US" sz="2400" b="1" dirty="0" err="1"/>
              <a:t>int</a:t>
            </a:r>
            <a:r>
              <a:rPr lang="en-US" altLang="en-US" sz="2400" b="1" dirty="0"/>
              <a:t> </a:t>
            </a:r>
            <a:r>
              <a:rPr lang="en-US" altLang="en-US" sz="2400" b="1" dirty="0" err="1"/>
              <a:t>sockfd</a:t>
            </a:r>
            <a:r>
              <a:rPr lang="en-US" altLang="en-US" sz="2400" b="1" dirty="0"/>
              <a:t>, void *</a:t>
            </a:r>
            <a:r>
              <a:rPr lang="en-US" altLang="en-US" sz="2400" b="1" dirty="0" err="1"/>
              <a:t>addr</a:t>
            </a:r>
            <a:r>
              <a:rPr lang="en-US" altLang="en-US" sz="2400" b="1" dirty="0"/>
              <a:t>, </a:t>
            </a:r>
            <a:r>
              <a:rPr lang="en-US" altLang="en-US" sz="2400" b="1" dirty="0" err="1"/>
              <a:t>int</a:t>
            </a:r>
            <a:r>
              <a:rPr lang="en-US" altLang="en-US" sz="2400" b="1" dirty="0"/>
              <a:t> *</a:t>
            </a:r>
            <a:r>
              <a:rPr lang="en-US" altLang="en-US" sz="2400" b="1" dirty="0" err="1"/>
              <a:t>addrlen</a:t>
            </a:r>
            <a:r>
              <a:rPr lang="en-US" altLang="en-US" sz="2400" b="1" dirty="0"/>
              <a:t>);</a:t>
            </a:r>
          </a:p>
          <a:p>
            <a:pPr algn="just"/>
            <a:r>
              <a:rPr lang="en-US" altLang="en-US" sz="2400" b="1" dirty="0" err="1"/>
              <a:t>sockfd</a:t>
            </a:r>
            <a:r>
              <a:rPr lang="en-US" altLang="en-US" sz="2400" b="1" dirty="0"/>
              <a:t> </a:t>
            </a:r>
          </a:p>
          <a:p>
            <a:pPr lvl="1" algn="just"/>
            <a:r>
              <a:rPr lang="en-US" altLang="en-US" sz="2000" b="1" dirty="0"/>
              <a:t>the socket file descriptor returned by socket().</a:t>
            </a:r>
          </a:p>
          <a:p>
            <a:pPr algn="just"/>
            <a:r>
              <a:rPr lang="en-US" altLang="en-US" sz="2400" b="1" dirty="0" err="1"/>
              <a:t>addr</a:t>
            </a:r>
            <a:r>
              <a:rPr lang="en-US" altLang="en-US" sz="2400" b="1" dirty="0"/>
              <a:t> </a:t>
            </a:r>
          </a:p>
          <a:p>
            <a:pPr lvl="1" algn="just"/>
            <a:r>
              <a:rPr lang="en-US" altLang="en-US" sz="2000" b="1" dirty="0"/>
              <a:t>a pointer to a </a:t>
            </a:r>
            <a:r>
              <a:rPr lang="en-US" altLang="en-US" sz="2000" b="1" dirty="0" err="1"/>
              <a:t>struct</a:t>
            </a:r>
            <a:r>
              <a:rPr lang="en-US" altLang="en-US" sz="2000" b="1" dirty="0"/>
              <a:t> </a:t>
            </a:r>
            <a:r>
              <a:rPr lang="en-US" altLang="en-US" sz="2000" b="1" dirty="0" err="1"/>
              <a:t>sockaddr_in</a:t>
            </a:r>
            <a:r>
              <a:rPr lang="en-US" altLang="en-US" sz="2000" b="1" dirty="0"/>
              <a:t>.  The information about the incoming connection like IP address and port number are stored. </a:t>
            </a:r>
          </a:p>
          <a:p>
            <a:pPr algn="just"/>
            <a:r>
              <a:rPr lang="en-US" altLang="en-US" sz="2400" b="1" dirty="0" err="1"/>
              <a:t>addrlen</a:t>
            </a:r>
            <a:endParaRPr lang="en-US" altLang="en-US" sz="2400" b="1" dirty="0"/>
          </a:p>
          <a:p>
            <a:pPr lvl="1" algn="just"/>
            <a:r>
              <a:rPr lang="en-US" altLang="en-US" sz="2000" b="1" dirty="0"/>
              <a:t>a local integer variable that should be set to </a:t>
            </a:r>
            <a:r>
              <a:rPr lang="en-US" altLang="en-US" sz="2000" b="1" dirty="0" err="1"/>
              <a:t>sizeof</a:t>
            </a:r>
            <a:r>
              <a:rPr lang="en-US" altLang="en-US" sz="2000" b="1" dirty="0"/>
              <a:t> (</a:t>
            </a:r>
            <a:r>
              <a:rPr lang="en-US" altLang="en-US" sz="2000" b="1" dirty="0" err="1"/>
              <a:t>struct</a:t>
            </a:r>
            <a:r>
              <a:rPr lang="en-US" altLang="en-US" sz="2000" b="1" dirty="0"/>
              <a:t> </a:t>
            </a:r>
            <a:r>
              <a:rPr lang="en-US" altLang="en-US" sz="2000" b="1" dirty="0" err="1"/>
              <a:t>sockaddr_in</a:t>
            </a:r>
            <a:r>
              <a:rPr lang="en-US" altLang="en-US" sz="2000" b="1" dirty="0"/>
              <a:t>) before its address is passed to accept().</a:t>
            </a:r>
          </a:p>
        </p:txBody>
      </p:sp>
      <p:sp>
        <p:nvSpPr>
          <p:cNvPr id="6" name="Rectangle 3"/>
          <p:cNvSpPr txBox="1">
            <a:spLocks noChangeArrowheads="1"/>
          </p:cNvSpPr>
          <p:nvPr/>
        </p:nvSpPr>
        <p:spPr>
          <a:xfrm>
            <a:off x="342899" y="4825388"/>
            <a:ext cx="11467706" cy="166284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Socket descriptor can be closed like file descriptor. </a:t>
            </a:r>
          </a:p>
          <a:p>
            <a:pPr marL="0" indent="0" algn="just">
              <a:buNone/>
            </a:pPr>
            <a:r>
              <a:rPr lang="en-US" altLang="en-US" sz="2400" b="1" dirty="0"/>
              <a:t>close (</a:t>
            </a:r>
            <a:r>
              <a:rPr lang="en-US" altLang="en-US" sz="2400" b="1" dirty="0" err="1"/>
              <a:t>sockfd</a:t>
            </a:r>
            <a:r>
              <a:rPr lang="en-US" altLang="en-US" sz="2400" b="1" dirty="0"/>
              <a:t>);</a:t>
            </a:r>
          </a:p>
          <a:p>
            <a:pPr algn="just"/>
            <a:r>
              <a:rPr lang="en-US" altLang="en-US" sz="2400" b="1" dirty="0"/>
              <a:t>Close system call prevents any more reads and writes to the socket. For attempting to read or write the socket on the remote end will receive an error.</a:t>
            </a:r>
          </a:p>
        </p:txBody>
      </p:sp>
    </p:spTree>
    <p:extLst>
      <p:ext uri="{BB962C8B-B14F-4D97-AF65-F5344CB8AC3E}">
        <p14:creationId xmlns:p14="http://schemas.microsoft.com/office/powerpoint/2010/main" val="1374575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system calls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38</a:t>
            </a:fld>
            <a:endParaRPr lang="en-IN"/>
          </a:p>
        </p:txBody>
      </p:sp>
      <p:sp>
        <p:nvSpPr>
          <p:cNvPr id="5" name="Rectangle 3"/>
          <p:cNvSpPr txBox="1">
            <a:spLocks noChangeArrowheads="1"/>
          </p:cNvSpPr>
          <p:nvPr/>
        </p:nvSpPr>
        <p:spPr>
          <a:xfrm>
            <a:off x="141403" y="1759944"/>
            <a:ext cx="11772507" cy="4233231"/>
          </a:xfrm>
          <a:prstGeom prst="rect">
            <a:avLst/>
          </a:prstGeom>
          <a:solidFill>
            <a:schemeClr val="accent4">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err="1"/>
              <a:t>int</a:t>
            </a:r>
            <a:r>
              <a:rPr lang="en-US" altLang="en-US" b="1" dirty="0"/>
              <a:t> shutdown (</a:t>
            </a:r>
            <a:r>
              <a:rPr lang="en-US" altLang="en-US" b="1" dirty="0" err="1"/>
              <a:t>int</a:t>
            </a:r>
            <a:r>
              <a:rPr lang="en-US" altLang="en-US" b="1" dirty="0"/>
              <a:t> </a:t>
            </a:r>
            <a:r>
              <a:rPr lang="en-US" altLang="en-US" b="1" dirty="0" err="1"/>
              <a:t>sockfd</a:t>
            </a:r>
            <a:r>
              <a:rPr lang="en-US" altLang="en-US" b="1" dirty="0"/>
              <a:t>, </a:t>
            </a:r>
            <a:r>
              <a:rPr lang="en-US" altLang="en-US" b="1" dirty="0" err="1"/>
              <a:t>int</a:t>
            </a:r>
            <a:r>
              <a:rPr lang="en-US" altLang="en-US" b="1" dirty="0"/>
              <a:t> how);</a:t>
            </a:r>
          </a:p>
          <a:p>
            <a:pPr algn="just"/>
            <a:endParaRPr lang="en-US" altLang="en-US" sz="1200" b="1" dirty="0"/>
          </a:p>
          <a:p>
            <a:pPr algn="just"/>
            <a:r>
              <a:rPr lang="en-US" altLang="en-US" b="1" dirty="0" err="1"/>
              <a:t>sockfd</a:t>
            </a:r>
            <a:r>
              <a:rPr lang="en-US" altLang="en-US" b="1" dirty="0"/>
              <a:t> - socket file descriptor of the socket to be shutdown.</a:t>
            </a:r>
          </a:p>
          <a:p>
            <a:pPr algn="just"/>
            <a:r>
              <a:rPr lang="en-US" altLang="en-US" b="1" dirty="0"/>
              <a:t>how – if it is </a:t>
            </a:r>
          </a:p>
          <a:p>
            <a:pPr lvl="1" algn="just"/>
            <a:r>
              <a:rPr lang="en-US" altLang="en-US" sz="2800" b="1" dirty="0"/>
              <a:t>	0 - Further receives are disallowed</a:t>
            </a:r>
          </a:p>
          <a:p>
            <a:pPr lvl="1" algn="just"/>
            <a:r>
              <a:rPr lang="en-US" altLang="en-US" sz="2800" b="1" dirty="0"/>
              <a:t>	1 - Further sends are disallowed</a:t>
            </a:r>
          </a:p>
          <a:p>
            <a:pPr lvl="1" algn="just"/>
            <a:r>
              <a:rPr lang="en-US" altLang="en-US" sz="2800" b="1" dirty="0"/>
              <a:t>	2 - Further sends and receives are disallowed.</a:t>
            </a:r>
          </a:p>
          <a:p>
            <a:pPr lvl="1" algn="just"/>
            <a:endParaRPr lang="en-US" altLang="en-US" sz="1200" b="1" dirty="0"/>
          </a:p>
          <a:p>
            <a:pPr algn="just"/>
            <a:r>
              <a:rPr lang="en-US" altLang="en-US" b="1" dirty="0"/>
              <a:t>The shutdown system call gives more control (than close (</a:t>
            </a:r>
            <a:r>
              <a:rPr lang="en-US" altLang="en-US" b="1" dirty="0" err="1"/>
              <a:t>sockfd</a:t>
            </a:r>
            <a:r>
              <a:rPr lang="en-US" altLang="en-US" b="1" dirty="0"/>
              <a:t>) over how the socket descriptor can be closed.</a:t>
            </a:r>
          </a:p>
        </p:txBody>
      </p:sp>
    </p:spTree>
    <p:extLst>
      <p:ext uri="{BB962C8B-B14F-4D97-AF65-F5344CB8AC3E}">
        <p14:creationId xmlns:p14="http://schemas.microsoft.com/office/powerpoint/2010/main" val="986062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Socket Programming</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39</a:t>
            </a:fld>
            <a:endParaRPr lang="en-IN"/>
          </a:p>
        </p:txBody>
      </p:sp>
      <p:sp>
        <p:nvSpPr>
          <p:cNvPr id="5" name="Rectangle 3"/>
          <p:cNvSpPr txBox="1">
            <a:spLocks noChangeArrowheads="1"/>
          </p:cNvSpPr>
          <p:nvPr/>
        </p:nvSpPr>
        <p:spPr>
          <a:xfrm>
            <a:off x="557049" y="1290671"/>
            <a:ext cx="5160580" cy="5236253"/>
          </a:xfrm>
          <a:prstGeom prst="rect">
            <a:avLst/>
          </a:prstGeom>
          <a:solidFill>
            <a:schemeClr val="accent6">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en-US" sz="2400" b="1" dirty="0"/>
              <a:t>		SERVER		</a:t>
            </a:r>
          </a:p>
          <a:p>
            <a:pPr>
              <a:buFont typeface="Wingdings" panose="05000000000000000000" pitchFamily="2" charset="2"/>
              <a:buNone/>
            </a:pPr>
            <a:r>
              <a:rPr lang="en-US" altLang="en-US" sz="2400" b="1" dirty="0" err="1"/>
              <a:t>struct</a:t>
            </a:r>
            <a:r>
              <a:rPr lang="en-US" altLang="en-US" sz="2400" b="1" dirty="0"/>
              <a:t> </a:t>
            </a:r>
            <a:r>
              <a:rPr lang="en-US" altLang="en-US" sz="2400" b="1" dirty="0" err="1"/>
              <a:t>sockaddr_in</a:t>
            </a:r>
            <a:r>
              <a:rPr lang="en-US" altLang="en-US" sz="2400" b="1" dirty="0"/>
              <a:t> </a:t>
            </a:r>
            <a:r>
              <a:rPr lang="en-US" altLang="en-US" sz="2400" b="1" dirty="0" err="1"/>
              <a:t>serv</a:t>
            </a:r>
            <a:r>
              <a:rPr lang="en-US" altLang="en-US" sz="2400" b="1" dirty="0"/>
              <a:t>, cli;</a:t>
            </a:r>
          </a:p>
          <a:p>
            <a:pPr>
              <a:buFont typeface="Wingdings" panose="05000000000000000000" pitchFamily="2" charset="2"/>
              <a:buNone/>
            </a:pPr>
            <a:endParaRPr lang="en-US" altLang="en-US" sz="1000" b="1" dirty="0"/>
          </a:p>
          <a:p>
            <a:pPr>
              <a:buFont typeface="Wingdings" panose="05000000000000000000" pitchFamily="2" charset="2"/>
              <a:buNone/>
            </a:pPr>
            <a:r>
              <a:rPr lang="en-US" altLang="en-US" sz="2400" b="1" dirty="0" err="1"/>
              <a:t>sd</a:t>
            </a:r>
            <a:r>
              <a:rPr lang="en-US" altLang="en-US" sz="2400" b="1" dirty="0"/>
              <a:t> = socket (AF_INET, SOCK_STREAM, 0);</a:t>
            </a:r>
          </a:p>
          <a:p>
            <a:pPr>
              <a:buFont typeface="Wingdings" panose="05000000000000000000" pitchFamily="2" charset="2"/>
              <a:buNone/>
            </a:pPr>
            <a:endParaRPr lang="en-US" altLang="en-US" sz="900" b="1" dirty="0"/>
          </a:p>
          <a:p>
            <a:pPr>
              <a:buFont typeface="Wingdings" panose="05000000000000000000" pitchFamily="2" charset="2"/>
              <a:buNone/>
            </a:pPr>
            <a:r>
              <a:rPr lang="en-US" altLang="en-US" sz="2400" b="1" dirty="0" err="1"/>
              <a:t>serv.sin_family</a:t>
            </a:r>
            <a:r>
              <a:rPr lang="en-US" altLang="en-US" sz="2400" b="1" dirty="0"/>
              <a:t> = AF_INET;</a:t>
            </a:r>
          </a:p>
          <a:p>
            <a:pPr>
              <a:buFont typeface="Wingdings" panose="05000000000000000000" pitchFamily="2" charset="2"/>
              <a:buNone/>
            </a:pPr>
            <a:r>
              <a:rPr lang="en-US" altLang="en-US" sz="2400" b="1" dirty="0" err="1"/>
              <a:t>serv.sin_addr.s_addr</a:t>
            </a:r>
            <a:r>
              <a:rPr lang="en-US" altLang="en-US" sz="2400" b="1" dirty="0"/>
              <a:t> = INADDR_ANY;</a:t>
            </a:r>
          </a:p>
          <a:p>
            <a:pPr>
              <a:buFont typeface="Wingdings" panose="05000000000000000000" pitchFamily="2" charset="2"/>
              <a:buNone/>
            </a:pPr>
            <a:r>
              <a:rPr lang="en-US" altLang="en-US" sz="2400" b="1" dirty="0" err="1"/>
              <a:t>serv.sin_port</a:t>
            </a:r>
            <a:r>
              <a:rPr lang="en-US" altLang="en-US" sz="2400" b="1" dirty="0"/>
              <a:t> = </a:t>
            </a:r>
            <a:r>
              <a:rPr lang="en-US" altLang="en-US" sz="2400" b="1" dirty="0" err="1"/>
              <a:t>htons</a:t>
            </a:r>
            <a:r>
              <a:rPr lang="en-US" altLang="en-US" sz="2400" b="1" dirty="0"/>
              <a:t> (</a:t>
            </a:r>
            <a:r>
              <a:rPr lang="en-US" altLang="en-US" sz="2400" b="1" dirty="0" err="1"/>
              <a:t>portno</a:t>
            </a:r>
            <a:r>
              <a:rPr lang="en-US" altLang="en-US" sz="2400" b="1" dirty="0"/>
              <a:t>);</a:t>
            </a:r>
          </a:p>
          <a:p>
            <a:pPr>
              <a:buFont typeface="Wingdings" panose="05000000000000000000" pitchFamily="2" charset="2"/>
              <a:buNone/>
            </a:pPr>
            <a:endParaRPr lang="en-US" altLang="en-US" sz="100" b="1" dirty="0"/>
          </a:p>
          <a:p>
            <a:pPr>
              <a:buFont typeface="Wingdings" panose="05000000000000000000" pitchFamily="2" charset="2"/>
              <a:buNone/>
            </a:pPr>
            <a:r>
              <a:rPr lang="en-US" altLang="en-US" sz="2400" b="1" dirty="0"/>
              <a:t>bind (</a:t>
            </a:r>
            <a:r>
              <a:rPr lang="en-US" altLang="en-US" sz="2400" b="1" dirty="0" err="1"/>
              <a:t>sd</a:t>
            </a:r>
            <a:r>
              <a:rPr lang="en-US" altLang="en-US" sz="2400" b="1" dirty="0"/>
              <a:t>, &amp;</a:t>
            </a:r>
            <a:r>
              <a:rPr lang="en-US" altLang="en-US" sz="2400" b="1" dirty="0" err="1"/>
              <a:t>serv</a:t>
            </a:r>
            <a:r>
              <a:rPr lang="en-US" altLang="en-US" sz="2400" b="1" dirty="0"/>
              <a:t>, </a:t>
            </a:r>
            <a:r>
              <a:rPr lang="en-US" altLang="en-US" sz="2400" b="1" dirty="0" err="1"/>
              <a:t>sizeof</a:t>
            </a:r>
            <a:r>
              <a:rPr lang="en-US" altLang="en-US" sz="2400" b="1" dirty="0"/>
              <a:t> (</a:t>
            </a:r>
            <a:r>
              <a:rPr lang="en-US" altLang="en-US" sz="2400" b="1" dirty="0" err="1"/>
              <a:t>serv</a:t>
            </a:r>
            <a:r>
              <a:rPr lang="en-US" altLang="en-US" sz="2400" b="1" dirty="0"/>
              <a:t>));</a:t>
            </a:r>
          </a:p>
          <a:p>
            <a:pPr>
              <a:buFont typeface="Wingdings" panose="05000000000000000000" pitchFamily="2" charset="2"/>
              <a:buNone/>
            </a:pPr>
            <a:r>
              <a:rPr lang="en-US" altLang="en-US" sz="2400" b="1" dirty="0"/>
              <a:t>listen (</a:t>
            </a:r>
            <a:r>
              <a:rPr lang="en-US" altLang="en-US" sz="2400" b="1" dirty="0" err="1"/>
              <a:t>sd</a:t>
            </a:r>
            <a:r>
              <a:rPr lang="en-US" altLang="en-US" sz="2400" b="1" dirty="0"/>
              <a:t>, 5);</a:t>
            </a:r>
          </a:p>
          <a:p>
            <a:pPr>
              <a:buFont typeface="Wingdings" panose="05000000000000000000" pitchFamily="2" charset="2"/>
              <a:buNone/>
            </a:pPr>
            <a:endParaRPr lang="en-US" altLang="en-US" sz="600" b="1" dirty="0"/>
          </a:p>
          <a:p>
            <a:pPr>
              <a:buFont typeface="Wingdings" panose="05000000000000000000" pitchFamily="2" charset="2"/>
              <a:buNone/>
            </a:pPr>
            <a:r>
              <a:rPr lang="en-US" altLang="en-US" sz="2400" b="1" dirty="0" err="1"/>
              <a:t>nsd</a:t>
            </a:r>
            <a:r>
              <a:rPr lang="en-US" altLang="en-US" sz="2400" b="1" dirty="0"/>
              <a:t> = accept (</a:t>
            </a:r>
            <a:r>
              <a:rPr lang="en-US" altLang="en-US" sz="2400" b="1" dirty="0" err="1"/>
              <a:t>sd</a:t>
            </a:r>
            <a:r>
              <a:rPr lang="en-US" altLang="en-US" sz="2400" b="1" dirty="0"/>
              <a:t>, &amp;cli, &amp;</a:t>
            </a:r>
            <a:r>
              <a:rPr lang="en-US" altLang="en-US" sz="2400" b="1" dirty="0" err="1"/>
              <a:t>sizeof</a:t>
            </a:r>
            <a:r>
              <a:rPr lang="en-US" altLang="en-US" sz="2400" b="1" dirty="0"/>
              <a:t> (cli));</a:t>
            </a:r>
          </a:p>
          <a:p>
            <a:pPr>
              <a:buFont typeface="Wingdings" panose="05000000000000000000" pitchFamily="2" charset="2"/>
              <a:buNone/>
            </a:pPr>
            <a:r>
              <a:rPr lang="en-US" altLang="en-US" sz="2400" b="1" dirty="0"/>
              <a:t>read / write (</a:t>
            </a:r>
            <a:r>
              <a:rPr lang="en-US" altLang="en-US" sz="2400" b="1" dirty="0" err="1"/>
              <a:t>nsd</a:t>
            </a:r>
            <a:r>
              <a:rPr lang="en-US" altLang="en-US" sz="2400" b="1" dirty="0"/>
              <a:t>, ….);</a:t>
            </a:r>
          </a:p>
          <a:p>
            <a:pPr>
              <a:buFont typeface="Wingdings" panose="05000000000000000000" pitchFamily="2" charset="2"/>
              <a:buNone/>
            </a:pPr>
            <a:endParaRPr lang="en-US" altLang="en-US" sz="2400" b="1" dirty="0"/>
          </a:p>
        </p:txBody>
      </p:sp>
      <p:sp>
        <p:nvSpPr>
          <p:cNvPr id="6" name="Rectangle 4"/>
          <p:cNvSpPr txBox="1">
            <a:spLocks noChangeArrowheads="1"/>
          </p:cNvSpPr>
          <p:nvPr/>
        </p:nvSpPr>
        <p:spPr>
          <a:xfrm>
            <a:off x="6234475" y="1443071"/>
            <a:ext cx="5848790" cy="4610888"/>
          </a:xfrm>
          <a:prstGeom prst="rect">
            <a:avLst/>
          </a:prstGeom>
          <a:solidFill>
            <a:schemeClr val="tx2">
              <a:lumMod val="10000"/>
              <a:lumOff val="9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5000000000000000000" pitchFamily="2" charset="2"/>
              <a:buNone/>
            </a:pPr>
            <a:r>
              <a:rPr lang="en-US" altLang="en-US" sz="2400" b="1" dirty="0"/>
              <a:t>CLIENT</a:t>
            </a:r>
          </a:p>
          <a:p>
            <a:pPr>
              <a:buFont typeface="Wingdings" panose="05000000000000000000" pitchFamily="2" charset="2"/>
              <a:buNone/>
            </a:pPr>
            <a:r>
              <a:rPr lang="en-US" altLang="en-US" sz="2400" b="1" dirty="0" err="1"/>
              <a:t>struct</a:t>
            </a:r>
            <a:r>
              <a:rPr lang="en-US" altLang="en-US" sz="2400" b="1" dirty="0"/>
              <a:t> </a:t>
            </a:r>
            <a:r>
              <a:rPr lang="en-US" altLang="en-US" sz="2400" b="1" dirty="0" err="1"/>
              <a:t>sockaddr_in</a:t>
            </a:r>
            <a:r>
              <a:rPr lang="en-US" altLang="en-US" sz="2400" b="1" dirty="0"/>
              <a:t> </a:t>
            </a:r>
            <a:r>
              <a:rPr lang="en-US" altLang="en-US" sz="2400" b="1" dirty="0" err="1"/>
              <a:t>serv</a:t>
            </a:r>
            <a:r>
              <a:rPr lang="en-US" altLang="en-US" sz="2400" b="1" dirty="0"/>
              <a:t>;</a:t>
            </a:r>
          </a:p>
          <a:p>
            <a:pPr>
              <a:buFont typeface="Wingdings" panose="05000000000000000000" pitchFamily="2" charset="2"/>
              <a:buNone/>
            </a:pPr>
            <a:r>
              <a:rPr lang="en-US" altLang="en-US" sz="2400" b="1" dirty="0" err="1"/>
              <a:t>sd</a:t>
            </a:r>
            <a:r>
              <a:rPr lang="en-US" altLang="en-US" sz="2400" b="1" dirty="0"/>
              <a:t> = socket (AF_INET, SOCK_STREM, 0);</a:t>
            </a:r>
          </a:p>
          <a:p>
            <a:pPr>
              <a:buFont typeface="Wingdings" panose="05000000000000000000" pitchFamily="2" charset="2"/>
              <a:buNone/>
            </a:pPr>
            <a:endParaRPr lang="en-US" altLang="en-US" sz="2000" b="1" dirty="0"/>
          </a:p>
          <a:p>
            <a:pPr>
              <a:buFont typeface="Wingdings" panose="05000000000000000000" pitchFamily="2" charset="2"/>
              <a:buNone/>
            </a:pPr>
            <a:r>
              <a:rPr lang="en-US" altLang="en-US" sz="2400" b="1" dirty="0" err="1"/>
              <a:t>serv.sin_family</a:t>
            </a:r>
            <a:r>
              <a:rPr lang="en-US" altLang="en-US" sz="2400" b="1" dirty="0"/>
              <a:t> = AF_INET;</a:t>
            </a:r>
          </a:p>
          <a:p>
            <a:pPr>
              <a:buFont typeface="Wingdings" panose="05000000000000000000" pitchFamily="2" charset="2"/>
              <a:buNone/>
            </a:pPr>
            <a:r>
              <a:rPr lang="en-US" altLang="en-US" sz="2400" b="1" dirty="0" err="1"/>
              <a:t>serv.sin_addr.s_addr</a:t>
            </a:r>
            <a:r>
              <a:rPr lang="en-US" altLang="en-US" sz="2400" b="1" dirty="0"/>
              <a:t> = </a:t>
            </a:r>
            <a:r>
              <a:rPr lang="en-US" altLang="en-US" sz="2400" b="1" dirty="0" err="1"/>
              <a:t>inet_addr</a:t>
            </a:r>
            <a:r>
              <a:rPr lang="en-US" altLang="en-US" sz="2400" b="1" dirty="0"/>
              <a:t> (“</a:t>
            </a:r>
            <a:r>
              <a:rPr lang="en-US" altLang="en-US" sz="2400" b="1" dirty="0" err="1"/>
              <a:t>ser</a:t>
            </a:r>
            <a:r>
              <a:rPr lang="en-US" altLang="en-US" sz="2400" b="1" dirty="0"/>
              <a:t> </a:t>
            </a:r>
            <a:r>
              <a:rPr lang="en-US" altLang="en-US" sz="2400" b="1" dirty="0" err="1"/>
              <a:t>ip</a:t>
            </a:r>
            <a:r>
              <a:rPr lang="en-US" altLang="en-US" sz="2400" b="1" dirty="0"/>
              <a:t>”);</a:t>
            </a:r>
          </a:p>
          <a:p>
            <a:pPr>
              <a:buFont typeface="Wingdings" panose="05000000000000000000" pitchFamily="2" charset="2"/>
              <a:buNone/>
            </a:pPr>
            <a:r>
              <a:rPr lang="en-US" altLang="en-US" sz="2400" b="1" dirty="0" err="1"/>
              <a:t>serv.sin_port</a:t>
            </a:r>
            <a:r>
              <a:rPr lang="en-US" altLang="en-US" sz="2400" b="1" dirty="0"/>
              <a:t> = </a:t>
            </a:r>
            <a:r>
              <a:rPr lang="en-US" altLang="en-US" sz="2400" b="1" dirty="0" err="1"/>
              <a:t>htons</a:t>
            </a:r>
            <a:r>
              <a:rPr lang="en-US" altLang="en-US" sz="2400" b="1" dirty="0"/>
              <a:t> (</a:t>
            </a:r>
            <a:r>
              <a:rPr lang="en-US" altLang="en-US" sz="2400" b="1" dirty="0" err="1"/>
              <a:t>portno</a:t>
            </a:r>
            <a:r>
              <a:rPr lang="en-US" altLang="en-US" sz="2400" b="1" dirty="0"/>
              <a:t>);</a:t>
            </a:r>
          </a:p>
          <a:p>
            <a:pPr>
              <a:buFont typeface="Wingdings" panose="05000000000000000000" pitchFamily="2" charset="2"/>
              <a:buNone/>
            </a:pPr>
            <a:endParaRPr lang="en-US" altLang="en-US" sz="2000" b="1" dirty="0"/>
          </a:p>
          <a:p>
            <a:pPr>
              <a:buFont typeface="Wingdings" panose="05000000000000000000" pitchFamily="2" charset="2"/>
              <a:buNone/>
            </a:pPr>
            <a:r>
              <a:rPr lang="en-US" altLang="en-US" sz="2400" b="1" dirty="0"/>
              <a:t>connect (</a:t>
            </a:r>
            <a:r>
              <a:rPr lang="en-US" altLang="en-US" sz="2400" b="1" dirty="0" err="1"/>
              <a:t>sd</a:t>
            </a:r>
            <a:r>
              <a:rPr lang="en-US" altLang="en-US" sz="2400" b="1" dirty="0"/>
              <a:t>, &amp;server, </a:t>
            </a:r>
            <a:r>
              <a:rPr lang="en-US" altLang="en-US" sz="2400" b="1" dirty="0" err="1"/>
              <a:t>sizeof</a:t>
            </a:r>
            <a:r>
              <a:rPr lang="en-US" altLang="en-US" sz="2400" b="1" dirty="0"/>
              <a:t>  (server));</a:t>
            </a:r>
          </a:p>
          <a:p>
            <a:pPr>
              <a:buFont typeface="Wingdings" panose="05000000000000000000" pitchFamily="2" charset="2"/>
              <a:buNone/>
            </a:pPr>
            <a:r>
              <a:rPr lang="en-US" altLang="en-US" sz="2400" b="1" dirty="0"/>
              <a:t>read / write (</a:t>
            </a:r>
            <a:r>
              <a:rPr lang="en-US" altLang="en-US" sz="2400" b="1" dirty="0" err="1"/>
              <a:t>sd</a:t>
            </a:r>
            <a:r>
              <a:rPr lang="en-US" altLang="en-US" sz="2400" b="1" dirty="0"/>
              <a:t>, ….);</a:t>
            </a:r>
          </a:p>
        </p:txBody>
      </p:sp>
      <p:sp>
        <p:nvSpPr>
          <p:cNvPr id="7" name="Line 5"/>
          <p:cNvSpPr>
            <a:spLocks noChangeShapeType="1"/>
          </p:cNvSpPr>
          <p:nvPr/>
        </p:nvSpPr>
        <p:spPr bwMode="auto">
          <a:xfrm>
            <a:off x="5872655" y="1527154"/>
            <a:ext cx="0" cy="403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sz="2800"/>
          </a:p>
        </p:txBody>
      </p:sp>
    </p:spTree>
    <p:extLst>
      <p:ext uri="{BB962C8B-B14F-4D97-AF65-F5344CB8AC3E}">
        <p14:creationId xmlns:p14="http://schemas.microsoft.com/office/powerpoint/2010/main" val="366610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amond(in)">
                                      <p:cBhvr>
                                        <p:cTn id="17" dur="1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 calcmode="lin" valueType="num">
                                      <p:cBhvr additive="base">
                                        <p:cTn id="22" dur="10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5">
                                            <p:txEl>
                                              <p:pRg st="5" end="5"/>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 calcmode="lin" valueType="num">
                                      <p:cBhvr additive="base">
                                        <p:cTn id="26" dur="10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27" dur="1000" fill="hold"/>
                                        <p:tgtEl>
                                          <p:spTgt spid="5">
                                            <p:txEl>
                                              <p:pRg st="6" end="6"/>
                                            </p:txEl>
                                          </p:spTgt>
                                        </p:tgtEl>
                                        <p:attrNameLst>
                                          <p:attrName>ppt_y</p:attrName>
                                        </p:attrNameLst>
                                      </p:cBhvr>
                                      <p:tavLst>
                                        <p:tav tm="0">
                                          <p:val>
                                            <p:strVal val="#ppt_y"/>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 calcmode="lin" valueType="num">
                                      <p:cBhvr additive="base">
                                        <p:cTn id="3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box(in)">
                                      <p:cBhvr>
                                        <p:cTn id="36" dur="500"/>
                                        <p:tgtEl>
                                          <p:spTgt spid="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41" dur="500"/>
                                        <p:tgtEl>
                                          <p:spTgt spid="5">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blinds(horizontal)">
                                      <p:cBhvr>
                                        <p:cTn id="46" dur="500"/>
                                        <p:tgtEl>
                                          <p:spTgt spid="5">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anim calcmode="lin" valueType="num">
                                      <p:cBhvr additive="base">
                                        <p:cTn id="5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 calcmode="lin" valueType="num">
                                      <p:cBhvr additive="base">
                                        <p:cTn id="5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ntr" presetSubtype="16" fill="hold" nodeType="clickEffect">
                                  <p:stCondLst>
                                    <p:cond delay="0"/>
                                  </p:stCondLst>
                                  <p:childTnLst>
                                    <p:set>
                                      <p:cBhvr>
                                        <p:cTn id="67" dur="1" fill="hold">
                                          <p:stCondLst>
                                            <p:cond delay="0"/>
                                          </p:stCondLst>
                                        </p:cTn>
                                        <p:tgtEl>
                                          <p:spTgt spid="6">
                                            <p:txEl>
                                              <p:pRg st="1" end="1"/>
                                            </p:txEl>
                                          </p:spTgt>
                                        </p:tgtEl>
                                        <p:attrNameLst>
                                          <p:attrName>style.visibility</p:attrName>
                                        </p:attrNameLst>
                                      </p:cBhvr>
                                      <p:to>
                                        <p:strVal val="visible"/>
                                      </p:to>
                                    </p:set>
                                    <p:animEffect transition="in" filter="diamond(in)">
                                      <p:cBhvr>
                                        <p:cTn id="68" dur="1000"/>
                                        <p:tgtEl>
                                          <p:spTgt spid="6">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anim calcmode="lin" valueType="num">
                                      <p:cBhvr additive="base">
                                        <p:cTn id="7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8" presetClass="entr" presetSubtype="16" fill="hold" nodeType="click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animEffect transition="in" filter="diamond(in)">
                                      <p:cBhvr>
                                        <p:cTn id="79" dur="1000"/>
                                        <p:tgtEl>
                                          <p:spTgt spid="6">
                                            <p:txEl>
                                              <p:pRg st="4" end="4"/>
                                            </p:txEl>
                                          </p:spTgt>
                                        </p:tgtEl>
                                      </p:cBhvr>
                                    </p:animEffect>
                                  </p:childTnLst>
                                </p:cTn>
                              </p:par>
                              <p:par>
                                <p:cTn id="80" presetID="8" presetClass="entr" presetSubtype="16" fill="hold" nodeType="with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animEffect transition="in" filter="diamond(in)">
                                      <p:cBhvr>
                                        <p:cTn id="82" dur="1000"/>
                                        <p:tgtEl>
                                          <p:spTgt spid="6">
                                            <p:txEl>
                                              <p:pRg st="5" end="5"/>
                                            </p:txEl>
                                          </p:spTgt>
                                        </p:tgtEl>
                                      </p:cBhvr>
                                    </p:animEffect>
                                  </p:childTnLst>
                                </p:cTn>
                              </p:par>
                              <p:par>
                                <p:cTn id="83" presetID="8" presetClass="entr" presetSubtype="16" fill="hold" nodeType="with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animEffect transition="in" filter="diamond(in)">
                                      <p:cBhvr>
                                        <p:cTn id="85" dur="1000"/>
                                        <p:tgtEl>
                                          <p:spTgt spid="6">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6">
                                            <p:txEl>
                                              <p:pRg st="8" end="8"/>
                                            </p:txEl>
                                          </p:spTgt>
                                        </p:tgtEl>
                                        <p:attrNameLst>
                                          <p:attrName>style.visibility</p:attrName>
                                        </p:attrNameLst>
                                      </p:cBhvr>
                                      <p:to>
                                        <p:strVal val="visible"/>
                                      </p:to>
                                    </p:set>
                                    <p:anim calcmode="lin" valueType="num">
                                      <p:cBhvr additive="base">
                                        <p:cTn id="90"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6">
                                            <p:txEl>
                                              <p:pRg st="9" end="9"/>
                                            </p:txEl>
                                          </p:spTgt>
                                        </p:tgtEl>
                                        <p:attrNameLst>
                                          <p:attrName>style.visibility</p:attrName>
                                        </p:attrNameLst>
                                      </p:cBhvr>
                                      <p:to>
                                        <p:strVal val="visible"/>
                                      </p:to>
                                    </p:set>
                                    <p:anim calcmode="lin" valueType="num">
                                      <p:cBhvr additive="base">
                                        <p:cTn id="96"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Pipe Example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4</a:t>
            </a:fld>
            <a:endParaRPr lang="en-IN"/>
          </a:p>
        </p:txBody>
      </p:sp>
      <p:sp>
        <p:nvSpPr>
          <p:cNvPr id="5" name="Rectangle 3"/>
          <p:cNvSpPr>
            <a:spLocks noChangeArrowheads="1"/>
          </p:cNvSpPr>
          <p:nvPr/>
        </p:nvSpPr>
        <p:spPr bwMode="auto">
          <a:xfrm>
            <a:off x="2782612" y="2425260"/>
            <a:ext cx="1524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 name="Rectangle 4"/>
          <p:cNvSpPr>
            <a:spLocks noChangeArrowheads="1"/>
          </p:cNvSpPr>
          <p:nvPr/>
        </p:nvSpPr>
        <p:spPr bwMode="auto">
          <a:xfrm>
            <a:off x="7583212" y="2425260"/>
            <a:ext cx="1524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7" name="Line 5"/>
          <p:cNvSpPr>
            <a:spLocks noChangeShapeType="1"/>
          </p:cNvSpPr>
          <p:nvPr/>
        </p:nvSpPr>
        <p:spPr bwMode="auto">
          <a:xfrm>
            <a:off x="4306612" y="2806260"/>
            <a:ext cx="3276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8" name="Line 6"/>
          <p:cNvSpPr>
            <a:spLocks noChangeShapeType="1"/>
          </p:cNvSpPr>
          <p:nvPr/>
        </p:nvSpPr>
        <p:spPr bwMode="auto">
          <a:xfrm>
            <a:off x="4306612" y="4482660"/>
            <a:ext cx="3276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9" name="Line 7"/>
          <p:cNvSpPr>
            <a:spLocks noChangeShapeType="1"/>
          </p:cNvSpPr>
          <p:nvPr/>
        </p:nvSpPr>
        <p:spPr bwMode="auto">
          <a:xfrm>
            <a:off x="1715812" y="280626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 name="Line 8"/>
          <p:cNvSpPr>
            <a:spLocks noChangeShapeType="1"/>
          </p:cNvSpPr>
          <p:nvPr/>
        </p:nvSpPr>
        <p:spPr bwMode="auto">
          <a:xfrm>
            <a:off x="1715812" y="4482660"/>
            <a:ext cx="10668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 name="Text Box 9"/>
          <p:cNvSpPr txBox="1">
            <a:spLocks noChangeArrowheads="1"/>
          </p:cNvSpPr>
          <p:nvPr/>
        </p:nvSpPr>
        <p:spPr bwMode="auto">
          <a:xfrm>
            <a:off x="2935012" y="341586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CC3300"/>
                </a:solidFill>
                <a:latin typeface="Albertus Extra Bold" pitchFamily="34" charset="0"/>
              </a:rPr>
              <a:t>Client   </a:t>
            </a:r>
          </a:p>
        </p:txBody>
      </p:sp>
      <p:sp>
        <p:nvSpPr>
          <p:cNvPr id="12" name="Text Box 10"/>
          <p:cNvSpPr txBox="1">
            <a:spLocks noChangeArrowheads="1"/>
          </p:cNvSpPr>
          <p:nvPr/>
        </p:nvSpPr>
        <p:spPr bwMode="auto">
          <a:xfrm>
            <a:off x="7659412" y="341586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CC3300"/>
                </a:solidFill>
                <a:latin typeface="Albertus Extra Bold" pitchFamily="34" charset="0"/>
              </a:rPr>
              <a:t>   Server</a:t>
            </a:r>
          </a:p>
        </p:txBody>
      </p:sp>
      <p:sp>
        <p:nvSpPr>
          <p:cNvPr id="13" name="Oval 11"/>
          <p:cNvSpPr>
            <a:spLocks noChangeArrowheads="1"/>
          </p:cNvSpPr>
          <p:nvPr/>
        </p:nvSpPr>
        <p:spPr bwMode="auto">
          <a:xfrm>
            <a:off x="9335812" y="2577660"/>
            <a:ext cx="914400" cy="1905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 name="Text Box 12"/>
          <p:cNvSpPr txBox="1">
            <a:spLocks noChangeArrowheads="1"/>
          </p:cNvSpPr>
          <p:nvPr/>
        </p:nvSpPr>
        <p:spPr bwMode="auto">
          <a:xfrm>
            <a:off x="9412012" y="333966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CC3300"/>
                </a:solidFill>
                <a:latin typeface="Albertus Extra Bold" pitchFamily="34" charset="0"/>
              </a:rPr>
              <a:t>File</a:t>
            </a:r>
          </a:p>
        </p:txBody>
      </p:sp>
      <p:sp>
        <p:nvSpPr>
          <p:cNvPr id="15" name="Line 13"/>
          <p:cNvSpPr>
            <a:spLocks noChangeShapeType="1"/>
          </p:cNvSpPr>
          <p:nvPr/>
        </p:nvSpPr>
        <p:spPr bwMode="auto">
          <a:xfrm>
            <a:off x="9107212" y="3492060"/>
            <a:ext cx="228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6" name="Text Box 14"/>
          <p:cNvSpPr txBox="1">
            <a:spLocks noChangeArrowheads="1"/>
          </p:cNvSpPr>
          <p:nvPr/>
        </p:nvSpPr>
        <p:spPr bwMode="auto">
          <a:xfrm>
            <a:off x="4535212" y="234906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006600"/>
                </a:solidFill>
                <a:latin typeface="Albertus Extra Bold" pitchFamily="34" charset="0"/>
              </a:rPr>
              <a:t>Path Name</a:t>
            </a:r>
          </a:p>
        </p:txBody>
      </p:sp>
      <p:sp>
        <p:nvSpPr>
          <p:cNvPr id="17" name="Text Box 15"/>
          <p:cNvSpPr txBox="1">
            <a:spLocks noChangeArrowheads="1"/>
          </p:cNvSpPr>
          <p:nvPr/>
        </p:nvSpPr>
        <p:spPr bwMode="auto">
          <a:xfrm>
            <a:off x="4382812" y="4558860"/>
            <a:ext cx="3124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006600"/>
                </a:solidFill>
                <a:latin typeface="Albertus Extra Bold" pitchFamily="34" charset="0"/>
              </a:rPr>
              <a:t>File Content or Error</a:t>
            </a:r>
          </a:p>
          <a:p>
            <a:pPr algn="ctr" eaLnBrk="1" hangingPunct="1">
              <a:spcBef>
                <a:spcPct val="50000"/>
              </a:spcBef>
            </a:pPr>
            <a:r>
              <a:rPr lang="en-US" altLang="en-US" sz="2000" b="1">
                <a:solidFill>
                  <a:srgbClr val="006600"/>
                </a:solidFill>
                <a:latin typeface="Albertus Extra Bold" pitchFamily="34" charset="0"/>
              </a:rPr>
              <a:t>Message</a:t>
            </a:r>
          </a:p>
        </p:txBody>
      </p:sp>
      <p:sp>
        <p:nvSpPr>
          <p:cNvPr id="18" name="Text Box 16"/>
          <p:cNvSpPr txBox="1">
            <a:spLocks noChangeArrowheads="1"/>
          </p:cNvSpPr>
          <p:nvPr/>
        </p:nvSpPr>
        <p:spPr bwMode="auto">
          <a:xfrm>
            <a:off x="1487212" y="234906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333399"/>
                </a:solidFill>
                <a:latin typeface="Albertus Extra Bold" pitchFamily="34" charset="0"/>
              </a:rPr>
              <a:t>STDIN</a:t>
            </a:r>
          </a:p>
        </p:txBody>
      </p:sp>
      <p:sp>
        <p:nvSpPr>
          <p:cNvPr id="19" name="Text Box 17"/>
          <p:cNvSpPr txBox="1">
            <a:spLocks noChangeArrowheads="1"/>
          </p:cNvSpPr>
          <p:nvPr/>
        </p:nvSpPr>
        <p:spPr bwMode="auto">
          <a:xfrm>
            <a:off x="1334812" y="455886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solidFill>
                  <a:srgbClr val="333399"/>
                </a:solidFill>
                <a:latin typeface="Albertus Extra Bold" pitchFamily="34" charset="0"/>
              </a:rPr>
              <a:t>STDOUT</a:t>
            </a:r>
          </a:p>
        </p:txBody>
      </p:sp>
      <p:sp>
        <p:nvSpPr>
          <p:cNvPr id="20" name="Text Box 18"/>
          <p:cNvSpPr txBox="1">
            <a:spLocks noChangeArrowheads="1"/>
          </p:cNvSpPr>
          <p:nvPr/>
        </p:nvSpPr>
        <p:spPr bwMode="auto">
          <a:xfrm>
            <a:off x="3011212" y="1282260"/>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333399"/>
                </a:solidFill>
                <a:latin typeface="Albertus Extra Bold" pitchFamily="34" charset="0"/>
              </a:rPr>
              <a:t>Client - Server </a:t>
            </a:r>
          </a:p>
        </p:txBody>
      </p:sp>
    </p:spTree>
    <p:extLst>
      <p:ext uri="{BB962C8B-B14F-4D97-AF65-F5344CB8AC3E}">
        <p14:creationId xmlns:p14="http://schemas.microsoft.com/office/powerpoint/2010/main" val="460514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Iterative </a:t>
            </a:r>
            <a:r>
              <a:rPr lang="en-IN" dirty="0" err="1">
                <a:latin typeface="+mn-lt"/>
              </a:rPr>
              <a:t>Vs</a:t>
            </a:r>
            <a:r>
              <a:rPr lang="en-IN" dirty="0">
                <a:latin typeface="+mn-lt"/>
              </a:rPr>
              <a:t> Concurrent Server</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40</a:t>
            </a:fld>
            <a:endParaRPr lang="en-IN"/>
          </a:p>
        </p:txBody>
      </p:sp>
      <p:sp>
        <p:nvSpPr>
          <p:cNvPr id="5" name="Rectangle 3"/>
          <p:cNvSpPr txBox="1">
            <a:spLocks noChangeArrowheads="1"/>
          </p:cNvSpPr>
          <p:nvPr/>
        </p:nvSpPr>
        <p:spPr>
          <a:xfrm>
            <a:off x="141403" y="3237186"/>
            <a:ext cx="4981903" cy="2364827"/>
          </a:xfrm>
          <a:prstGeom prst="rect">
            <a:avLst/>
          </a:prstGeom>
          <a:solidFill>
            <a:srgbClr val="CCECFF"/>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One client request at a time. </a:t>
            </a:r>
          </a:p>
          <a:p>
            <a:pPr>
              <a:buFont typeface="Wingdings" panose="05000000000000000000" pitchFamily="2" charset="2"/>
              <a:buNone/>
            </a:pPr>
            <a:r>
              <a:rPr lang="en-US" altLang="en-US" sz="2400" b="1" dirty="0" err="1"/>
              <a:t>nsd</a:t>
            </a:r>
            <a:r>
              <a:rPr lang="en-US" altLang="en-US" sz="2400" b="1" dirty="0"/>
              <a:t> = accept (</a:t>
            </a:r>
            <a:r>
              <a:rPr lang="en-US" altLang="en-US" sz="2400" b="1" dirty="0" err="1"/>
              <a:t>sd</a:t>
            </a:r>
            <a:r>
              <a:rPr lang="en-US" altLang="en-US" sz="2400" b="1" dirty="0"/>
              <a:t>, &amp;cli,…);</a:t>
            </a:r>
          </a:p>
          <a:p>
            <a:pPr>
              <a:buFont typeface="Wingdings" panose="05000000000000000000" pitchFamily="2" charset="2"/>
              <a:buNone/>
            </a:pPr>
            <a:r>
              <a:rPr lang="en-US" altLang="en-US" sz="2400" b="1" dirty="0"/>
              <a:t>while (1) {</a:t>
            </a:r>
          </a:p>
          <a:p>
            <a:pPr>
              <a:buFont typeface="Wingdings" panose="05000000000000000000" pitchFamily="2" charset="2"/>
              <a:buNone/>
            </a:pPr>
            <a:r>
              <a:rPr lang="en-US" altLang="en-US" sz="2400" b="1" dirty="0"/>
              <a:t>   read/write(</a:t>
            </a:r>
            <a:r>
              <a:rPr lang="en-US" altLang="en-US" sz="2400" b="1" dirty="0" err="1"/>
              <a:t>nsd</a:t>
            </a:r>
            <a:r>
              <a:rPr lang="en-US" altLang="en-US" sz="2400" b="1" dirty="0"/>
              <a:t>, …);</a:t>
            </a:r>
          </a:p>
          <a:p>
            <a:pPr>
              <a:buFont typeface="Wingdings" panose="05000000000000000000" pitchFamily="2" charset="2"/>
              <a:buNone/>
            </a:pPr>
            <a:r>
              <a:rPr lang="en-US" altLang="en-US" sz="2400" b="1" dirty="0"/>
              <a:t>}</a:t>
            </a:r>
          </a:p>
        </p:txBody>
      </p:sp>
      <p:sp>
        <p:nvSpPr>
          <p:cNvPr id="6" name="Rectangle 3"/>
          <p:cNvSpPr txBox="1">
            <a:spLocks noChangeArrowheads="1"/>
          </p:cNvSpPr>
          <p:nvPr/>
        </p:nvSpPr>
        <p:spPr>
          <a:xfrm>
            <a:off x="5339255" y="1246663"/>
            <a:ext cx="6744010" cy="4775765"/>
          </a:xfrm>
          <a:prstGeom prst="rect">
            <a:avLst/>
          </a:prstGeom>
          <a:solidFill>
            <a:srgbClr val="CCFFFF"/>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600" b="1" dirty="0"/>
              <a:t>Many clients requests can be serviced concurrently</a:t>
            </a:r>
          </a:p>
          <a:p>
            <a:pPr>
              <a:buFont typeface="Wingdings" panose="05000000000000000000" pitchFamily="2" charset="2"/>
              <a:buNone/>
            </a:pPr>
            <a:r>
              <a:rPr lang="en-US" altLang="en-US" b="1" dirty="0"/>
              <a:t>while (1) {</a:t>
            </a:r>
          </a:p>
          <a:p>
            <a:pPr>
              <a:buFont typeface="Wingdings" panose="05000000000000000000" pitchFamily="2" charset="2"/>
              <a:buNone/>
            </a:pPr>
            <a:r>
              <a:rPr lang="en-US" altLang="en-US" b="1" dirty="0"/>
              <a:t>   </a:t>
            </a:r>
            <a:r>
              <a:rPr lang="en-US" altLang="en-US" b="1" dirty="0" err="1"/>
              <a:t>nsd</a:t>
            </a:r>
            <a:r>
              <a:rPr lang="en-US" altLang="en-US" b="1" dirty="0"/>
              <a:t> =(accept (</a:t>
            </a:r>
            <a:r>
              <a:rPr lang="en-US" altLang="en-US" b="1" dirty="0" err="1"/>
              <a:t>sd</a:t>
            </a:r>
            <a:r>
              <a:rPr lang="en-US" altLang="en-US" b="1" dirty="0"/>
              <a:t>, &amp;cli, ….);</a:t>
            </a:r>
          </a:p>
          <a:p>
            <a:pPr>
              <a:buFont typeface="Wingdings" panose="05000000000000000000" pitchFamily="2" charset="2"/>
              <a:buNone/>
            </a:pPr>
            <a:r>
              <a:rPr lang="en-US" altLang="en-US" b="1" dirty="0"/>
              <a:t>     if (!fork( )) {</a:t>
            </a:r>
          </a:p>
          <a:p>
            <a:pPr>
              <a:buFont typeface="Wingdings" panose="05000000000000000000" pitchFamily="2" charset="2"/>
              <a:buNone/>
            </a:pPr>
            <a:r>
              <a:rPr lang="en-US" altLang="en-US" b="1" dirty="0"/>
              <a:t>           close(</a:t>
            </a:r>
            <a:r>
              <a:rPr lang="en-US" altLang="en-US" b="1" dirty="0" err="1"/>
              <a:t>sd</a:t>
            </a:r>
            <a:r>
              <a:rPr lang="en-US" altLang="en-US" b="1" dirty="0"/>
              <a:t>);</a:t>
            </a:r>
          </a:p>
          <a:p>
            <a:pPr>
              <a:buFont typeface="Wingdings" panose="05000000000000000000" pitchFamily="2" charset="2"/>
              <a:buNone/>
            </a:pPr>
            <a:r>
              <a:rPr lang="en-US" altLang="en-US" b="1" dirty="0"/>
              <a:t>           read/write(</a:t>
            </a:r>
            <a:r>
              <a:rPr lang="en-US" altLang="en-US" b="1" dirty="0" err="1"/>
              <a:t>nsd</a:t>
            </a:r>
            <a:r>
              <a:rPr lang="en-US" altLang="en-US" b="1" dirty="0"/>
              <a:t>, …..);</a:t>
            </a:r>
          </a:p>
          <a:p>
            <a:pPr>
              <a:buFont typeface="Wingdings" panose="05000000000000000000" pitchFamily="2" charset="2"/>
              <a:buNone/>
            </a:pPr>
            <a:r>
              <a:rPr lang="en-US" altLang="en-US" b="1" dirty="0"/>
              <a:t>           exit();</a:t>
            </a:r>
          </a:p>
          <a:p>
            <a:pPr>
              <a:buFont typeface="Wingdings" panose="05000000000000000000" pitchFamily="2" charset="2"/>
              <a:buNone/>
            </a:pPr>
            <a:r>
              <a:rPr lang="en-US" altLang="en-US" b="1" dirty="0"/>
              <a:t>     } else</a:t>
            </a:r>
          </a:p>
          <a:p>
            <a:pPr>
              <a:buFont typeface="Wingdings" panose="05000000000000000000" pitchFamily="2" charset="2"/>
              <a:buNone/>
            </a:pPr>
            <a:r>
              <a:rPr lang="en-US" altLang="en-US" b="1" dirty="0"/>
              <a:t>          close(</a:t>
            </a:r>
            <a:r>
              <a:rPr lang="en-US" altLang="en-US" b="1" dirty="0" err="1"/>
              <a:t>nsd</a:t>
            </a:r>
            <a:r>
              <a:rPr lang="en-US" altLang="en-US" b="1" dirty="0"/>
              <a:t>);</a:t>
            </a:r>
          </a:p>
          <a:p>
            <a:pPr>
              <a:buFont typeface="Wingdings" panose="05000000000000000000" pitchFamily="2" charset="2"/>
              <a:buNone/>
            </a:pPr>
            <a:r>
              <a:rPr lang="en-US" altLang="en-US" b="1" dirty="0"/>
              <a:t>}</a:t>
            </a:r>
          </a:p>
        </p:txBody>
      </p:sp>
    </p:spTree>
    <p:extLst>
      <p:ext uri="{BB962C8B-B14F-4D97-AF65-F5344CB8AC3E}">
        <p14:creationId xmlns:p14="http://schemas.microsoft.com/office/powerpoint/2010/main" val="5825313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Alarm and Timers</a:t>
            </a:r>
          </a:p>
        </p:txBody>
      </p:sp>
      <p:sp>
        <p:nvSpPr>
          <p:cNvPr id="4" name="Slide Number Placeholder 3"/>
          <p:cNvSpPr>
            <a:spLocks noGrp="1"/>
          </p:cNvSpPr>
          <p:nvPr>
            <p:ph type="sldNum" sz="quarter" idx="12"/>
          </p:nvPr>
        </p:nvSpPr>
        <p:spPr/>
        <p:txBody>
          <a:bodyPr/>
          <a:lstStyle/>
          <a:p>
            <a:fld id="{1DEFBDA0-AD74-41D1-B067-250B5C005FA0}" type="slidenum">
              <a:rPr lang="en-IN" smtClean="0"/>
              <a:t>41</a:t>
            </a:fld>
            <a:endParaRPr lang="en-IN"/>
          </a:p>
        </p:txBody>
      </p:sp>
      <p:sp>
        <p:nvSpPr>
          <p:cNvPr id="5" name="Rectangle 3"/>
          <p:cNvSpPr txBox="1">
            <a:spLocks noChangeArrowheads="1"/>
          </p:cNvSpPr>
          <p:nvPr/>
        </p:nvSpPr>
        <p:spPr>
          <a:xfrm>
            <a:off x="457200" y="1143001"/>
            <a:ext cx="8229600" cy="143203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unsigned </a:t>
            </a:r>
            <a:r>
              <a:rPr lang="en-US" altLang="en-US" sz="2400" b="1" dirty="0" err="1"/>
              <a:t>int</a:t>
            </a:r>
            <a:r>
              <a:rPr lang="en-US" altLang="en-US" sz="2400" b="1" dirty="0"/>
              <a:t> alarm (unsigned </a:t>
            </a:r>
            <a:r>
              <a:rPr lang="en-US" altLang="en-US" sz="2400" b="1" dirty="0" err="1"/>
              <a:t>int</a:t>
            </a:r>
            <a:r>
              <a:rPr lang="en-US" altLang="en-US" sz="2400" b="1" dirty="0"/>
              <a:t> seconds);</a:t>
            </a:r>
          </a:p>
          <a:p>
            <a:pPr algn="just"/>
            <a:r>
              <a:rPr lang="en-US" altLang="en-US" sz="2400" b="1" dirty="0"/>
              <a:t>It is used to set an alarm for delivering SIGALARM signal.</a:t>
            </a:r>
          </a:p>
          <a:p>
            <a:pPr algn="just"/>
            <a:r>
              <a:rPr lang="en-US" altLang="en-US" sz="2400" b="1" dirty="0"/>
              <a:t>On success  it returns zero.</a:t>
            </a:r>
          </a:p>
        </p:txBody>
      </p:sp>
      <p:sp>
        <p:nvSpPr>
          <p:cNvPr id="6" name="Rectangle 3"/>
          <p:cNvSpPr txBox="1">
            <a:spLocks noChangeArrowheads="1"/>
          </p:cNvSpPr>
          <p:nvPr/>
        </p:nvSpPr>
        <p:spPr>
          <a:xfrm>
            <a:off x="457200" y="2916757"/>
            <a:ext cx="11251324" cy="3756998"/>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Three interval timers.</a:t>
            </a:r>
          </a:p>
          <a:p>
            <a:pPr lvl="1" algn="just"/>
            <a:r>
              <a:rPr lang="en-US" altLang="en-US" b="1" dirty="0"/>
              <a:t>ITIMER_REAL </a:t>
            </a:r>
          </a:p>
          <a:p>
            <a:pPr lvl="2" algn="just"/>
            <a:r>
              <a:rPr lang="en-US" altLang="en-US" dirty="0"/>
              <a:t>This timer counts down in real (i.e., wall clock</a:t>
            </a:r>
            <a:r>
              <a:rPr lang="en-US" altLang="en-US" dirty="0" smtClean="0"/>
              <a:t>) time</a:t>
            </a:r>
            <a:r>
              <a:rPr lang="en-US" altLang="en-US" dirty="0"/>
              <a:t>.  At each expiration, a </a:t>
            </a:r>
            <a:r>
              <a:rPr lang="en-US" altLang="en-US" b="1" i="1" dirty="0"/>
              <a:t>SIGALRM</a:t>
            </a:r>
            <a:r>
              <a:rPr lang="en-US" altLang="en-US" dirty="0"/>
              <a:t> signal </a:t>
            </a:r>
            <a:r>
              <a:rPr lang="en-US" altLang="en-US" dirty="0" smtClean="0"/>
              <a:t>is                       </a:t>
            </a:r>
            <a:r>
              <a:rPr lang="en-US" altLang="en-US" dirty="0"/>
              <a:t>generated</a:t>
            </a:r>
            <a:r>
              <a:rPr lang="en-US" altLang="en-US" dirty="0" smtClean="0"/>
              <a:t>.</a:t>
            </a:r>
          </a:p>
          <a:p>
            <a:pPr lvl="1" algn="just"/>
            <a:r>
              <a:rPr lang="en-US" altLang="en-US" b="1" dirty="0" smtClean="0"/>
              <a:t>ITIMER_VIRTUAL</a:t>
            </a:r>
            <a:endParaRPr lang="en-US" altLang="en-US" b="1" dirty="0"/>
          </a:p>
          <a:p>
            <a:pPr lvl="2" algn="just"/>
            <a:r>
              <a:rPr lang="en-US" altLang="en-US" dirty="0"/>
              <a:t>This timer counts down against the user-mode CPU </a:t>
            </a:r>
            <a:r>
              <a:rPr lang="en-US" altLang="en-US" dirty="0" smtClean="0"/>
              <a:t>time consumed </a:t>
            </a:r>
            <a:r>
              <a:rPr lang="en-US" altLang="en-US" dirty="0"/>
              <a:t>by the process.  (The measurement </a:t>
            </a:r>
            <a:r>
              <a:rPr lang="en-US" altLang="en-US" dirty="0" smtClean="0"/>
              <a:t>includes CPU </a:t>
            </a:r>
            <a:r>
              <a:rPr lang="en-US" altLang="en-US" dirty="0"/>
              <a:t>time consumed by all threads in the process.)  </a:t>
            </a:r>
            <a:r>
              <a:rPr lang="en-US" altLang="en-US" dirty="0" smtClean="0"/>
              <a:t>At each </a:t>
            </a:r>
            <a:r>
              <a:rPr lang="en-US" altLang="en-US" dirty="0"/>
              <a:t>expiration, a </a:t>
            </a:r>
            <a:r>
              <a:rPr lang="en-US" altLang="en-US" b="1" i="1" dirty="0"/>
              <a:t>SIGVTALRM</a:t>
            </a:r>
            <a:r>
              <a:rPr lang="en-US" altLang="en-US" dirty="0"/>
              <a:t> signal is generated</a:t>
            </a:r>
            <a:r>
              <a:rPr lang="en-US" altLang="en-US" dirty="0" smtClean="0"/>
              <a:t>.</a:t>
            </a:r>
          </a:p>
          <a:p>
            <a:pPr lvl="1" algn="just"/>
            <a:r>
              <a:rPr lang="en-US" altLang="en-US" b="1" dirty="0" smtClean="0"/>
              <a:t>ITIMER_PROF</a:t>
            </a:r>
            <a:endParaRPr lang="en-US" altLang="en-US" b="1" dirty="0"/>
          </a:p>
          <a:p>
            <a:pPr lvl="2" algn="just"/>
            <a:r>
              <a:rPr lang="en-US" altLang="en-US" dirty="0"/>
              <a:t>This timer counts down against the total (i.e., </a:t>
            </a:r>
            <a:r>
              <a:rPr lang="en-US" altLang="en-US" dirty="0" smtClean="0"/>
              <a:t>both user </a:t>
            </a:r>
            <a:r>
              <a:rPr lang="en-US" altLang="en-US" dirty="0"/>
              <a:t>and system) CPU time consumed by the </a:t>
            </a:r>
            <a:r>
              <a:rPr lang="en-US" altLang="en-US" dirty="0" smtClean="0"/>
              <a:t>process.  At </a:t>
            </a:r>
            <a:r>
              <a:rPr lang="en-US" altLang="en-US" dirty="0"/>
              <a:t>each expiration, </a:t>
            </a:r>
            <a:r>
              <a:rPr lang="en-US" altLang="en-US" dirty="0" smtClean="0"/>
              <a:t>a </a:t>
            </a:r>
            <a:r>
              <a:rPr lang="en-US" altLang="en-US" b="1" i="1" dirty="0" smtClean="0"/>
              <a:t>SIGPROF</a:t>
            </a:r>
            <a:r>
              <a:rPr lang="en-US" altLang="en-US" dirty="0" smtClean="0"/>
              <a:t> </a:t>
            </a:r>
            <a:r>
              <a:rPr lang="en-US" altLang="en-US" dirty="0"/>
              <a:t>signal is generated.</a:t>
            </a:r>
          </a:p>
        </p:txBody>
      </p:sp>
    </p:spTree>
    <p:extLst>
      <p:ext uri="{BB962C8B-B14F-4D97-AF65-F5344CB8AC3E}">
        <p14:creationId xmlns:p14="http://schemas.microsoft.com/office/powerpoint/2010/main" val="1985591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get</a:t>
            </a:r>
            <a:r>
              <a:rPr lang="en-IN" dirty="0">
                <a:latin typeface="+mn-lt"/>
              </a:rPr>
              <a:t> and </a:t>
            </a:r>
            <a:r>
              <a:rPr lang="en-IN" i="1" dirty="0">
                <a:latin typeface="+mn-lt"/>
              </a:rPr>
              <a:t>set</a:t>
            </a:r>
            <a:r>
              <a:rPr lang="en-IN" dirty="0">
                <a:latin typeface="+mn-lt"/>
              </a:rPr>
              <a:t> timer</a:t>
            </a:r>
          </a:p>
        </p:txBody>
      </p:sp>
      <p:sp>
        <p:nvSpPr>
          <p:cNvPr id="4" name="Slide Number Placeholder 3"/>
          <p:cNvSpPr>
            <a:spLocks noGrp="1"/>
          </p:cNvSpPr>
          <p:nvPr>
            <p:ph type="sldNum" sz="quarter" idx="12"/>
          </p:nvPr>
        </p:nvSpPr>
        <p:spPr/>
        <p:txBody>
          <a:bodyPr/>
          <a:lstStyle/>
          <a:p>
            <a:fld id="{1DEFBDA0-AD74-41D1-B067-250B5C005FA0}" type="slidenum">
              <a:rPr lang="en-IN" smtClean="0"/>
              <a:t>42</a:t>
            </a:fld>
            <a:endParaRPr lang="en-IN"/>
          </a:p>
        </p:txBody>
      </p:sp>
      <p:sp>
        <p:nvSpPr>
          <p:cNvPr id="5" name="Rectangle 3"/>
          <p:cNvSpPr txBox="1">
            <a:spLocks noChangeArrowheads="1"/>
          </p:cNvSpPr>
          <p:nvPr/>
        </p:nvSpPr>
        <p:spPr>
          <a:xfrm>
            <a:off x="381000" y="1142999"/>
            <a:ext cx="5315607" cy="5285263"/>
          </a:xfrm>
          <a:prstGeom prst="rect">
            <a:avLst/>
          </a:prstGeom>
          <a:solidFill>
            <a:schemeClr val="bg2">
              <a:lumMod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get value of an interval timer</a:t>
            </a:r>
          </a:p>
          <a:p>
            <a:endParaRPr lang="en-US" altLang="en-US" b="1" dirty="0"/>
          </a:p>
          <a:p>
            <a:r>
              <a:rPr lang="en-US" altLang="en-US" b="1" dirty="0" err="1"/>
              <a:t>int</a:t>
            </a:r>
            <a:r>
              <a:rPr lang="en-US" altLang="en-US" b="1" dirty="0"/>
              <a:t> </a:t>
            </a:r>
            <a:r>
              <a:rPr lang="en-US" altLang="en-US" b="1" i="1" dirty="0" err="1"/>
              <a:t>getitimer</a:t>
            </a:r>
            <a:r>
              <a:rPr lang="en-US" altLang="en-US" b="1" dirty="0"/>
              <a:t> ( </a:t>
            </a:r>
            <a:r>
              <a:rPr lang="en-US" altLang="en-US" b="1" dirty="0" err="1"/>
              <a:t>int</a:t>
            </a:r>
            <a:r>
              <a:rPr lang="en-US" altLang="en-US" b="1" dirty="0"/>
              <a:t> which, </a:t>
            </a:r>
            <a:r>
              <a:rPr lang="en-US" altLang="en-US" b="1" dirty="0" err="1"/>
              <a:t>struct</a:t>
            </a:r>
            <a:r>
              <a:rPr lang="en-US" altLang="en-US" b="1" dirty="0"/>
              <a:t> </a:t>
            </a:r>
            <a:r>
              <a:rPr lang="en-US" altLang="en-US" b="1" dirty="0" err="1"/>
              <a:t>itimerval</a:t>
            </a:r>
            <a:r>
              <a:rPr lang="en-US" altLang="en-US" b="1" dirty="0"/>
              <a:t> *</a:t>
            </a:r>
            <a:r>
              <a:rPr lang="en-US" altLang="en-US" b="1" dirty="0" err="1"/>
              <a:t>val</a:t>
            </a:r>
            <a:r>
              <a:rPr lang="en-US" altLang="en-US" b="1" dirty="0"/>
              <a:t>);</a:t>
            </a:r>
          </a:p>
          <a:p>
            <a:endParaRPr lang="en-US" altLang="en-US" b="1" dirty="0"/>
          </a:p>
          <a:p>
            <a:r>
              <a:rPr lang="en-US" altLang="en-US" b="1" dirty="0"/>
              <a:t>On success it returns zero and the timer value is stored in the </a:t>
            </a:r>
            <a:r>
              <a:rPr lang="en-US" altLang="en-US" b="1" dirty="0" err="1"/>
              <a:t>itimverval</a:t>
            </a:r>
            <a:r>
              <a:rPr lang="en-US" altLang="en-US" b="1" dirty="0"/>
              <a:t> structure.</a:t>
            </a:r>
          </a:p>
          <a:p>
            <a:endParaRPr lang="en-US" altLang="en-US" b="1" dirty="0"/>
          </a:p>
          <a:p>
            <a:r>
              <a:rPr lang="en-US" altLang="en-US" b="1" dirty="0"/>
              <a:t>Example: ret = </a:t>
            </a:r>
            <a:r>
              <a:rPr lang="en-US" altLang="en-US" b="1" dirty="0" err="1"/>
              <a:t>getitimer</a:t>
            </a:r>
            <a:r>
              <a:rPr lang="en-US" altLang="en-US" b="1" dirty="0"/>
              <a:t> (ITIMER_REAL, </a:t>
            </a:r>
            <a:r>
              <a:rPr lang="en-US" altLang="en-US" b="1" dirty="0" err="1"/>
              <a:t>val</a:t>
            </a:r>
            <a:r>
              <a:rPr lang="en-US" altLang="en-US" b="1" dirty="0"/>
              <a:t>);</a:t>
            </a:r>
          </a:p>
        </p:txBody>
      </p:sp>
      <p:sp>
        <p:nvSpPr>
          <p:cNvPr id="7" name="Rectangle 3"/>
          <p:cNvSpPr txBox="1">
            <a:spLocks noChangeArrowheads="1"/>
          </p:cNvSpPr>
          <p:nvPr/>
        </p:nvSpPr>
        <p:spPr>
          <a:xfrm>
            <a:off x="6211614" y="1196214"/>
            <a:ext cx="5713293" cy="4384779"/>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Set value for a interval timer</a:t>
            </a:r>
          </a:p>
          <a:p>
            <a:endParaRPr lang="en-US" altLang="en-US" b="1" dirty="0"/>
          </a:p>
          <a:p>
            <a:r>
              <a:rPr lang="en-US" altLang="en-US" b="1" dirty="0" err="1"/>
              <a:t>int</a:t>
            </a:r>
            <a:r>
              <a:rPr lang="en-US" altLang="en-US" b="1" dirty="0"/>
              <a:t> </a:t>
            </a:r>
            <a:r>
              <a:rPr lang="en-US" altLang="en-US" b="1" i="1" dirty="0" err="1"/>
              <a:t>setitimer</a:t>
            </a:r>
            <a:r>
              <a:rPr lang="en-US" altLang="en-US" b="1" dirty="0"/>
              <a:t> (</a:t>
            </a:r>
            <a:r>
              <a:rPr lang="en-US" altLang="en-US" b="1" dirty="0" err="1"/>
              <a:t>int</a:t>
            </a:r>
            <a:r>
              <a:rPr lang="en-US" altLang="en-US" b="1" dirty="0"/>
              <a:t> </a:t>
            </a:r>
            <a:r>
              <a:rPr lang="en-US" altLang="en-US" b="1" dirty="0" err="1"/>
              <a:t>interval_timers</a:t>
            </a:r>
            <a:r>
              <a:rPr lang="en-US" altLang="en-US" b="1" dirty="0"/>
              <a:t>, </a:t>
            </a:r>
            <a:r>
              <a:rPr lang="en-US" altLang="en-US" b="1" dirty="0" err="1"/>
              <a:t>const</a:t>
            </a:r>
            <a:r>
              <a:rPr lang="en-US" altLang="en-US" b="1" dirty="0"/>
              <a:t> </a:t>
            </a:r>
            <a:r>
              <a:rPr lang="en-US" altLang="en-US" b="1" dirty="0" err="1"/>
              <a:t>struct</a:t>
            </a:r>
            <a:r>
              <a:rPr lang="en-US" altLang="en-US" b="1" dirty="0"/>
              <a:t> </a:t>
            </a:r>
            <a:r>
              <a:rPr lang="en-US" altLang="en-US" b="1" dirty="0" err="1"/>
              <a:t>itimerval</a:t>
            </a:r>
            <a:r>
              <a:rPr lang="en-US" altLang="en-US" b="1" dirty="0"/>
              <a:t> *</a:t>
            </a:r>
            <a:r>
              <a:rPr lang="en-US" altLang="en-US" b="1" dirty="0" err="1"/>
              <a:t>val</a:t>
            </a:r>
            <a:r>
              <a:rPr lang="en-US" altLang="en-US" b="1" dirty="0"/>
              <a:t>, </a:t>
            </a:r>
            <a:r>
              <a:rPr lang="en-US" altLang="en-US" b="1" dirty="0" err="1"/>
              <a:t>struct</a:t>
            </a:r>
            <a:r>
              <a:rPr lang="en-US" altLang="en-US" b="1" dirty="0"/>
              <a:t> </a:t>
            </a:r>
            <a:r>
              <a:rPr lang="en-US" altLang="en-US" b="1" dirty="0" err="1"/>
              <a:t>itimvferval</a:t>
            </a:r>
            <a:r>
              <a:rPr lang="en-US" altLang="en-US" b="1" dirty="0"/>
              <a:t> *</a:t>
            </a:r>
            <a:r>
              <a:rPr lang="en-US" altLang="en-US" b="1" dirty="0" err="1"/>
              <a:t>old_value</a:t>
            </a:r>
            <a:r>
              <a:rPr lang="en-US" altLang="en-US" b="1" dirty="0"/>
              <a:t>);</a:t>
            </a:r>
          </a:p>
          <a:p>
            <a:r>
              <a:rPr lang="en-US" altLang="en-US" b="1" dirty="0"/>
              <a:t>On success it returns zero.</a:t>
            </a:r>
          </a:p>
          <a:p>
            <a:endParaRPr lang="en-US" altLang="en-US" b="1" dirty="0"/>
          </a:p>
          <a:p>
            <a:r>
              <a:rPr lang="en-US" altLang="en-US" b="1" dirty="0"/>
              <a:t>Example: ret = </a:t>
            </a:r>
            <a:r>
              <a:rPr lang="en-US" altLang="en-US" b="1" dirty="0" err="1"/>
              <a:t>setitimer</a:t>
            </a:r>
            <a:r>
              <a:rPr lang="en-US" altLang="en-US" b="1" dirty="0"/>
              <a:t>(ITIMER_REAL, &amp;value, 0);</a:t>
            </a:r>
          </a:p>
        </p:txBody>
      </p:sp>
    </p:spTree>
    <p:extLst>
      <p:ext uri="{BB962C8B-B14F-4D97-AF65-F5344CB8AC3E}">
        <p14:creationId xmlns:p14="http://schemas.microsoft.com/office/powerpoint/2010/main" val="763377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Time Stamp Counter </a:t>
            </a:r>
          </a:p>
        </p:txBody>
      </p:sp>
      <p:sp>
        <p:nvSpPr>
          <p:cNvPr id="4" name="Slide Number Placeholder 3"/>
          <p:cNvSpPr>
            <a:spLocks noGrp="1"/>
          </p:cNvSpPr>
          <p:nvPr>
            <p:ph type="sldNum" sz="quarter" idx="12"/>
          </p:nvPr>
        </p:nvSpPr>
        <p:spPr/>
        <p:txBody>
          <a:bodyPr/>
          <a:lstStyle/>
          <a:p>
            <a:fld id="{1DEFBDA0-AD74-41D1-B067-250B5C005FA0}" type="slidenum">
              <a:rPr lang="en-IN" smtClean="0"/>
              <a:t>43</a:t>
            </a:fld>
            <a:endParaRPr lang="en-IN"/>
          </a:p>
        </p:txBody>
      </p:sp>
      <p:sp>
        <p:nvSpPr>
          <p:cNvPr id="5" name="Rectangle 3"/>
          <p:cNvSpPr txBox="1">
            <a:spLocks noChangeArrowheads="1"/>
          </p:cNvSpPr>
          <p:nvPr/>
        </p:nvSpPr>
        <p:spPr>
          <a:xfrm>
            <a:off x="381000" y="1219200"/>
            <a:ext cx="5746531" cy="5105399"/>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80000"/>
              </a:lnSpc>
              <a:buNone/>
            </a:pPr>
            <a:endParaRPr lang="en-US" altLang="en-US" sz="2200" b="1" dirty="0"/>
          </a:p>
          <a:p>
            <a:pPr marL="0" indent="0" algn="just">
              <a:lnSpc>
                <a:spcPct val="80000"/>
              </a:lnSpc>
              <a:buNone/>
            </a:pPr>
            <a:r>
              <a:rPr lang="en-US" altLang="en-US" sz="2200" b="1" dirty="0"/>
              <a:t>System can provide very high resolution time measurements through the time-stamp counter which counts the number of instructions since boot. </a:t>
            </a:r>
          </a:p>
          <a:p>
            <a:pPr algn="just">
              <a:lnSpc>
                <a:spcPct val="80000"/>
              </a:lnSpc>
              <a:buFont typeface="Wingdings" panose="05000000000000000000" pitchFamily="2" charset="2"/>
              <a:buNone/>
            </a:pPr>
            <a:r>
              <a:rPr lang="en-US" altLang="en-US" sz="2200" b="1" dirty="0"/>
              <a:t>To measure Time Stamp Counter (TSC)</a:t>
            </a:r>
          </a:p>
          <a:p>
            <a:pPr algn="just">
              <a:lnSpc>
                <a:spcPct val="80000"/>
              </a:lnSpc>
              <a:buFont typeface="Wingdings" panose="05000000000000000000" pitchFamily="2" charset="2"/>
              <a:buNone/>
            </a:pPr>
            <a:endParaRPr lang="en-US" altLang="en-US" sz="2200" b="1" dirty="0"/>
          </a:p>
          <a:p>
            <a:pPr algn="just">
              <a:lnSpc>
                <a:spcPct val="80000"/>
              </a:lnSpc>
              <a:buFont typeface="Wingdings" panose="05000000000000000000" pitchFamily="2" charset="2"/>
              <a:buNone/>
            </a:pPr>
            <a:r>
              <a:rPr lang="en-US" altLang="en-US" sz="2200" b="1" dirty="0"/>
              <a:t># include &lt;sys/</a:t>
            </a:r>
            <a:r>
              <a:rPr lang="en-US" altLang="en-US" sz="2200" b="1" dirty="0" err="1"/>
              <a:t>time.h</a:t>
            </a:r>
            <a:r>
              <a:rPr lang="en-US" altLang="en-US" sz="2200" b="1" dirty="0"/>
              <a:t>&gt;</a:t>
            </a:r>
          </a:p>
          <a:p>
            <a:pPr algn="just">
              <a:lnSpc>
                <a:spcPct val="80000"/>
              </a:lnSpc>
              <a:buFont typeface="Wingdings" panose="05000000000000000000" pitchFamily="2" charset="2"/>
              <a:buNone/>
            </a:pPr>
            <a:r>
              <a:rPr lang="en-US" altLang="en-US" sz="2200" b="1" dirty="0"/>
              <a:t>unsigned long </a:t>
            </a:r>
            <a:r>
              <a:rPr lang="en-US" altLang="en-US" sz="2200" b="1" dirty="0" err="1"/>
              <a:t>long</a:t>
            </a:r>
            <a:r>
              <a:rPr lang="en-US" altLang="en-US" sz="2200" b="1" dirty="0"/>
              <a:t> </a:t>
            </a:r>
            <a:r>
              <a:rPr lang="en-US" altLang="en-US" sz="2200" b="1" dirty="0" err="1"/>
              <a:t>rdtsc</a:t>
            </a:r>
            <a:r>
              <a:rPr lang="en-US" altLang="en-US" sz="2200" b="1" dirty="0"/>
              <a:t> ( )  </a:t>
            </a:r>
          </a:p>
          <a:p>
            <a:pPr algn="just">
              <a:lnSpc>
                <a:spcPct val="80000"/>
              </a:lnSpc>
              <a:buFont typeface="Wingdings" panose="05000000000000000000" pitchFamily="2" charset="2"/>
              <a:buNone/>
            </a:pPr>
            <a:r>
              <a:rPr lang="en-US" altLang="en-US" sz="2200" b="1" dirty="0"/>
              <a:t>{</a:t>
            </a:r>
          </a:p>
          <a:p>
            <a:pPr algn="just">
              <a:lnSpc>
                <a:spcPct val="80000"/>
              </a:lnSpc>
              <a:buFont typeface="Wingdings" panose="05000000000000000000" pitchFamily="2" charset="2"/>
              <a:buNone/>
            </a:pPr>
            <a:r>
              <a:rPr lang="en-US" altLang="en-US" sz="2200" b="1" dirty="0"/>
              <a:t>     unsigned long </a:t>
            </a:r>
            <a:r>
              <a:rPr lang="en-US" altLang="en-US" sz="2200" b="1" dirty="0" err="1"/>
              <a:t>long</a:t>
            </a:r>
            <a:r>
              <a:rPr lang="en-US" altLang="en-US" sz="2200" b="1" dirty="0"/>
              <a:t> </a:t>
            </a:r>
            <a:r>
              <a:rPr lang="en-US" altLang="en-US" sz="2200" b="1" dirty="0" err="1"/>
              <a:t>dst</a:t>
            </a:r>
            <a:r>
              <a:rPr lang="en-US" altLang="en-US" sz="2200" b="1" dirty="0"/>
              <a:t>;</a:t>
            </a:r>
          </a:p>
          <a:p>
            <a:pPr algn="just">
              <a:lnSpc>
                <a:spcPct val="80000"/>
              </a:lnSpc>
              <a:buFont typeface="Wingdings" panose="05000000000000000000" pitchFamily="2" charset="2"/>
              <a:buNone/>
            </a:pPr>
            <a:r>
              <a:rPr lang="en-US" altLang="en-US" sz="2100" b="1" dirty="0"/>
              <a:t>     _ _</a:t>
            </a:r>
            <a:r>
              <a:rPr lang="en-US" altLang="en-US" sz="2100" b="1" dirty="0" err="1"/>
              <a:t>asm</a:t>
            </a:r>
            <a:r>
              <a:rPr lang="en-US" altLang="en-US" sz="2100" b="1" dirty="0"/>
              <a:t>_ _     _ _volatile_ _ (“</a:t>
            </a:r>
            <a:r>
              <a:rPr lang="en-US" altLang="en-US" sz="2100" b="1" dirty="0" err="1"/>
              <a:t>rdtsc</a:t>
            </a:r>
            <a:r>
              <a:rPr lang="en-US" altLang="en-US" sz="2100" b="1" dirty="0"/>
              <a:t>”:”=A” (</a:t>
            </a:r>
            <a:r>
              <a:rPr lang="en-US" altLang="en-US" sz="2100" b="1" dirty="0" err="1"/>
              <a:t>dst</a:t>
            </a:r>
            <a:r>
              <a:rPr lang="en-US" altLang="en-US" sz="2100" b="1" dirty="0"/>
              <a:t>));</a:t>
            </a:r>
          </a:p>
          <a:p>
            <a:pPr algn="just">
              <a:lnSpc>
                <a:spcPct val="80000"/>
              </a:lnSpc>
              <a:buFont typeface="Wingdings" panose="05000000000000000000" pitchFamily="2" charset="2"/>
              <a:buNone/>
            </a:pPr>
            <a:r>
              <a:rPr lang="en-US" altLang="en-US" sz="2200" b="1" dirty="0"/>
              <a:t>     return </a:t>
            </a:r>
            <a:r>
              <a:rPr lang="en-US" altLang="en-US" sz="2200" b="1" dirty="0" err="1"/>
              <a:t>dst</a:t>
            </a:r>
            <a:r>
              <a:rPr lang="en-US" altLang="en-US" sz="2200" b="1" dirty="0"/>
              <a:t>;  </a:t>
            </a:r>
          </a:p>
          <a:p>
            <a:pPr algn="just">
              <a:lnSpc>
                <a:spcPct val="80000"/>
              </a:lnSpc>
              <a:buFont typeface="Wingdings" panose="05000000000000000000" pitchFamily="2" charset="2"/>
              <a:buNone/>
            </a:pPr>
            <a:r>
              <a:rPr lang="en-US" altLang="en-US" sz="2200" b="1" dirty="0"/>
              <a:t> }</a:t>
            </a:r>
          </a:p>
          <a:p>
            <a:pPr algn="just">
              <a:lnSpc>
                <a:spcPct val="80000"/>
              </a:lnSpc>
              <a:buFont typeface="Wingdings" panose="05000000000000000000" pitchFamily="2" charset="2"/>
              <a:buNone/>
            </a:pPr>
            <a:endParaRPr lang="en-US" altLang="en-US" sz="2200" b="1" dirty="0"/>
          </a:p>
        </p:txBody>
      </p:sp>
      <p:sp>
        <p:nvSpPr>
          <p:cNvPr id="7" name="Rectangle 3"/>
          <p:cNvSpPr txBox="1">
            <a:spLocks noChangeArrowheads="1"/>
          </p:cNvSpPr>
          <p:nvPr/>
        </p:nvSpPr>
        <p:spPr>
          <a:xfrm>
            <a:off x="6537435" y="1114097"/>
            <a:ext cx="5465379" cy="5210503"/>
          </a:xfrm>
          <a:prstGeom prst="rect">
            <a:avLst/>
          </a:prstGeom>
          <a:solidFill>
            <a:schemeClr val="accent1">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main ( ) </a:t>
            </a:r>
          </a:p>
          <a:p>
            <a:pPr>
              <a:lnSpc>
                <a:spcPct val="80000"/>
              </a:lnSpc>
              <a:buFont typeface="Wingdings" panose="05000000000000000000" pitchFamily="2" charset="2"/>
              <a:buNone/>
            </a:pPr>
            <a:r>
              <a:rPr lang="en-US" altLang="en-US" b="1" dirty="0"/>
              <a:t> {</a:t>
            </a:r>
          </a:p>
          <a:p>
            <a:pPr>
              <a:lnSpc>
                <a:spcPct val="80000"/>
              </a:lnSpc>
              <a:buFont typeface="Wingdings" panose="05000000000000000000" pitchFamily="2" charset="2"/>
              <a:buNone/>
            </a:pPr>
            <a:r>
              <a:rPr lang="en-US" altLang="en-US" b="1" dirty="0"/>
              <a:t>   long </a:t>
            </a:r>
            <a:r>
              <a:rPr lang="en-US" altLang="en-US" b="1" dirty="0" err="1"/>
              <a:t>long</a:t>
            </a:r>
            <a:r>
              <a:rPr lang="en-US" altLang="en-US" b="1" dirty="0"/>
              <a:t> </a:t>
            </a:r>
            <a:r>
              <a:rPr lang="en-US" altLang="en-US" b="1" dirty="0" err="1"/>
              <a:t>int</a:t>
            </a:r>
            <a:r>
              <a:rPr lang="en-US" altLang="en-US" b="1" dirty="0"/>
              <a:t> start, end;</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start = </a:t>
            </a:r>
            <a:r>
              <a:rPr lang="en-US" altLang="en-US" b="1" dirty="0" err="1"/>
              <a:t>rdtsc</a:t>
            </a:r>
            <a:r>
              <a:rPr lang="en-US" altLang="en-US" b="1" dirty="0"/>
              <a:t>();</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 Give your job;  */</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end = </a:t>
            </a:r>
            <a:r>
              <a:rPr lang="en-US" altLang="en-US" b="1" dirty="0" err="1"/>
              <a:t>rdtsc</a:t>
            </a:r>
            <a:r>
              <a:rPr lang="en-US" altLang="en-US" b="1" dirty="0"/>
              <a:t>();</a:t>
            </a:r>
          </a:p>
          <a:p>
            <a:pPr>
              <a:lnSpc>
                <a:spcPct val="80000"/>
              </a:lnSpc>
              <a:buFont typeface="Wingdings" panose="05000000000000000000" pitchFamily="2" charset="2"/>
              <a:buNone/>
            </a:pPr>
            <a:endParaRPr lang="en-US" altLang="en-US" b="1" dirty="0"/>
          </a:p>
          <a:p>
            <a:pPr>
              <a:lnSpc>
                <a:spcPct val="80000"/>
              </a:lnSpc>
              <a:buFont typeface="Wingdings" panose="05000000000000000000" pitchFamily="2" charset="2"/>
              <a:buNone/>
            </a:pPr>
            <a:r>
              <a:rPr lang="en-US" altLang="en-US" b="1" dirty="0"/>
              <a:t>   </a:t>
            </a:r>
            <a:r>
              <a:rPr lang="en-US" altLang="en-US" b="1" dirty="0" err="1"/>
              <a:t>printf</a:t>
            </a:r>
            <a:r>
              <a:rPr lang="en-US" altLang="en-US" b="1" dirty="0"/>
              <a:t> (" Difference is : %</a:t>
            </a:r>
            <a:r>
              <a:rPr lang="en-US" altLang="en-US" b="1" dirty="0" err="1"/>
              <a:t>llu</a:t>
            </a:r>
            <a:r>
              <a:rPr lang="en-US" altLang="en-US" b="1" dirty="0"/>
              <a:t>\n", end - start);</a:t>
            </a:r>
          </a:p>
          <a:p>
            <a:pPr>
              <a:lnSpc>
                <a:spcPct val="80000"/>
              </a:lnSpc>
              <a:buFont typeface="Wingdings" panose="05000000000000000000" pitchFamily="2" charset="2"/>
              <a:buNone/>
            </a:pPr>
            <a:r>
              <a:rPr lang="en-US" altLang="en-US" b="1" dirty="0"/>
              <a:t>   </a:t>
            </a:r>
          </a:p>
          <a:p>
            <a:pPr>
              <a:lnSpc>
                <a:spcPct val="80000"/>
              </a:lnSpc>
              <a:buFont typeface="Wingdings" panose="05000000000000000000" pitchFamily="2" charset="2"/>
              <a:buNone/>
            </a:pPr>
            <a:r>
              <a:rPr lang="en-US" altLang="en-US" b="1" dirty="0"/>
              <a:t>}</a:t>
            </a:r>
          </a:p>
          <a:p>
            <a:pPr>
              <a:lnSpc>
                <a:spcPct val="80000"/>
              </a:lnSpc>
              <a:buFont typeface="Wingdings" panose="05000000000000000000" pitchFamily="2" charset="2"/>
              <a:buNone/>
            </a:pPr>
            <a:r>
              <a:rPr lang="en-US" altLang="en-US" b="1" dirty="0"/>
              <a:t>   /*  This is the most accurate way of time measurement */</a:t>
            </a:r>
          </a:p>
        </p:txBody>
      </p:sp>
    </p:spTree>
    <p:extLst>
      <p:ext uri="{BB962C8B-B14F-4D97-AF65-F5344CB8AC3E}">
        <p14:creationId xmlns:p14="http://schemas.microsoft.com/office/powerpoint/2010/main" val="3541700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Resource Limits</a:t>
            </a:r>
          </a:p>
        </p:txBody>
      </p:sp>
      <p:sp>
        <p:nvSpPr>
          <p:cNvPr id="4" name="Slide Number Placeholder 3"/>
          <p:cNvSpPr>
            <a:spLocks noGrp="1"/>
          </p:cNvSpPr>
          <p:nvPr>
            <p:ph type="sldNum" sz="quarter" idx="12"/>
          </p:nvPr>
        </p:nvSpPr>
        <p:spPr/>
        <p:txBody>
          <a:bodyPr/>
          <a:lstStyle/>
          <a:p>
            <a:fld id="{1DEFBDA0-AD74-41D1-B067-250B5C005FA0}" type="slidenum">
              <a:rPr lang="en-IN" smtClean="0"/>
              <a:t>44</a:t>
            </a:fld>
            <a:endParaRPr lang="en-IN"/>
          </a:p>
        </p:txBody>
      </p:sp>
      <p:pic>
        <p:nvPicPr>
          <p:cNvPr id="5" name="Picture 4"/>
          <p:cNvPicPr>
            <a:picLocks noChangeAspect="1"/>
          </p:cNvPicPr>
          <p:nvPr/>
        </p:nvPicPr>
        <p:blipFill>
          <a:blip r:embed="rId2"/>
          <a:stretch>
            <a:fillRect/>
          </a:stretch>
        </p:blipFill>
        <p:spPr>
          <a:xfrm>
            <a:off x="6600497" y="1401034"/>
            <a:ext cx="5324410" cy="5027229"/>
          </a:xfrm>
          <a:prstGeom prst="rect">
            <a:avLst/>
          </a:prstGeom>
        </p:spPr>
      </p:pic>
      <p:sp>
        <p:nvSpPr>
          <p:cNvPr id="6" name="Rectangle 3"/>
          <p:cNvSpPr txBox="1">
            <a:spLocks noChangeArrowheads="1"/>
          </p:cNvSpPr>
          <p:nvPr/>
        </p:nvSpPr>
        <p:spPr>
          <a:xfrm>
            <a:off x="141403" y="1514950"/>
            <a:ext cx="5846379" cy="4913313"/>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en-US" altLang="en-US" b="1" dirty="0"/>
          </a:p>
          <a:p>
            <a:pPr>
              <a:lnSpc>
                <a:spcPct val="80000"/>
              </a:lnSpc>
            </a:pPr>
            <a:r>
              <a:rPr lang="en-US" altLang="en-US" b="1" dirty="0"/>
              <a:t>The OS imposes limits for certain system resources it can use.</a:t>
            </a:r>
          </a:p>
          <a:p>
            <a:pPr>
              <a:lnSpc>
                <a:spcPct val="80000"/>
              </a:lnSpc>
            </a:pPr>
            <a:endParaRPr lang="en-US" altLang="en-US" b="1" dirty="0"/>
          </a:p>
          <a:p>
            <a:pPr>
              <a:lnSpc>
                <a:spcPct val="80000"/>
              </a:lnSpc>
              <a:spcBef>
                <a:spcPct val="0"/>
              </a:spcBef>
            </a:pPr>
            <a:r>
              <a:rPr lang="en-US" altLang="en-US" b="1" dirty="0"/>
              <a:t>Applicable to a specific process.</a:t>
            </a:r>
          </a:p>
          <a:p>
            <a:pPr>
              <a:lnSpc>
                <a:spcPct val="80000"/>
              </a:lnSpc>
              <a:spcBef>
                <a:spcPct val="0"/>
              </a:spcBef>
            </a:pPr>
            <a:endParaRPr lang="en-US" altLang="en-US" b="1" dirty="0"/>
          </a:p>
          <a:p>
            <a:pPr>
              <a:lnSpc>
                <a:spcPct val="80000"/>
              </a:lnSpc>
            </a:pPr>
            <a:r>
              <a:rPr lang="en-US" altLang="en-US" b="1" dirty="0"/>
              <a:t>The “</a:t>
            </a:r>
            <a:r>
              <a:rPr lang="en-US" altLang="en-US" b="1" dirty="0" err="1"/>
              <a:t>ulimit</a:t>
            </a:r>
            <a:r>
              <a:rPr lang="en-US" altLang="en-US" b="1" dirty="0"/>
              <a:t>” shell built-in can be used to set/query the status.</a:t>
            </a:r>
          </a:p>
          <a:p>
            <a:pPr>
              <a:lnSpc>
                <a:spcPct val="80000"/>
              </a:lnSpc>
            </a:pPr>
            <a:endParaRPr lang="en-US" altLang="en-US" b="1" dirty="0"/>
          </a:p>
          <a:p>
            <a:pPr>
              <a:lnSpc>
                <a:spcPct val="80000"/>
              </a:lnSpc>
              <a:spcBef>
                <a:spcPct val="0"/>
              </a:spcBef>
            </a:pPr>
            <a:r>
              <a:rPr lang="en-US" altLang="en-US" b="1" dirty="0"/>
              <a:t>“</a:t>
            </a:r>
            <a:r>
              <a:rPr lang="en-US" altLang="en-US" b="1" dirty="0" err="1"/>
              <a:t>ulimit</a:t>
            </a:r>
            <a:r>
              <a:rPr lang="en-US" altLang="en-US" b="1" dirty="0"/>
              <a:t> –a” returns the user limit values</a:t>
            </a:r>
          </a:p>
          <a:p>
            <a:pPr>
              <a:lnSpc>
                <a:spcPct val="80000"/>
              </a:lnSpc>
            </a:pPr>
            <a:endParaRPr lang="en-US" altLang="en-US" sz="1600" b="1" dirty="0">
              <a:latin typeface="Letter Gothic" pitchFamily="49" charset="0"/>
            </a:endParaRPr>
          </a:p>
        </p:txBody>
      </p:sp>
    </p:spTree>
    <p:extLst>
      <p:ext uri="{BB962C8B-B14F-4D97-AF65-F5344CB8AC3E}">
        <p14:creationId xmlns:p14="http://schemas.microsoft.com/office/powerpoint/2010/main" val="2505150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Hard and Soft Limits</a:t>
            </a:r>
          </a:p>
        </p:txBody>
      </p:sp>
      <p:sp>
        <p:nvSpPr>
          <p:cNvPr id="4" name="Slide Number Placeholder 3"/>
          <p:cNvSpPr>
            <a:spLocks noGrp="1"/>
          </p:cNvSpPr>
          <p:nvPr>
            <p:ph type="sldNum" sz="quarter" idx="12"/>
          </p:nvPr>
        </p:nvSpPr>
        <p:spPr/>
        <p:txBody>
          <a:bodyPr/>
          <a:lstStyle/>
          <a:p>
            <a:fld id="{1DEFBDA0-AD74-41D1-B067-250B5C005FA0}" type="slidenum">
              <a:rPr lang="en-IN" smtClean="0"/>
              <a:t>45</a:t>
            </a:fld>
            <a:endParaRPr lang="en-IN"/>
          </a:p>
        </p:txBody>
      </p:sp>
      <p:sp>
        <p:nvSpPr>
          <p:cNvPr id="5" name="Rectangle 3"/>
          <p:cNvSpPr txBox="1">
            <a:spLocks noChangeArrowheads="1"/>
          </p:cNvSpPr>
          <p:nvPr/>
        </p:nvSpPr>
        <p:spPr>
          <a:xfrm>
            <a:off x="273268" y="1107584"/>
            <a:ext cx="6011918" cy="3128086"/>
          </a:xfrm>
          <a:prstGeom prst="rect">
            <a:avLst/>
          </a:prstGeom>
          <a:solidFill>
            <a:schemeClr val="accent5">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2200" b="1" dirty="0"/>
              <a:t>-c </a:t>
            </a:r>
            <a:r>
              <a:rPr lang="en-US" altLang="en-US" sz="2200" b="1" dirty="0">
                <a:sym typeface="Wingdings" panose="05000000000000000000" pitchFamily="2" charset="2"/>
              </a:rPr>
              <a:t> M</a:t>
            </a:r>
            <a:r>
              <a:rPr lang="en-US" altLang="en-US" sz="2200" b="1" dirty="0"/>
              <a:t>aximum size of “core” files created.</a:t>
            </a:r>
          </a:p>
          <a:p>
            <a:pPr algn="just">
              <a:buFont typeface="Wingdings" panose="05000000000000000000" pitchFamily="2" charset="2"/>
              <a:buNone/>
            </a:pPr>
            <a:r>
              <a:rPr lang="en-US" altLang="en-US" sz="2200" b="1" dirty="0"/>
              <a:t>-f </a:t>
            </a:r>
            <a:r>
              <a:rPr lang="en-US" altLang="en-US" sz="2200" b="1" dirty="0">
                <a:sym typeface="Wingdings" panose="05000000000000000000" pitchFamily="2" charset="2"/>
              </a:rPr>
              <a:t></a:t>
            </a:r>
            <a:r>
              <a:rPr lang="en-US" altLang="en-US" sz="2200" b="1" dirty="0"/>
              <a:t> Maximum size of the files created. </a:t>
            </a:r>
          </a:p>
          <a:p>
            <a:pPr algn="just">
              <a:buFont typeface="Wingdings" panose="05000000000000000000" pitchFamily="2" charset="2"/>
              <a:buNone/>
            </a:pPr>
            <a:r>
              <a:rPr lang="en-US" altLang="en-US" sz="2200" b="1" dirty="0"/>
              <a:t>-l </a:t>
            </a:r>
            <a:r>
              <a:rPr lang="en-US" altLang="en-US" sz="2200" b="1" dirty="0">
                <a:sym typeface="Wingdings" panose="05000000000000000000" pitchFamily="2" charset="2"/>
              </a:rPr>
              <a:t></a:t>
            </a:r>
            <a:r>
              <a:rPr lang="en-US" altLang="en-US" sz="2200" b="1" dirty="0"/>
              <a:t> Maximum amount of memory that can be locked using </a:t>
            </a:r>
            <a:r>
              <a:rPr lang="en-US" altLang="en-US" sz="2200" b="1" dirty="0" err="1"/>
              <a:t>mlock</a:t>
            </a:r>
            <a:r>
              <a:rPr lang="en-US" altLang="en-US" sz="2200" b="1" dirty="0"/>
              <a:t>() system call.</a:t>
            </a:r>
          </a:p>
          <a:p>
            <a:pPr algn="just">
              <a:buFont typeface="Wingdings" panose="05000000000000000000" pitchFamily="2" charset="2"/>
              <a:buNone/>
            </a:pPr>
            <a:r>
              <a:rPr lang="en-US" altLang="en-US" sz="2200" b="1" dirty="0"/>
              <a:t>-n </a:t>
            </a:r>
            <a:r>
              <a:rPr lang="en-US" altLang="en-US" sz="2200" b="1" dirty="0">
                <a:sym typeface="Wingdings" panose="05000000000000000000" pitchFamily="2" charset="2"/>
              </a:rPr>
              <a:t></a:t>
            </a:r>
            <a:r>
              <a:rPr lang="en-US" altLang="en-US" sz="2200" b="1" dirty="0"/>
              <a:t> Maximum number of open file descriptors. </a:t>
            </a:r>
          </a:p>
          <a:p>
            <a:pPr algn="just">
              <a:buFont typeface="Wingdings" panose="05000000000000000000" pitchFamily="2" charset="2"/>
              <a:buNone/>
            </a:pPr>
            <a:r>
              <a:rPr lang="en-US" altLang="en-US" sz="2200" b="1" dirty="0"/>
              <a:t>-s </a:t>
            </a:r>
            <a:r>
              <a:rPr lang="en-US" altLang="en-US" sz="2200" b="1" dirty="0">
                <a:sym typeface="Wingdings" panose="05000000000000000000" pitchFamily="2" charset="2"/>
              </a:rPr>
              <a:t></a:t>
            </a:r>
            <a:r>
              <a:rPr lang="en-US" altLang="en-US" sz="2200" b="1" dirty="0"/>
              <a:t> Maximum stack size allowed per process.</a:t>
            </a:r>
          </a:p>
          <a:p>
            <a:pPr algn="just">
              <a:buFont typeface="Wingdings" panose="05000000000000000000" pitchFamily="2" charset="2"/>
              <a:buNone/>
            </a:pPr>
            <a:r>
              <a:rPr lang="en-US" altLang="en-US" sz="2200" b="1" dirty="0"/>
              <a:t>-u </a:t>
            </a:r>
            <a:r>
              <a:rPr lang="en-US" altLang="en-US" sz="2200" b="1" dirty="0">
                <a:sym typeface="Wingdings" panose="05000000000000000000" pitchFamily="2" charset="2"/>
              </a:rPr>
              <a:t></a:t>
            </a:r>
            <a:r>
              <a:rPr lang="en-US" altLang="en-US" sz="2200" b="1" dirty="0"/>
              <a:t> Maximum number of processes available to a single user.</a:t>
            </a:r>
          </a:p>
        </p:txBody>
      </p:sp>
      <p:sp>
        <p:nvSpPr>
          <p:cNvPr id="6" name="Rectangle 3"/>
          <p:cNvSpPr txBox="1">
            <a:spLocks noChangeArrowheads="1"/>
          </p:cNvSpPr>
          <p:nvPr/>
        </p:nvSpPr>
        <p:spPr>
          <a:xfrm>
            <a:off x="6676697" y="1107584"/>
            <a:ext cx="5515303" cy="3046740"/>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200" b="1" dirty="0"/>
              <a:t>Each resource has two limits –Hard and Soft </a:t>
            </a:r>
          </a:p>
          <a:p>
            <a:pPr algn="just">
              <a:lnSpc>
                <a:spcPct val="80000"/>
              </a:lnSpc>
            </a:pPr>
            <a:r>
              <a:rPr lang="en-US" altLang="en-US" sz="2200" b="1" dirty="0"/>
              <a:t>Hard Limits</a:t>
            </a:r>
          </a:p>
          <a:p>
            <a:pPr lvl="1" algn="just">
              <a:lnSpc>
                <a:spcPct val="80000"/>
              </a:lnSpc>
            </a:pPr>
            <a:r>
              <a:rPr lang="en-US" altLang="en-US" sz="2200" b="1" dirty="0"/>
              <a:t>Absolute limit for a particular resource. It can be a fixed value or “unlimited”</a:t>
            </a:r>
          </a:p>
          <a:p>
            <a:pPr lvl="1" algn="just">
              <a:lnSpc>
                <a:spcPct val="80000"/>
              </a:lnSpc>
            </a:pPr>
            <a:r>
              <a:rPr lang="en-US" altLang="en-US" sz="2200" b="1" dirty="0"/>
              <a:t>Only </a:t>
            </a:r>
            <a:r>
              <a:rPr lang="en-US" altLang="en-US" sz="2200" b="1" dirty="0" err="1"/>
              <a:t>superuser</a:t>
            </a:r>
            <a:r>
              <a:rPr lang="en-US" altLang="en-US" sz="2200" b="1" dirty="0"/>
              <a:t> can set hard limit.</a:t>
            </a:r>
          </a:p>
          <a:p>
            <a:pPr algn="just">
              <a:lnSpc>
                <a:spcPct val="80000"/>
              </a:lnSpc>
            </a:pPr>
            <a:r>
              <a:rPr lang="en-US" altLang="en-US" sz="2200" b="1" dirty="0"/>
              <a:t>“</a:t>
            </a:r>
            <a:r>
              <a:rPr lang="en-US" altLang="en-US" sz="2200" b="1" dirty="0" err="1"/>
              <a:t>ulimit</a:t>
            </a:r>
            <a:r>
              <a:rPr lang="en-US" altLang="en-US" sz="2200" b="1" dirty="0"/>
              <a:t>” command has –H or –S option to set hard/soft limits. Default is soft limit. </a:t>
            </a:r>
          </a:p>
          <a:p>
            <a:pPr algn="just">
              <a:lnSpc>
                <a:spcPct val="80000"/>
              </a:lnSpc>
            </a:pPr>
            <a:r>
              <a:rPr lang="en-US" altLang="en-US" sz="2200" b="1" dirty="0"/>
              <a:t>Hard limit cannot be increased once it is set.</a:t>
            </a:r>
          </a:p>
          <a:p>
            <a:pPr algn="just">
              <a:lnSpc>
                <a:spcPct val="80000"/>
              </a:lnSpc>
            </a:pPr>
            <a:endParaRPr lang="en-US" altLang="en-US" sz="2200" b="1" dirty="0"/>
          </a:p>
        </p:txBody>
      </p:sp>
      <p:sp>
        <p:nvSpPr>
          <p:cNvPr id="8" name="Rectangle 3"/>
          <p:cNvSpPr txBox="1">
            <a:spLocks noChangeArrowheads="1"/>
          </p:cNvSpPr>
          <p:nvPr/>
        </p:nvSpPr>
        <p:spPr>
          <a:xfrm>
            <a:off x="1229710" y="4541975"/>
            <a:ext cx="9848193" cy="1952186"/>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b="1" dirty="0"/>
              <a:t>Soft Limits</a:t>
            </a:r>
          </a:p>
          <a:p>
            <a:pPr lvl="1"/>
            <a:r>
              <a:rPr lang="en-US" altLang="en-US" sz="2200" b="1" dirty="0"/>
              <a:t>User-definable parameter for a particular resource.</a:t>
            </a:r>
          </a:p>
          <a:p>
            <a:pPr lvl="1"/>
            <a:r>
              <a:rPr lang="en-US" altLang="en-US" sz="2200" b="1" dirty="0"/>
              <a:t>Can have a value of 0 till &lt;hard limit&gt; value.</a:t>
            </a:r>
          </a:p>
          <a:p>
            <a:pPr lvl="1"/>
            <a:r>
              <a:rPr lang="en-US" altLang="en-US" sz="2200" b="1" dirty="0"/>
              <a:t>Any user can set soft limit.</a:t>
            </a:r>
          </a:p>
          <a:p>
            <a:r>
              <a:rPr lang="en-US" altLang="en-US" sz="2200" b="1" dirty="0"/>
              <a:t>Limits are inherited (the new values are applicable to the descendent processes).</a:t>
            </a:r>
          </a:p>
          <a:p>
            <a:endParaRPr lang="en-US" altLang="en-US" sz="2200" b="1" dirty="0"/>
          </a:p>
        </p:txBody>
      </p:sp>
    </p:spTree>
    <p:extLst>
      <p:ext uri="{BB962C8B-B14F-4D97-AF65-F5344CB8AC3E}">
        <p14:creationId xmlns:p14="http://schemas.microsoft.com/office/powerpoint/2010/main" val="1893172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Resource </a:t>
            </a:r>
            <a:r>
              <a:rPr lang="en-IN" dirty="0" smtClean="0">
                <a:latin typeface="+mn-lt"/>
              </a:rPr>
              <a:t>Limitation</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46</a:t>
            </a:fld>
            <a:endParaRPr lang="en-IN"/>
          </a:p>
        </p:txBody>
      </p:sp>
      <p:sp>
        <p:nvSpPr>
          <p:cNvPr id="5" name="Rectangle 4"/>
          <p:cNvSpPr/>
          <p:nvPr/>
        </p:nvSpPr>
        <p:spPr>
          <a:xfrm>
            <a:off x="125284" y="3381275"/>
            <a:ext cx="11941862" cy="3046988"/>
          </a:xfrm>
          <a:prstGeom prst="rect">
            <a:avLst/>
          </a:prstGeom>
          <a:solidFill>
            <a:schemeClr val="accent3">
              <a:lumMod val="20000"/>
              <a:lumOff val="80000"/>
            </a:schemeClr>
          </a:solidFill>
        </p:spPr>
        <p:txBody>
          <a:bodyPr wrap="square">
            <a:spAutoFit/>
          </a:bodyPr>
          <a:lstStyle/>
          <a:p>
            <a:r>
              <a:rPr lang="en-IN" sz="2400" b="1" dirty="0"/>
              <a:t>       </a:t>
            </a:r>
            <a:r>
              <a:rPr lang="en-IN" sz="2400" b="1" dirty="0" err="1"/>
              <a:t>int</a:t>
            </a:r>
            <a:r>
              <a:rPr lang="en-IN" sz="2400" b="1" dirty="0"/>
              <a:t> </a:t>
            </a:r>
            <a:r>
              <a:rPr lang="en-IN" sz="2400" b="1" dirty="0" err="1"/>
              <a:t>getrlimit</a:t>
            </a:r>
            <a:r>
              <a:rPr lang="en-IN" sz="2400" b="1" dirty="0"/>
              <a:t>(</a:t>
            </a:r>
            <a:r>
              <a:rPr lang="en-IN" sz="2400" b="1" dirty="0" err="1"/>
              <a:t>int</a:t>
            </a:r>
            <a:r>
              <a:rPr lang="en-IN" sz="2400" b="1" dirty="0"/>
              <a:t> resource, </a:t>
            </a:r>
            <a:r>
              <a:rPr lang="en-IN" sz="2400" b="1" dirty="0" err="1"/>
              <a:t>struct</a:t>
            </a:r>
            <a:r>
              <a:rPr lang="en-IN" sz="2400" b="1" dirty="0"/>
              <a:t> </a:t>
            </a:r>
            <a:r>
              <a:rPr lang="en-IN" sz="2400" b="1" dirty="0" err="1"/>
              <a:t>rlimit</a:t>
            </a:r>
            <a:r>
              <a:rPr lang="en-IN" sz="2400" b="1" dirty="0"/>
              <a:t> *</a:t>
            </a:r>
            <a:r>
              <a:rPr lang="en-IN" sz="2400" b="1" dirty="0" err="1"/>
              <a:t>rlim</a:t>
            </a:r>
            <a:r>
              <a:rPr lang="en-IN" sz="2400" b="1" dirty="0"/>
              <a:t>);</a:t>
            </a:r>
          </a:p>
          <a:p>
            <a:r>
              <a:rPr lang="en-IN" sz="2400" b="1" dirty="0"/>
              <a:t>       </a:t>
            </a:r>
            <a:r>
              <a:rPr lang="en-IN" sz="2400" b="1" dirty="0" err="1"/>
              <a:t>int</a:t>
            </a:r>
            <a:r>
              <a:rPr lang="en-IN" sz="2400" b="1" dirty="0"/>
              <a:t> </a:t>
            </a:r>
            <a:r>
              <a:rPr lang="en-IN" sz="2400" b="1" dirty="0" err="1"/>
              <a:t>setrlimit</a:t>
            </a:r>
            <a:r>
              <a:rPr lang="en-IN" sz="2400" b="1" dirty="0"/>
              <a:t>(</a:t>
            </a:r>
            <a:r>
              <a:rPr lang="en-IN" sz="2400" b="1" dirty="0" err="1"/>
              <a:t>int</a:t>
            </a:r>
            <a:r>
              <a:rPr lang="en-IN" sz="2400" b="1" dirty="0"/>
              <a:t> resource, </a:t>
            </a:r>
            <a:r>
              <a:rPr lang="en-IN" sz="2400" b="1" dirty="0" err="1"/>
              <a:t>const</a:t>
            </a:r>
            <a:r>
              <a:rPr lang="en-IN" sz="2400" b="1" dirty="0"/>
              <a:t> </a:t>
            </a:r>
            <a:r>
              <a:rPr lang="en-IN" sz="2400" b="1" dirty="0" err="1"/>
              <a:t>struct</a:t>
            </a:r>
            <a:r>
              <a:rPr lang="en-IN" sz="2400" b="1" dirty="0"/>
              <a:t> </a:t>
            </a:r>
            <a:r>
              <a:rPr lang="en-IN" sz="2400" b="1" dirty="0" err="1"/>
              <a:t>rlimit</a:t>
            </a:r>
            <a:r>
              <a:rPr lang="en-IN" sz="2400" b="1" dirty="0"/>
              <a:t> *</a:t>
            </a:r>
            <a:r>
              <a:rPr lang="en-IN" sz="2400" b="1" dirty="0" err="1"/>
              <a:t>rlim</a:t>
            </a:r>
            <a:r>
              <a:rPr lang="en-IN" sz="2400" b="1" dirty="0"/>
              <a:t>);</a:t>
            </a:r>
          </a:p>
          <a:p>
            <a:r>
              <a:rPr lang="en-IN" sz="2400" b="1" dirty="0"/>
              <a:t>       </a:t>
            </a:r>
            <a:r>
              <a:rPr lang="en-IN" sz="2400" b="1" dirty="0" err="1"/>
              <a:t>int</a:t>
            </a:r>
            <a:r>
              <a:rPr lang="en-IN" sz="2400" b="1" dirty="0"/>
              <a:t> </a:t>
            </a:r>
            <a:r>
              <a:rPr lang="en-IN" sz="2400" b="1" dirty="0" err="1"/>
              <a:t>prlimit</a:t>
            </a:r>
            <a:r>
              <a:rPr lang="en-IN" sz="2400" b="1" dirty="0"/>
              <a:t>(</a:t>
            </a:r>
            <a:r>
              <a:rPr lang="en-IN" sz="2400" b="1" dirty="0" err="1"/>
              <a:t>pid_t</a:t>
            </a:r>
            <a:r>
              <a:rPr lang="en-IN" sz="2400" b="1" dirty="0"/>
              <a:t> </a:t>
            </a:r>
            <a:r>
              <a:rPr lang="en-IN" sz="2400" b="1" dirty="0" err="1"/>
              <a:t>pid</a:t>
            </a:r>
            <a:r>
              <a:rPr lang="en-IN" sz="2400" b="1" dirty="0"/>
              <a:t>, </a:t>
            </a:r>
            <a:r>
              <a:rPr lang="en-IN" sz="2400" b="1" dirty="0" err="1"/>
              <a:t>int</a:t>
            </a:r>
            <a:r>
              <a:rPr lang="en-IN" sz="2400" b="1" dirty="0"/>
              <a:t> resource, </a:t>
            </a:r>
            <a:r>
              <a:rPr lang="en-IN" sz="2400" b="1" dirty="0" err="1"/>
              <a:t>const</a:t>
            </a:r>
            <a:r>
              <a:rPr lang="en-IN" sz="2400" b="1" dirty="0"/>
              <a:t> </a:t>
            </a:r>
            <a:r>
              <a:rPr lang="en-IN" sz="2400" b="1" dirty="0" err="1"/>
              <a:t>struct</a:t>
            </a:r>
            <a:r>
              <a:rPr lang="en-IN" sz="2400" b="1" dirty="0"/>
              <a:t> </a:t>
            </a:r>
            <a:r>
              <a:rPr lang="en-IN" sz="2400" b="1" dirty="0" err="1"/>
              <a:t>rlimit</a:t>
            </a:r>
            <a:r>
              <a:rPr lang="en-IN" sz="2400" b="1" dirty="0"/>
              <a:t> *</a:t>
            </a:r>
            <a:r>
              <a:rPr lang="en-IN" sz="2400" b="1" dirty="0" err="1"/>
              <a:t>new_limit</a:t>
            </a:r>
            <a:r>
              <a:rPr lang="en-IN" sz="2400" b="1" dirty="0"/>
              <a:t>, </a:t>
            </a:r>
            <a:r>
              <a:rPr lang="en-IN" sz="2400" b="1" dirty="0" err="1"/>
              <a:t>struct</a:t>
            </a:r>
            <a:r>
              <a:rPr lang="en-IN" sz="2400" b="1" dirty="0"/>
              <a:t> </a:t>
            </a:r>
            <a:r>
              <a:rPr lang="en-IN" sz="2400" b="1" dirty="0" err="1"/>
              <a:t>rlimit</a:t>
            </a:r>
            <a:r>
              <a:rPr lang="en-IN" sz="2400" b="1" dirty="0"/>
              <a:t> *</a:t>
            </a:r>
            <a:r>
              <a:rPr lang="en-IN" sz="2400" b="1" dirty="0" err="1"/>
              <a:t>old_limit</a:t>
            </a:r>
            <a:r>
              <a:rPr lang="en-IN" sz="2400" b="1" dirty="0"/>
              <a:t>);</a:t>
            </a:r>
          </a:p>
          <a:p>
            <a:endParaRPr lang="en-IN" sz="2400" b="1" dirty="0"/>
          </a:p>
          <a:p>
            <a:r>
              <a:rPr lang="en-IN" sz="2400" b="1" dirty="0"/>
              <a:t> </a:t>
            </a:r>
            <a:r>
              <a:rPr lang="en-IN" sz="2400" b="1" dirty="0" err="1"/>
              <a:t>struct</a:t>
            </a:r>
            <a:r>
              <a:rPr lang="en-IN" sz="2400" b="1" dirty="0"/>
              <a:t> </a:t>
            </a:r>
            <a:r>
              <a:rPr lang="en-IN" sz="2400" b="1" dirty="0" err="1"/>
              <a:t>rlimit</a:t>
            </a:r>
            <a:r>
              <a:rPr lang="en-IN" sz="2400" b="1" dirty="0"/>
              <a:t> {</a:t>
            </a:r>
          </a:p>
          <a:p>
            <a:r>
              <a:rPr lang="en-IN" sz="2400" b="1" dirty="0"/>
              <a:t>               </a:t>
            </a:r>
            <a:r>
              <a:rPr lang="en-IN" sz="2400" b="1" dirty="0" err="1"/>
              <a:t>rlim_t</a:t>
            </a:r>
            <a:r>
              <a:rPr lang="en-IN" sz="2400" b="1" dirty="0"/>
              <a:t> </a:t>
            </a:r>
            <a:r>
              <a:rPr lang="en-IN" sz="2400" b="1" dirty="0" err="1"/>
              <a:t>rlim_cur</a:t>
            </a:r>
            <a:r>
              <a:rPr lang="en-IN" sz="2400" b="1" dirty="0"/>
              <a:t>;  /* Soft limit */</a:t>
            </a:r>
          </a:p>
          <a:p>
            <a:r>
              <a:rPr lang="en-IN" sz="2400" b="1" dirty="0"/>
              <a:t>               </a:t>
            </a:r>
            <a:r>
              <a:rPr lang="en-IN" sz="2400" b="1" dirty="0" err="1"/>
              <a:t>rlim_t</a:t>
            </a:r>
            <a:r>
              <a:rPr lang="en-IN" sz="2400" b="1" dirty="0"/>
              <a:t> </a:t>
            </a:r>
            <a:r>
              <a:rPr lang="en-IN" sz="2400" b="1" dirty="0" err="1"/>
              <a:t>rlim_max</a:t>
            </a:r>
            <a:r>
              <a:rPr lang="en-IN" sz="2400" b="1" dirty="0"/>
              <a:t>;  /* Hard limit (ceiling for </a:t>
            </a:r>
            <a:r>
              <a:rPr lang="en-IN" sz="2400" b="1" dirty="0" err="1"/>
              <a:t>rlim_cur</a:t>
            </a:r>
            <a:r>
              <a:rPr lang="en-IN" sz="2400" b="1" dirty="0"/>
              <a:t>) */</a:t>
            </a:r>
          </a:p>
          <a:p>
            <a:r>
              <a:rPr lang="en-IN" sz="2400" b="1" dirty="0"/>
              <a:t>           };</a:t>
            </a:r>
          </a:p>
        </p:txBody>
      </p:sp>
      <p:sp>
        <p:nvSpPr>
          <p:cNvPr id="6" name="Rectangle 3"/>
          <p:cNvSpPr txBox="1">
            <a:spLocks noChangeArrowheads="1"/>
          </p:cNvSpPr>
          <p:nvPr/>
        </p:nvSpPr>
        <p:spPr>
          <a:xfrm>
            <a:off x="152401" y="1037155"/>
            <a:ext cx="10568152" cy="2078421"/>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200" b="1" dirty="0" err="1"/>
              <a:t>getrlimit</a:t>
            </a:r>
            <a:r>
              <a:rPr lang="en-US" altLang="en-US" sz="2200" b="1" dirty="0"/>
              <a:t>()/</a:t>
            </a:r>
            <a:r>
              <a:rPr lang="en-US" altLang="en-US" sz="2200" b="1" dirty="0" err="1"/>
              <a:t>setrlimit</a:t>
            </a:r>
            <a:r>
              <a:rPr lang="en-US" altLang="en-US" sz="2200" b="1" dirty="0"/>
              <a:t>() are system-call interfaces for getting and setting resource limits.</a:t>
            </a:r>
          </a:p>
          <a:p>
            <a:pPr algn="just"/>
            <a:r>
              <a:rPr lang="en-US" altLang="en-US" sz="2200" b="1" dirty="0"/>
              <a:t>Syntax</a:t>
            </a:r>
          </a:p>
          <a:p>
            <a:pPr lvl="1" algn="just"/>
            <a:r>
              <a:rPr lang="en-US" altLang="en-US" sz="2200" b="1" dirty="0" err="1"/>
              <a:t>getrlimit</a:t>
            </a:r>
            <a:r>
              <a:rPr lang="en-US" altLang="en-US" sz="2200" b="1" dirty="0"/>
              <a:t>(&lt;resource&gt;, &amp;r)</a:t>
            </a:r>
          </a:p>
          <a:p>
            <a:pPr lvl="1" algn="just"/>
            <a:r>
              <a:rPr lang="en-US" altLang="en-US" sz="2200" b="1" dirty="0" err="1"/>
              <a:t>setrlimit</a:t>
            </a:r>
            <a:r>
              <a:rPr lang="en-US" altLang="en-US" sz="2200" b="1" dirty="0"/>
              <a:t> (&lt;resource&gt;, &amp;r)</a:t>
            </a:r>
          </a:p>
          <a:p>
            <a:pPr lvl="1" algn="just"/>
            <a:r>
              <a:rPr lang="en-US" altLang="en-US" sz="2200" b="1" dirty="0"/>
              <a:t>where r is of type “</a:t>
            </a:r>
            <a:r>
              <a:rPr lang="en-US" altLang="en-US" sz="2200" b="1" dirty="0" err="1"/>
              <a:t>struct</a:t>
            </a:r>
            <a:r>
              <a:rPr lang="en-US" altLang="en-US" sz="2200" b="1" dirty="0"/>
              <a:t> </a:t>
            </a:r>
            <a:r>
              <a:rPr lang="en-US" altLang="en-US" sz="2200" b="1" dirty="0" err="1"/>
              <a:t>rlimit</a:t>
            </a:r>
            <a:r>
              <a:rPr lang="en-US" altLang="en-US" sz="2200" b="1" dirty="0"/>
              <a:t>”</a:t>
            </a:r>
          </a:p>
        </p:txBody>
      </p:sp>
    </p:spTree>
    <p:extLst>
      <p:ext uri="{BB962C8B-B14F-4D97-AF65-F5344CB8AC3E}">
        <p14:creationId xmlns:p14="http://schemas.microsoft.com/office/powerpoint/2010/main" val="805902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Resource Usage</a:t>
            </a:r>
          </a:p>
        </p:txBody>
      </p:sp>
      <p:sp>
        <p:nvSpPr>
          <p:cNvPr id="4" name="Slide Number Placeholder 3"/>
          <p:cNvSpPr>
            <a:spLocks noGrp="1"/>
          </p:cNvSpPr>
          <p:nvPr>
            <p:ph type="sldNum" sz="quarter" idx="12"/>
          </p:nvPr>
        </p:nvSpPr>
        <p:spPr/>
        <p:txBody>
          <a:bodyPr/>
          <a:lstStyle/>
          <a:p>
            <a:fld id="{1DEFBDA0-AD74-41D1-B067-250B5C005FA0}" type="slidenum">
              <a:rPr lang="en-IN" smtClean="0"/>
              <a:t>47</a:t>
            </a:fld>
            <a:endParaRPr lang="en-IN"/>
          </a:p>
        </p:txBody>
      </p:sp>
      <p:sp>
        <p:nvSpPr>
          <p:cNvPr id="3" name="Rectangle 2"/>
          <p:cNvSpPr/>
          <p:nvPr/>
        </p:nvSpPr>
        <p:spPr>
          <a:xfrm>
            <a:off x="178678" y="1022750"/>
            <a:ext cx="7094482" cy="5632311"/>
          </a:xfrm>
          <a:prstGeom prst="rect">
            <a:avLst/>
          </a:prstGeom>
          <a:solidFill>
            <a:schemeClr val="accent1">
              <a:lumMod val="20000"/>
              <a:lumOff val="80000"/>
            </a:schemeClr>
          </a:solidFill>
        </p:spPr>
        <p:txBody>
          <a:bodyPr wrap="square">
            <a:spAutoFit/>
          </a:bodyPr>
          <a:lstStyle/>
          <a:p>
            <a:r>
              <a:rPr lang="en-IN" sz="2000" b="1" dirty="0" err="1"/>
              <a:t>struct</a:t>
            </a:r>
            <a:r>
              <a:rPr lang="en-IN" sz="2000" b="1" dirty="0"/>
              <a:t> </a:t>
            </a:r>
            <a:r>
              <a:rPr lang="en-IN" sz="2000" b="1" dirty="0" err="1"/>
              <a:t>rusage</a:t>
            </a:r>
            <a:r>
              <a:rPr lang="en-IN" sz="2000" b="1" dirty="0"/>
              <a:t> {</a:t>
            </a:r>
          </a:p>
          <a:p>
            <a:r>
              <a:rPr lang="en-IN" sz="2000" b="1" dirty="0"/>
              <a:t>               </a:t>
            </a:r>
            <a:r>
              <a:rPr lang="en-IN" sz="2000" b="1" dirty="0" err="1"/>
              <a:t>struct</a:t>
            </a:r>
            <a:r>
              <a:rPr lang="en-IN" sz="2000" b="1" dirty="0"/>
              <a:t> </a:t>
            </a:r>
            <a:r>
              <a:rPr lang="en-IN" sz="2000" b="1" dirty="0" err="1"/>
              <a:t>timeval</a:t>
            </a:r>
            <a:r>
              <a:rPr lang="en-IN" sz="2000" b="1" dirty="0"/>
              <a:t> </a:t>
            </a:r>
            <a:r>
              <a:rPr lang="en-IN" sz="2000" b="1" dirty="0" err="1"/>
              <a:t>ru_utime</a:t>
            </a:r>
            <a:r>
              <a:rPr lang="en-IN" sz="2000" b="1" dirty="0"/>
              <a:t>; /* user CPU time used */</a:t>
            </a:r>
          </a:p>
          <a:p>
            <a:r>
              <a:rPr lang="en-IN" sz="2000" b="1" dirty="0"/>
              <a:t>               </a:t>
            </a:r>
            <a:r>
              <a:rPr lang="en-IN" sz="2000" b="1" dirty="0" err="1"/>
              <a:t>struct</a:t>
            </a:r>
            <a:r>
              <a:rPr lang="en-IN" sz="2000" b="1" dirty="0"/>
              <a:t> </a:t>
            </a:r>
            <a:r>
              <a:rPr lang="en-IN" sz="2000" b="1" dirty="0" err="1"/>
              <a:t>timeval</a:t>
            </a:r>
            <a:r>
              <a:rPr lang="en-IN" sz="2000" b="1" dirty="0"/>
              <a:t> </a:t>
            </a:r>
            <a:r>
              <a:rPr lang="en-IN" sz="2000" b="1" dirty="0" err="1"/>
              <a:t>ru_stime</a:t>
            </a:r>
            <a:r>
              <a:rPr lang="en-IN" sz="2000" b="1" dirty="0"/>
              <a:t>; /* system CPU time used */</a:t>
            </a:r>
          </a:p>
          <a:p>
            <a:r>
              <a:rPr lang="en-IN" sz="2000" b="1" dirty="0"/>
              <a:t>               long   </a:t>
            </a:r>
            <a:r>
              <a:rPr lang="en-IN" sz="2000" b="1" dirty="0" err="1"/>
              <a:t>ru_maxrss</a:t>
            </a:r>
            <a:r>
              <a:rPr lang="en-IN" sz="2000" b="1" dirty="0"/>
              <a:t>;        /* maximum resident set size */</a:t>
            </a:r>
          </a:p>
          <a:p>
            <a:r>
              <a:rPr lang="en-IN" sz="2000" b="1" dirty="0"/>
              <a:t>               long   </a:t>
            </a:r>
            <a:r>
              <a:rPr lang="en-IN" sz="2000" b="1" dirty="0" err="1"/>
              <a:t>ru_ixrss</a:t>
            </a:r>
            <a:r>
              <a:rPr lang="en-IN" sz="2000" b="1" dirty="0"/>
              <a:t>;         /* integral shared memory size */</a:t>
            </a:r>
          </a:p>
          <a:p>
            <a:r>
              <a:rPr lang="en-IN" sz="2000" b="1" dirty="0"/>
              <a:t>               long   </a:t>
            </a:r>
            <a:r>
              <a:rPr lang="en-IN" sz="2000" b="1" dirty="0" err="1"/>
              <a:t>ru_idrss</a:t>
            </a:r>
            <a:r>
              <a:rPr lang="en-IN" sz="2000" b="1" dirty="0"/>
              <a:t>;         /* integral unshared data size */</a:t>
            </a:r>
          </a:p>
          <a:p>
            <a:r>
              <a:rPr lang="en-IN" sz="2000" b="1" dirty="0"/>
              <a:t>               long   </a:t>
            </a:r>
            <a:r>
              <a:rPr lang="en-IN" sz="2000" b="1" dirty="0" err="1"/>
              <a:t>ru_isrss</a:t>
            </a:r>
            <a:r>
              <a:rPr lang="en-IN" sz="2000" b="1" dirty="0"/>
              <a:t>;         /* integral unshared stack size */</a:t>
            </a:r>
          </a:p>
          <a:p>
            <a:r>
              <a:rPr lang="en-IN" sz="2000" b="1" dirty="0"/>
              <a:t>               long   </a:t>
            </a:r>
            <a:r>
              <a:rPr lang="en-IN" sz="2000" b="1" dirty="0" err="1"/>
              <a:t>ru_minflt</a:t>
            </a:r>
            <a:r>
              <a:rPr lang="en-IN" sz="2000" b="1" dirty="0"/>
              <a:t>;        /* page reclaims (soft page faults) */</a:t>
            </a:r>
          </a:p>
          <a:p>
            <a:r>
              <a:rPr lang="en-IN" sz="2000" b="1" dirty="0"/>
              <a:t>               long   </a:t>
            </a:r>
            <a:r>
              <a:rPr lang="en-IN" sz="2000" b="1" dirty="0" err="1"/>
              <a:t>ru_majflt</a:t>
            </a:r>
            <a:r>
              <a:rPr lang="en-IN" sz="2000" b="1" dirty="0"/>
              <a:t>;        /* page faults (hard page faults) */</a:t>
            </a:r>
          </a:p>
          <a:p>
            <a:r>
              <a:rPr lang="en-IN" sz="2000" b="1" dirty="0"/>
              <a:t>               long   </a:t>
            </a:r>
            <a:r>
              <a:rPr lang="en-IN" sz="2000" b="1" dirty="0" err="1"/>
              <a:t>ru_nswap</a:t>
            </a:r>
            <a:r>
              <a:rPr lang="en-IN" sz="2000" b="1" dirty="0"/>
              <a:t>;         /* swaps */</a:t>
            </a:r>
          </a:p>
          <a:p>
            <a:r>
              <a:rPr lang="en-IN" sz="2000" b="1" dirty="0"/>
              <a:t>               long   </a:t>
            </a:r>
            <a:r>
              <a:rPr lang="en-IN" sz="2000" b="1" dirty="0" err="1"/>
              <a:t>ru_inblock</a:t>
            </a:r>
            <a:r>
              <a:rPr lang="en-IN" sz="2000" b="1" dirty="0"/>
              <a:t>;       /* block input operations */</a:t>
            </a:r>
          </a:p>
          <a:p>
            <a:r>
              <a:rPr lang="en-IN" sz="2000" b="1" dirty="0"/>
              <a:t>               long   </a:t>
            </a:r>
            <a:r>
              <a:rPr lang="en-IN" sz="2000" b="1" dirty="0" err="1"/>
              <a:t>ru_oublock</a:t>
            </a:r>
            <a:r>
              <a:rPr lang="en-IN" sz="2000" b="1" dirty="0"/>
              <a:t>;       /* block output operations */</a:t>
            </a:r>
          </a:p>
          <a:p>
            <a:r>
              <a:rPr lang="en-IN" sz="2000" b="1" dirty="0"/>
              <a:t>               long   </a:t>
            </a:r>
            <a:r>
              <a:rPr lang="en-IN" sz="2000" b="1" dirty="0" err="1"/>
              <a:t>ru_msgsnd</a:t>
            </a:r>
            <a:r>
              <a:rPr lang="en-IN" sz="2000" b="1" dirty="0"/>
              <a:t>;        /* IPC messages sent */</a:t>
            </a:r>
          </a:p>
          <a:p>
            <a:r>
              <a:rPr lang="en-IN" sz="2000" b="1" dirty="0"/>
              <a:t>               long   </a:t>
            </a:r>
            <a:r>
              <a:rPr lang="en-IN" sz="2000" b="1" dirty="0" err="1"/>
              <a:t>ru_msgrcv</a:t>
            </a:r>
            <a:r>
              <a:rPr lang="en-IN" sz="2000" b="1" dirty="0"/>
              <a:t>;        /* IPC messages received */</a:t>
            </a:r>
          </a:p>
          <a:p>
            <a:r>
              <a:rPr lang="en-IN" sz="2000" b="1" dirty="0"/>
              <a:t>               long   </a:t>
            </a:r>
            <a:r>
              <a:rPr lang="en-IN" sz="2000" b="1" dirty="0" err="1"/>
              <a:t>ru_nsignals</a:t>
            </a:r>
            <a:r>
              <a:rPr lang="en-IN" sz="2000" b="1" dirty="0"/>
              <a:t>;      /* signals received */</a:t>
            </a:r>
          </a:p>
          <a:p>
            <a:r>
              <a:rPr lang="en-IN" sz="2000" b="1" dirty="0"/>
              <a:t>               long   </a:t>
            </a:r>
            <a:r>
              <a:rPr lang="en-IN" sz="2000" b="1" dirty="0" err="1"/>
              <a:t>ru_nvcsw</a:t>
            </a:r>
            <a:r>
              <a:rPr lang="en-IN" sz="2000" b="1" dirty="0"/>
              <a:t>;         /* voluntary context switches */</a:t>
            </a:r>
          </a:p>
          <a:p>
            <a:r>
              <a:rPr lang="en-IN" sz="2000" b="1" dirty="0"/>
              <a:t>               long   </a:t>
            </a:r>
            <a:r>
              <a:rPr lang="en-IN" sz="2000" b="1" dirty="0" err="1"/>
              <a:t>ru_nivcsw</a:t>
            </a:r>
            <a:r>
              <a:rPr lang="en-IN" sz="2000" b="1" dirty="0"/>
              <a:t>;        /* involuntary context switches */</a:t>
            </a:r>
          </a:p>
          <a:p>
            <a:r>
              <a:rPr lang="en-IN" sz="2000" b="1" dirty="0"/>
              <a:t>           };</a:t>
            </a:r>
          </a:p>
        </p:txBody>
      </p:sp>
      <p:sp>
        <p:nvSpPr>
          <p:cNvPr id="5" name="Rectangle 4"/>
          <p:cNvSpPr/>
          <p:nvPr/>
        </p:nvSpPr>
        <p:spPr>
          <a:xfrm>
            <a:off x="7467130" y="1022750"/>
            <a:ext cx="4616135" cy="1754326"/>
          </a:xfrm>
          <a:prstGeom prst="rect">
            <a:avLst/>
          </a:prstGeom>
          <a:solidFill>
            <a:schemeClr val="accent4">
              <a:lumMod val="20000"/>
              <a:lumOff val="80000"/>
            </a:schemeClr>
          </a:solidFill>
        </p:spPr>
        <p:txBody>
          <a:bodyPr wrap="none">
            <a:spAutoFit/>
          </a:bodyPr>
          <a:lstStyle/>
          <a:p>
            <a:r>
              <a:rPr lang="en-IN" b="1" dirty="0" err="1"/>
              <a:t>int</a:t>
            </a:r>
            <a:r>
              <a:rPr lang="en-IN" b="1" dirty="0"/>
              <a:t> </a:t>
            </a:r>
            <a:r>
              <a:rPr lang="en-IN" b="1" dirty="0" err="1"/>
              <a:t>getrusage</a:t>
            </a:r>
            <a:r>
              <a:rPr lang="en-IN" b="1" dirty="0"/>
              <a:t>(</a:t>
            </a:r>
            <a:r>
              <a:rPr lang="en-IN" b="1" dirty="0" err="1"/>
              <a:t>int</a:t>
            </a:r>
            <a:r>
              <a:rPr lang="en-IN" b="1" dirty="0"/>
              <a:t> who, </a:t>
            </a:r>
            <a:r>
              <a:rPr lang="en-IN" b="1" dirty="0" err="1"/>
              <a:t>struct</a:t>
            </a:r>
            <a:r>
              <a:rPr lang="en-IN" b="1" dirty="0"/>
              <a:t> </a:t>
            </a:r>
            <a:r>
              <a:rPr lang="en-IN" b="1" dirty="0" err="1"/>
              <a:t>rusage</a:t>
            </a:r>
            <a:r>
              <a:rPr lang="en-IN" b="1" dirty="0"/>
              <a:t> *usage);</a:t>
            </a:r>
          </a:p>
          <a:p>
            <a:r>
              <a:rPr lang="en-IN" b="1" dirty="0" err="1"/>
              <a:t>getrusage</a:t>
            </a:r>
            <a:r>
              <a:rPr lang="en-IN" b="1" dirty="0"/>
              <a:t>()  returns  resource usage measures </a:t>
            </a:r>
          </a:p>
          <a:p>
            <a:r>
              <a:rPr lang="en-IN" b="1" dirty="0"/>
              <a:t>for who, which can be one of the following:</a:t>
            </a:r>
          </a:p>
          <a:p>
            <a:r>
              <a:rPr lang="en-IN" b="1" dirty="0"/>
              <a:t>RUSAGE_SELF</a:t>
            </a:r>
          </a:p>
          <a:p>
            <a:r>
              <a:rPr lang="en-IN" b="1" dirty="0"/>
              <a:t>RUSAGE_CHILDREN</a:t>
            </a:r>
          </a:p>
          <a:p>
            <a:r>
              <a:rPr lang="en-IN" b="1" dirty="0"/>
              <a:t>RUSAGE_THREAD</a:t>
            </a:r>
          </a:p>
        </p:txBody>
      </p:sp>
      <p:sp>
        <p:nvSpPr>
          <p:cNvPr id="6" name="Rectangle 5"/>
          <p:cNvSpPr/>
          <p:nvPr/>
        </p:nvSpPr>
        <p:spPr>
          <a:xfrm>
            <a:off x="7467129" y="3469573"/>
            <a:ext cx="4457777" cy="2862322"/>
          </a:xfrm>
          <a:prstGeom prst="rect">
            <a:avLst/>
          </a:prstGeom>
          <a:solidFill>
            <a:schemeClr val="tx2">
              <a:lumMod val="10000"/>
              <a:lumOff val="90000"/>
            </a:schemeClr>
          </a:solidFill>
        </p:spPr>
        <p:txBody>
          <a:bodyPr wrap="square">
            <a:spAutoFit/>
          </a:bodyPr>
          <a:lstStyle/>
          <a:p>
            <a:r>
              <a:rPr lang="en-IN" b="1" dirty="0" err="1"/>
              <a:t>sysconf</a:t>
            </a:r>
            <a:r>
              <a:rPr lang="en-IN" b="1" dirty="0"/>
              <a:t> - get configuration information at </a:t>
            </a:r>
          </a:p>
          <a:p>
            <a:r>
              <a:rPr lang="en-IN" b="1" dirty="0"/>
              <a:t>run time:</a:t>
            </a:r>
          </a:p>
          <a:p>
            <a:endParaRPr lang="en-IN" b="1" dirty="0"/>
          </a:p>
          <a:p>
            <a:r>
              <a:rPr lang="en-IN" b="1" dirty="0"/>
              <a:t>long </a:t>
            </a:r>
            <a:r>
              <a:rPr lang="en-IN" b="1" dirty="0" err="1"/>
              <a:t>sysconf</a:t>
            </a:r>
            <a:r>
              <a:rPr lang="en-IN" b="1" dirty="0"/>
              <a:t>(</a:t>
            </a:r>
            <a:r>
              <a:rPr lang="en-IN" b="1" dirty="0" err="1"/>
              <a:t>int</a:t>
            </a:r>
            <a:r>
              <a:rPr lang="en-IN" b="1" dirty="0"/>
              <a:t> name);</a:t>
            </a:r>
          </a:p>
          <a:p>
            <a:endParaRPr lang="en-IN" b="1" dirty="0"/>
          </a:p>
          <a:p>
            <a:r>
              <a:rPr lang="en-US" altLang="en-US" b="1" dirty="0"/>
              <a:t>Example: ret= </a:t>
            </a:r>
            <a:r>
              <a:rPr lang="en-US" altLang="en-US" b="1" dirty="0" err="1"/>
              <a:t>sysconf</a:t>
            </a:r>
            <a:r>
              <a:rPr lang="en-US" altLang="en-US" b="1" dirty="0"/>
              <a:t>(_SC_CLK_TCK);</a:t>
            </a:r>
          </a:p>
          <a:p>
            <a:endParaRPr lang="en-US" altLang="en-US" b="1" dirty="0"/>
          </a:p>
          <a:p>
            <a:r>
              <a:rPr lang="en-US" altLang="en-US" b="1" dirty="0"/>
              <a:t>On success it returns the value of the given system limits. </a:t>
            </a:r>
          </a:p>
          <a:p>
            <a:endParaRPr lang="en-IN" b="1" dirty="0"/>
          </a:p>
        </p:txBody>
      </p:sp>
    </p:spTree>
    <p:extLst>
      <p:ext uri="{BB962C8B-B14F-4D97-AF65-F5344CB8AC3E}">
        <p14:creationId xmlns:p14="http://schemas.microsoft.com/office/powerpoint/2010/main" val="1971122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Multi Threading</a:t>
            </a:r>
          </a:p>
        </p:txBody>
      </p:sp>
      <p:sp>
        <p:nvSpPr>
          <p:cNvPr id="4" name="Slide Number Placeholder 3"/>
          <p:cNvSpPr>
            <a:spLocks noGrp="1"/>
          </p:cNvSpPr>
          <p:nvPr>
            <p:ph type="sldNum" sz="quarter" idx="12"/>
          </p:nvPr>
        </p:nvSpPr>
        <p:spPr/>
        <p:txBody>
          <a:bodyPr/>
          <a:lstStyle/>
          <a:p>
            <a:fld id="{1DEFBDA0-AD74-41D1-B067-250B5C005FA0}" type="slidenum">
              <a:rPr lang="en-IN" smtClean="0"/>
              <a:t>48</a:t>
            </a:fld>
            <a:endParaRPr lang="en-IN"/>
          </a:p>
        </p:txBody>
      </p:sp>
      <p:sp>
        <p:nvSpPr>
          <p:cNvPr id="3" name="Rectangle 2"/>
          <p:cNvSpPr/>
          <p:nvPr/>
        </p:nvSpPr>
        <p:spPr>
          <a:xfrm>
            <a:off x="220716" y="1099547"/>
            <a:ext cx="11704191" cy="1446550"/>
          </a:xfrm>
          <a:prstGeom prst="rect">
            <a:avLst/>
          </a:prstGeom>
          <a:solidFill>
            <a:schemeClr val="accent6">
              <a:lumMod val="20000"/>
              <a:lumOff val="80000"/>
            </a:schemeClr>
          </a:solidFill>
        </p:spPr>
        <p:txBody>
          <a:bodyPr wrap="square">
            <a:spAutoFit/>
          </a:bodyPr>
          <a:lstStyle/>
          <a:p>
            <a:r>
              <a:rPr lang="en-US" altLang="en-US" sz="2200" b="1" dirty="0"/>
              <a:t>Thread is a sequential flow of control through a program.</a:t>
            </a:r>
          </a:p>
          <a:p>
            <a:r>
              <a:rPr lang="en-US" altLang="en-US" sz="2200" b="1" dirty="0"/>
              <a:t>If a process is defined as a program in execution then a thread is defined as a function in execution.</a:t>
            </a:r>
          </a:p>
          <a:p>
            <a:r>
              <a:rPr lang="en-US" altLang="en-US" sz="2200" b="1" dirty="0"/>
              <a:t>If a thread is created, it will execute a specified function.</a:t>
            </a:r>
          </a:p>
          <a:p>
            <a:r>
              <a:rPr lang="en-US" altLang="en-US" sz="2200" b="1" dirty="0"/>
              <a:t>Two type of threading: 1. Single Threading and 2. Multi threading</a:t>
            </a:r>
            <a:endParaRPr lang="en-IN" sz="2200" dirty="0"/>
          </a:p>
        </p:txBody>
      </p:sp>
      <p:sp>
        <p:nvSpPr>
          <p:cNvPr id="5" name="Rectangle 3"/>
          <p:cNvSpPr txBox="1">
            <a:spLocks noChangeArrowheads="1"/>
          </p:cNvSpPr>
          <p:nvPr/>
        </p:nvSpPr>
        <p:spPr>
          <a:xfrm>
            <a:off x="328664" y="2736439"/>
            <a:ext cx="5199777" cy="2409691"/>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200" b="1" dirty="0"/>
              <a:t>The created threads within a process share</a:t>
            </a:r>
            <a:br>
              <a:rPr lang="en-US" altLang="en-US" sz="2200" b="1" dirty="0"/>
            </a:br>
            <a:r>
              <a:rPr lang="en-US" altLang="en-US" sz="2200" b="1" dirty="0"/>
              <a:t/>
            </a:r>
            <a:br>
              <a:rPr lang="en-US" altLang="en-US" sz="2200" b="1" dirty="0"/>
            </a:br>
            <a:r>
              <a:rPr lang="en-US" altLang="en-US" sz="2200" b="1" dirty="0"/>
              <a:t>1. instructions of a process</a:t>
            </a:r>
            <a:br>
              <a:rPr lang="en-US" altLang="en-US" sz="2200" b="1" dirty="0"/>
            </a:br>
            <a:r>
              <a:rPr lang="en-US" altLang="en-US" sz="2200" b="1" dirty="0"/>
              <a:t>2. process address space and data</a:t>
            </a:r>
            <a:br>
              <a:rPr lang="en-US" altLang="en-US" sz="2200" b="1" dirty="0"/>
            </a:br>
            <a:r>
              <a:rPr lang="en-US" altLang="en-US" sz="2200" b="1" dirty="0"/>
              <a:t>3. open file descriptors</a:t>
            </a:r>
            <a:br>
              <a:rPr lang="en-US" altLang="en-US" sz="2200" b="1" dirty="0"/>
            </a:br>
            <a:r>
              <a:rPr lang="en-US" altLang="en-US" sz="2200" b="1" dirty="0"/>
              <a:t>4. Signal Handlers</a:t>
            </a:r>
            <a:br>
              <a:rPr lang="en-US" altLang="en-US" sz="2200" b="1" dirty="0"/>
            </a:br>
            <a:r>
              <a:rPr lang="en-US" altLang="en-US" sz="2200" b="1" dirty="0"/>
              <a:t>5. </a:t>
            </a:r>
            <a:r>
              <a:rPr lang="en-US" altLang="en-US" sz="2200" b="1" dirty="0" err="1"/>
              <a:t>pwd</a:t>
            </a:r>
            <a:r>
              <a:rPr lang="en-US" altLang="en-US" sz="2200" b="1" dirty="0"/>
              <a:t>, </a:t>
            </a:r>
            <a:r>
              <a:rPr lang="en-US" altLang="en-US" sz="2200" b="1" dirty="0" err="1"/>
              <a:t>uid</a:t>
            </a:r>
            <a:r>
              <a:rPr lang="en-US" altLang="en-US" sz="2200" b="1" dirty="0"/>
              <a:t> and </a:t>
            </a:r>
            <a:r>
              <a:rPr lang="en-US" altLang="en-US" sz="2200" b="1" dirty="0" err="1"/>
              <a:t>gid</a:t>
            </a:r>
            <a:endParaRPr lang="en-US" altLang="en-US" sz="2200" b="1" dirty="0"/>
          </a:p>
        </p:txBody>
      </p:sp>
      <p:sp>
        <p:nvSpPr>
          <p:cNvPr id="6" name="Rectangle 4"/>
          <p:cNvSpPr txBox="1">
            <a:spLocks noChangeArrowheads="1"/>
          </p:cNvSpPr>
          <p:nvPr/>
        </p:nvSpPr>
        <p:spPr>
          <a:xfrm>
            <a:off x="6424448" y="2729867"/>
            <a:ext cx="5126421" cy="2273056"/>
          </a:xfrm>
          <a:prstGeom prst="rect">
            <a:avLst/>
          </a:prstGeom>
          <a:solidFill>
            <a:schemeClr val="tx2">
              <a:lumMod val="10000"/>
              <a:lumOff val="9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200" b="1" dirty="0"/>
              <a:t>The created threads maintain it’s own</a:t>
            </a:r>
          </a:p>
          <a:p>
            <a:pPr>
              <a:buFont typeface="Wingdings" panose="05000000000000000000" pitchFamily="2" charset="2"/>
              <a:buNone/>
            </a:pPr>
            <a:r>
              <a:rPr lang="en-US" altLang="en-US" sz="2200" b="1" dirty="0"/>
              <a:t>   1. thread identification number (</a:t>
            </a:r>
            <a:r>
              <a:rPr lang="en-US" altLang="en-US" sz="2200" b="1" dirty="0" err="1"/>
              <a:t>tid</a:t>
            </a:r>
            <a:r>
              <a:rPr lang="en-US" altLang="en-US" sz="2200" b="1" dirty="0"/>
              <a:t>);</a:t>
            </a:r>
            <a:br>
              <a:rPr lang="en-US" altLang="en-US" sz="2200" b="1" dirty="0"/>
            </a:br>
            <a:r>
              <a:rPr lang="en-US" altLang="en-US" sz="2200" b="1" dirty="0"/>
              <a:t>2. pc, </a:t>
            </a:r>
            <a:r>
              <a:rPr lang="en-US" altLang="en-US" sz="2200" b="1" dirty="0" err="1"/>
              <a:t>sp</a:t>
            </a:r>
            <a:r>
              <a:rPr lang="en-US" altLang="en-US" sz="2200" b="1" dirty="0"/>
              <a:t>, set of registers</a:t>
            </a:r>
            <a:br>
              <a:rPr lang="en-US" altLang="en-US" sz="2200" b="1" dirty="0"/>
            </a:br>
            <a:r>
              <a:rPr lang="en-US" altLang="en-US" sz="2200" b="1" dirty="0"/>
              <a:t>3. stack  </a:t>
            </a:r>
          </a:p>
          <a:p>
            <a:pPr>
              <a:buFont typeface="Wingdings" panose="05000000000000000000" pitchFamily="2" charset="2"/>
              <a:buNone/>
            </a:pPr>
            <a:r>
              <a:rPr lang="en-US" altLang="en-US" sz="2200" b="1" dirty="0"/>
              <a:t>   4. priority of the threads</a:t>
            </a:r>
          </a:p>
          <a:p>
            <a:pPr>
              <a:buFont typeface="Wingdings" panose="05000000000000000000" pitchFamily="2" charset="2"/>
              <a:buNone/>
            </a:pPr>
            <a:r>
              <a:rPr lang="en-US" altLang="en-US" sz="2200" b="1" dirty="0"/>
              <a:t>   5. scheduling policy   </a:t>
            </a:r>
          </a:p>
        </p:txBody>
      </p:sp>
      <p:sp>
        <p:nvSpPr>
          <p:cNvPr id="7" name="Rectangle 6"/>
          <p:cNvSpPr/>
          <p:nvPr/>
        </p:nvSpPr>
        <p:spPr>
          <a:xfrm>
            <a:off x="220716" y="5421834"/>
            <a:ext cx="11596243" cy="1006429"/>
          </a:xfrm>
          <a:prstGeom prst="rect">
            <a:avLst/>
          </a:prstGeom>
          <a:solidFill>
            <a:srgbClr val="CCFFFF"/>
          </a:solidFill>
        </p:spPr>
        <p:txBody>
          <a:bodyPr wrap="square">
            <a:spAutoFit/>
          </a:bodyPr>
          <a:lstStyle/>
          <a:p>
            <a:pPr>
              <a:lnSpc>
                <a:spcPct val="90000"/>
              </a:lnSpc>
            </a:pPr>
            <a:r>
              <a:rPr lang="en-US" altLang="en-US" sz="2200" b="1" dirty="0"/>
              <a:t>Advantages of Threads: </a:t>
            </a:r>
          </a:p>
          <a:p>
            <a:pPr>
              <a:lnSpc>
                <a:spcPct val="90000"/>
              </a:lnSpc>
            </a:pPr>
            <a:r>
              <a:rPr lang="en-US" altLang="en-US" sz="2200" b="1" dirty="0"/>
              <a:t>Takes less time for creation of a new thread, termination of a thread and communication between threads are easier.</a:t>
            </a:r>
            <a:endParaRPr lang="en-IN" sz="2200" dirty="0"/>
          </a:p>
        </p:txBody>
      </p:sp>
    </p:spTree>
    <p:extLst>
      <p:ext uri="{BB962C8B-B14F-4D97-AF65-F5344CB8AC3E}">
        <p14:creationId xmlns:p14="http://schemas.microsoft.com/office/powerpoint/2010/main" val="39366994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4371" y="1294288"/>
            <a:ext cx="5486401" cy="4114800"/>
          </a:xfrm>
          <a:prstGeom prst="rect">
            <a:avLst/>
          </a:prstGeom>
          <a:solidFill>
            <a:srgbClr val="FFFF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b="1" dirty="0"/>
              <a:t>Improve application responsiveness</a:t>
            </a:r>
          </a:p>
          <a:p>
            <a:r>
              <a:rPr lang="en-US" altLang="en-US" sz="2200" b="1" dirty="0"/>
              <a:t>Use multiprocessors more efficiently</a:t>
            </a:r>
          </a:p>
          <a:p>
            <a:r>
              <a:rPr lang="en-US" altLang="en-US" sz="2200" b="1" dirty="0"/>
              <a:t>Improve program structure</a:t>
            </a:r>
          </a:p>
          <a:p>
            <a:r>
              <a:rPr lang="en-US" altLang="en-US" sz="2200" b="1" dirty="0"/>
              <a:t>use fewer system resources</a:t>
            </a:r>
          </a:p>
          <a:p>
            <a:r>
              <a:rPr lang="en-US" altLang="en-US" sz="2200" b="1" dirty="0"/>
              <a:t>Specific applications in uniprocessor machines</a:t>
            </a:r>
          </a:p>
          <a:p>
            <a:pPr>
              <a:buFont typeface="Wingdings" panose="05000000000000000000" pitchFamily="2" charset="2"/>
              <a:buNone/>
            </a:pPr>
            <a:r>
              <a:rPr lang="en-US" altLang="en-US" sz="2200" b="1" dirty="0"/>
              <a:t>Applications </a:t>
            </a:r>
          </a:p>
          <a:p>
            <a:r>
              <a:rPr lang="en-US" altLang="en-US" sz="2200" b="1" dirty="0"/>
              <a:t>A file server on a LAN</a:t>
            </a:r>
          </a:p>
          <a:p>
            <a:r>
              <a:rPr lang="en-US" altLang="en-US" sz="2200" b="1" dirty="0"/>
              <a:t>GUI</a:t>
            </a:r>
          </a:p>
          <a:p>
            <a:r>
              <a:rPr lang="en-US" altLang="en-US" sz="2200" b="1" dirty="0"/>
              <a:t>web applications</a:t>
            </a:r>
          </a:p>
        </p:txBody>
      </p:sp>
      <p:sp>
        <p:nvSpPr>
          <p:cNvPr id="2" name="Title 1"/>
          <p:cNvSpPr>
            <a:spLocks noGrp="1"/>
          </p:cNvSpPr>
          <p:nvPr>
            <p:ph type="title"/>
          </p:nvPr>
        </p:nvSpPr>
        <p:spPr/>
        <p:txBody>
          <a:bodyPr/>
          <a:lstStyle/>
          <a:p>
            <a:r>
              <a:rPr lang="en-IN" dirty="0">
                <a:latin typeface="+mn-lt"/>
              </a:rPr>
              <a:t>Advantages</a:t>
            </a:r>
          </a:p>
        </p:txBody>
      </p:sp>
      <p:sp>
        <p:nvSpPr>
          <p:cNvPr id="4" name="Slide Number Placeholder 3"/>
          <p:cNvSpPr>
            <a:spLocks noGrp="1"/>
          </p:cNvSpPr>
          <p:nvPr>
            <p:ph type="sldNum" sz="quarter" idx="12"/>
          </p:nvPr>
        </p:nvSpPr>
        <p:spPr/>
        <p:txBody>
          <a:bodyPr/>
          <a:lstStyle/>
          <a:p>
            <a:fld id="{1DEFBDA0-AD74-41D1-B067-250B5C005FA0}" type="slidenum">
              <a:rPr lang="en-IN" smtClean="0"/>
              <a:t>49</a:t>
            </a:fld>
            <a:endParaRPr lang="en-IN"/>
          </a:p>
        </p:txBody>
      </p:sp>
      <p:sp>
        <p:nvSpPr>
          <p:cNvPr id="7" name="Rectangle 4"/>
          <p:cNvSpPr>
            <a:spLocks noChangeArrowheads="1"/>
          </p:cNvSpPr>
          <p:nvPr/>
        </p:nvSpPr>
        <p:spPr bwMode="auto">
          <a:xfrm>
            <a:off x="6357972" y="2894488"/>
            <a:ext cx="3581400" cy="3505200"/>
          </a:xfrm>
          <a:prstGeom prst="rect">
            <a:avLst/>
          </a:prstGeom>
          <a:solidFill>
            <a:srgbClr val="66FFCC"/>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endParaRPr lang="en-US" altLang="en-US" sz="2400" b="1" dirty="0">
              <a:latin typeface="+mn-lt"/>
            </a:endParaRPr>
          </a:p>
          <a:p>
            <a:pPr algn="ctr" eaLnBrk="1" hangingPunct="1"/>
            <a:r>
              <a:rPr lang="en-US" altLang="en-US" sz="2400" b="1" dirty="0">
                <a:latin typeface="+mn-lt"/>
              </a:rPr>
              <a:t>Kernel</a:t>
            </a:r>
          </a:p>
        </p:txBody>
      </p:sp>
      <p:sp>
        <p:nvSpPr>
          <p:cNvPr id="8" name="Line 5"/>
          <p:cNvSpPr>
            <a:spLocks noChangeShapeType="1"/>
          </p:cNvSpPr>
          <p:nvPr/>
        </p:nvSpPr>
        <p:spPr bwMode="auto">
          <a:xfrm>
            <a:off x="6357972" y="5561488"/>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9" name="Oval 6"/>
          <p:cNvSpPr>
            <a:spLocks noChangeArrowheads="1"/>
          </p:cNvSpPr>
          <p:nvPr/>
        </p:nvSpPr>
        <p:spPr bwMode="auto">
          <a:xfrm>
            <a:off x="7729572" y="3123088"/>
            <a:ext cx="838200" cy="2286000"/>
          </a:xfrm>
          <a:prstGeom prst="ellipse">
            <a:avLst/>
          </a:prstGeom>
          <a:gradFill rotWithShape="1">
            <a:gsLst>
              <a:gs pos="0">
                <a:srgbClr val="C0C0C0"/>
              </a:gs>
              <a:gs pos="100000">
                <a:schemeClr val="bg1"/>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400" b="1">
              <a:latin typeface="+mn-lt"/>
            </a:endParaRPr>
          </a:p>
        </p:txBody>
      </p:sp>
      <p:sp>
        <p:nvSpPr>
          <p:cNvPr id="10" name="Freeform 7"/>
          <p:cNvSpPr>
            <a:spLocks/>
          </p:cNvSpPr>
          <p:nvPr/>
        </p:nvSpPr>
        <p:spPr bwMode="auto">
          <a:xfrm>
            <a:off x="7881972" y="3580288"/>
            <a:ext cx="152400" cy="1371600"/>
          </a:xfrm>
          <a:custGeom>
            <a:avLst/>
            <a:gdLst>
              <a:gd name="T0" fmla="*/ 0 w 91"/>
              <a:gd name="T1" fmla="*/ 0 h 954"/>
              <a:gd name="T2" fmla="*/ 92110 w 91"/>
              <a:gd name="T3" fmla="*/ 27317 h 954"/>
              <a:gd name="T4" fmla="*/ 122255 w 91"/>
              <a:gd name="T5" fmla="*/ 106392 h 954"/>
              <a:gd name="T6" fmla="*/ 92110 w 91"/>
              <a:gd name="T7" fmla="*/ 184030 h 954"/>
              <a:gd name="T8" fmla="*/ 77037 w 91"/>
              <a:gd name="T9" fmla="*/ 224287 h 954"/>
              <a:gd name="T10" fmla="*/ 61965 w 91"/>
              <a:gd name="T11" fmla="*/ 263106 h 954"/>
              <a:gd name="T12" fmla="*/ 107182 w 91"/>
              <a:gd name="T13" fmla="*/ 382438 h 954"/>
              <a:gd name="T14" fmla="*/ 122255 w 91"/>
              <a:gd name="T15" fmla="*/ 421257 h 954"/>
              <a:gd name="T16" fmla="*/ 61965 w 91"/>
              <a:gd name="T17" fmla="*/ 566468 h 954"/>
              <a:gd name="T18" fmla="*/ 122255 w 91"/>
              <a:gd name="T19" fmla="*/ 802257 h 954"/>
              <a:gd name="T20" fmla="*/ 107182 w 91"/>
              <a:gd name="T21" fmla="*/ 881332 h 954"/>
              <a:gd name="T22" fmla="*/ 77037 w 91"/>
              <a:gd name="T23" fmla="*/ 960408 h 954"/>
              <a:gd name="T24" fmla="*/ 152400 w 91"/>
              <a:gd name="T25" fmla="*/ 1131498 h 954"/>
              <a:gd name="T26" fmla="*/ 137327 w 91"/>
              <a:gd name="T27" fmla="*/ 1236453 h 954"/>
              <a:gd name="T28" fmla="*/ 107182 w 91"/>
              <a:gd name="T29" fmla="*/ 1341408 h 9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1" h="954">
                <a:moveTo>
                  <a:pt x="0" y="0"/>
                </a:moveTo>
                <a:cubicBezTo>
                  <a:pt x="18" y="7"/>
                  <a:pt x="44" y="3"/>
                  <a:pt x="55" y="19"/>
                </a:cubicBezTo>
                <a:cubicBezTo>
                  <a:pt x="66" y="35"/>
                  <a:pt x="73" y="74"/>
                  <a:pt x="73" y="74"/>
                </a:cubicBezTo>
                <a:cubicBezTo>
                  <a:pt x="67" y="92"/>
                  <a:pt x="61" y="110"/>
                  <a:pt x="55" y="128"/>
                </a:cubicBezTo>
                <a:cubicBezTo>
                  <a:pt x="52" y="137"/>
                  <a:pt x="49" y="147"/>
                  <a:pt x="46" y="156"/>
                </a:cubicBezTo>
                <a:cubicBezTo>
                  <a:pt x="43" y="165"/>
                  <a:pt x="37" y="183"/>
                  <a:pt x="37" y="183"/>
                </a:cubicBezTo>
                <a:cubicBezTo>
                  <a:pt x="46" y="211"/>
                  <a:pt x="55" y="238"/>
                  <a:pt x="64" y="266"/>
                </a:cubicBezTo>
                <a:cubicBezTo>
                  <a:pt x="67" y="275"/>
                  <a:pt x="73" y="293"/>
                  <a:pt x="73" y="293"/>
                </a:cubicBezTo>
                <a:cubicBezTo>
                  <a:pt x="66" y="337"/>
                  <a:pt x="67" y="363"/>
                  <a:pt x="37" y="394"/>
                </a:cubicBezTo>
                <a:cubicBezTo>
                  <a:pt x="45" y="451"/>
                  <a:pt x="62" y="502"/>
                  <a:pt x="73" y="558"/>
                </a:cubicBezTo>
                <a:cubicBezTo>
                  <a:pt x="70" y="576"/>
                  <a:pt x="68" y="595"/>
                  <a:pt x="64" y="613"/>
                </a:cubicBezTo>
                <a:cubicBezTo>
                  <a:pt x="59" y="632"/>
                  <a:pt x="46" y="668"/>
                  <a:pt x="46" y="668"/>
                </a:cubicBezTo>
                <a:cubicBezTo>
                  <a:pt x="57" y="714"/>
                  <a:pt x="59" y="753"/>
                  <a:pt x="91" y="787"/>
                </a:cubicBezTo>
                <a:cubicBezTo>
                  <a:pt x="88" y="811"/>
                  <a:pt x="87" y="836"/>
                  <a:pt x="82" y="860"/>
                </a:cubicBezTo>
                <a:cubicBezTo>
                  <a:pt x="62" y="954"/>
                  <a:pt x="64" y="885"/>
                  <a:pt x="64" y="9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1" name="Freeform 8"/>
          <p:cNvSpPr>
            <a:spLocks/>
          </p:cNvSpPr>
          <p:nvPr/>
        </p:nvSpPr>
        <p:spPr bwMode="auto">
          <a:xfrm>
            <a:off x="8034372" y="3504088"/>
            <a:ext cx="228600" cy="1447800"/>
          </a:xfrm>
          <a:custGeom>
            <a:avLst/>
            <a:gdLst>
              <a:gd name="T0" fmla="*/ 0 w 119"/>
              <a:gd name="T1" fmla="*/ 0 h 1005"/>
              <a:gd name="T2" fmla="*/ 36499 w 119"/>
              <a:gd name="T3" fmla="*/ 25931 h 1005"/>
              <a:gd name="T4" fmla="*/ 88366 w 119"/>
              <a:gd name="T5" fmla="*/ 38896 h 1005"/>
              <a:gd name="T6" fmla="*/ 142155 w 119"/>
              <a:gd name="T7" fmla="*/ 157025 h 1005"/>
              <a:gd name="T8" fmla="*/ 122945 w 119"/>
              <a:gd name="T9" fmla="*/ 341421 h 1005"/>
              <a:gd name="T10" fmla="*/ 159444 w 119"/>
              <a:gd name="T11" fmla="*/ 420654 h 1005"/>
              <a:gd name="T12" fmla="*/ 176733 w 119"/>
              <a:gd name="T13" fmla="*/ 460991 h 1005"/>
              <a:gd name="T14" fmla="*/ 105655 w 119"/>
              <a:gd name="T15" fmla="*/ 605051 h 1005"/>
              <a:gd name="T16" fmla="*/ 36499 w 119"/>
              <a:gd name="T17" fmla="*/ 723180 h 1005"/>
              <a:gd name="T18" fmla="*/ 88366 w 119"/>
              <a:gd name="T19" fmla="*/ 868680 h 1005"/>
              <a:gd name="T20" fmla="*/ 159444 w 119"/>
              <a:gd name="T21" fmla="*/ 947913 h 1005"/>
              <a:gd name="T22" fmla="*/ 228600 w 119"/>
              <a:gd name="T23" fmla="*/ 1303740 h 1005"/>
              <a:gd name="T24" fmla="*/ 194022 w 119"/>
              <a:gd name="T25" fmla="*/ 1382973 h 1005"/>
              <a:gd name="T26" fmla="*/ 159444 w 119"/>
              <a:gd name="T27" fmla="*/ 1421869 h 1005"/>
              <a:gd name="T28" fmla="*/ 176733 w 119"/>
              <a:gd name="T29" fmla="*/ 1447800 h 10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9" h="1005">
                <a:moveTo>
                  <a:pt x="0" y="0"/>
                </a:moveTo>
                <a:cubicBezTo>
                  <a:pt x="6" y="6"/>
                  <a:pt x="11" y="14"/>
                  <a:pt x="19" y="18"/>
                </a:cubicBezTo>
                <a:cubicBezTo>
                  <a:pt x="27" y="23"/>
                  <a:pt x="41" y="19"/>
                  <a:pt x="46" y="27"/>
                </a:cubicBezTo>
                <a:cubicBezTo>
                  <a:pt x="63" y="51"/>
                  <a:pt x="64" y="82"/>
                  <a:pt x="74" y="109"/>
                </a:cubicBezTo>
                <a:cubicBezTo>
                  <a:pt x="51" y="175"/>
                  <a:pt x="47" y="160"/>
                  <a:pt x="64" y="237"/>
                </a:cubicBezTo>
                <a:cubicBezTo>
                  <a:pt x="68" y="256"/>
                  <a:pt x="77" y="274"/>
                  <a:pt x="83" y="292"/>
                </a:cubicBezTo>
                <a:cubicBezTo>
                  <a:pt x="86" y="301"/>
                  <a:pt x="92" y="320"/>
                  <a:pt x="92" y="320"/>
                </a:cubicBezTo>
                <a:cubicBezTo>
                  <a:pt x="84" y="362"/>
                  <a:pt x="79" y="386"/>
                  <a:pt x="55" y="420"/>
                </a:cubicBezTo>
                <a:cubicBezTo>
                  <a:pt x="45" y="450"/>
                  <a:pt x="29" y="472"/>
                  <a:pt x="19" y="502"/>
                </a:cubicBezTo>
                <a:cubicBezTo>
                  <a:pt x="24" y="526"/>
                  <a:pt x="33" y="584"/>
                  <a:pt x="46" y="603"/>
                </a:cubicBezTo>
                <a:cubicBezTo>
                  <a:pt x="58" y="621"/>
                  <a:pt x="83" y="658"/>
                  <a:pt x="83" y="658"/>
                </a:cubicBezTo>
                <a:cubicBezTo>
                  <a:pt x="91" y="831"/>
                  <a:pt x="85" y="799"/>
                  <a:pt x="119" y="905"/>
                </a:cubicBezTo>
                <a:cubicBezTo>
                  <a:pt x="113" y="923"/>
                  <a:pt x="112" y="944"/>
                  <a:pt x="101" y="960"/>
                </a:cubicBezTo>
                <a:cubicBezTo>
                  <a:pt x="95" y="969"/>
                  <a:pt x="85" y="976"/>
                  <a:pt x="83" y="987"/>
                </a:cubicBezTo>
                <a:cubicBezTo>
                  <a:pt x="82" y="994"/>
                  <a:pt x="89" y="999"/>
                  <a:pt x="92" y="1005"/>
                </a:cubicBezTo>
              </a:path>
            </a:pathLst>
          </a:custGeom>
          <a:noFill/>
          <a:ln w="952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2" name="Freeform 9"/>
          <p:cNvSpPr>
            <a:spLocks/>
          </p:cNvSpPr>
          <p:nvPr/>
        </p:nvSpPr>
        <p:spPr bwMode="auto">
          <a:xfrm>
            <a:off x="8280435" y="3500913"/>
            <a:ext cx="134937" cy="1450975"/>
          </a:xfrm>
          <a:custGeom>
            <a:avLst/>
            <a:gdLst>
              <a:gd name="T0" fmla="*/ 0 w 64"/>
              <a:gd name="T1" fmla="*/ 0 h 960"/>
              <a:gd name="T2" fmla="*/ 96986 w 64"/>
              <a:gd name="T3" fmla="*/ 110335 h 960"/>
              <a:gd name="T4" fmla="*/ 40059 w 64"/>
              <a:gd name="T5" fmla="*/ 290195 h 960"/>
              <a:gd name="T6" fmla="*/ 115961 w 64"/>
              <a:gd name="T7" fmla="*/ 470055 h 960"/>
              <a:gd name="T8" fmla="*/ 134937 w 64"/>
              <a:gd name="T9" fmla="*/ 510864 h 960"/>
              <a:gd name="T10" fmla="*/ 115961 w 64"/>
              <a:gd name="T11" fmla="*/ 663519 h 960"/>
              <a:gd name="T12" fmla="*/ 78010 w 64"/>
              <a:gd name="T13" fmla="*/ 745136 h 960"/>
              <a:gd name="T14" fmla="*/ 59035 w 64"/>
              <a:gd name="T15" fmla="*/ 787456 h 960"/>
              <a:gd name="T16" fmla="*/ 96986 w 64"/>
              <a:gd name="T17" fmla="*/ 870585 h 960"/>
              <a:gd name="T18" fmla="*/ 115961 w 64"/>
              <a:gd name="T19" fmla="*/ 911394 h 960"/>
              <a:gd name="T20" fmla="*/ 59035 w 64"/>
              <a:gd name="T21" fmla="*/ 1132063 h 960"/>
              <a:gd name="T22" fmla="*/ 21084 w 64"/>
              <a:gd name="T23" fmla="*/ 1215192 h 960"/>
              <a:gd name="T24" fmla="*/ 96986 w 64"/>
              <a:gd name="T25" fmla="*/ 1450975 h 9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960">
                <a:moveTo>
                  <a:pt x="0" y="0"/>
                </a:moveTo>
                <a:cubicBezTo>
                  <a:pt x="24" y="23"/>
                  <a:pt x="36" y="41"/>
                  <a:pt x="46" y="73"/>
                </a:cubicBezTo>
                <a:cubicBezTo>
                  <a:pt x="39" y="115"/>
                  <a:pt x="29" y="151"/>
                  <a:pt x="19" y="192"/>
                </a:cubicBezTo>
                <a:cubicBezTo>
                  <a:pt x="32" y="231"/>
                  <a:pt x="42" y="271"/>
                  <a:pt x="55" y="311"/>
                </a:cubicBezTo>
                <a:cubicBezTo>
                  <a:pt x="58" y="320"/>
                  <a:pt x="64" y="338"/>
                  <a:pt x="64" y="338"/>
                </a:cubicBezTo>
                <a:cubicBezTo>
                  <a:pt x="61" y="372"/>
                  <a:pt x="61" y="406"/>
                  <a:pt x="55" y="439"/>
                </a:cubicBezTo>
                <a:cubicBezTo>
                  <a:pt x="52" y="458"/>
                  <a:pt x="43" y="475"/>
                  <a:pt x="37" y="493"/>
                </a:cubicBezTo>
                <a:cubicBezTo>
                  <a:pt x="34" y="502"/>
                  <a:pt x="28" y="521"/>
                  <a:pt x="28" y="521"/>
                </a:cubicBezTo>
                <a:cubicBezTo>
                  <a:pt x="34" y="539"/>
                  <a:pt x="40" y="558"/>
                  <a:pt x="46" y="576"/>
                </a:cubicBezTo>
                <a:cubicBezTo>
                  <a:pt x="49" y="585"/>
                  <a:pt x="55" y="603"/>
                  <a:pt x="55" y="603"/>
                </a:cubicBezTo>
                <a:cubicBezTo>
                  <a:pt x="44" y="716"/>
                  <a:pt x="56" y="664"/>
                  <a:pt x="28" y="749"/>
                </a:cubicBezTo>
                <a:cubicBezTo>
                  <a:pt x="22" y="767"/>
                  <a:pt x="10" y="804"/>
                  <a:pt x="10" y="804"/>
                </a:cubicBezTo>
                <a:cubicBezTo>
                  <a:pt x="23" y="844"/>
                  <a:pt x="28" y="942"/>
                  <a:pt x="46" y="9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3" name="AutoShape 10"/>
          <p:cNvSpPr>
            <a:spLocks noChangeArrowheads="1"/>
          </p:cNvSpPr>
          <p:nvPr/>
        </p:nvSpPr>
        <p:spPr bwMode="auto">
          <a:xfrm rot="10800000">
            <a:off x="6357972" y="1294288"/>
            <a:ext cx="3505200" cy="1371600"/>
          </a:xfrm>
          <a:prstGeom prst="bevel">
            <a:avLst>
              <a:gd name="adj" fmla="val 12500"/>
            </a:avLst>
          </a:prstGeom>
          <a:solidFill>
            <a:schemeClr val="accent3">
              <a:lumMod val="20000"/>
              <a:lumOff val="80000"/>
            </a:schemeClr>
          </a:solidFill>
          <a:ln w="9525">
            <a:solidFill>
              <a:schemeClr val="tx1"/>
            </a:solidFill>
            <a:miter lim="800000"/>
            <a:headEnd/>
            <a:tailEnd/>
          </a:ln>
          <a:effec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latin typeface="+mn-lt"/>
              </a:rPr>
              <a:t>  Display on monitor</a:t>
            </a:r>
          </a:p>
        </p:txBody>
      </p:sp>
      <p:pic>
        <p:nvPicPr>
          <p:cNvPr id="1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72" y="4951888"/>
            <a:ext cx="21336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AutoShape 12"/>
          <p:cNvSpPr>
            <a:spLocks noChangeArrowheads="1"/>
          </p:cNvSpPr>
          <p:nvPr/>
        </p:nvSpPr>
        <p:spPr bwMode="auto">
          <a:xfrm rot="16200000">
            <a:off x="10510872" y="4913788"/>
            <a:ext cx="1676400" cy="990600"/>
          </a:xfrm>
          <a:prstGeom prst="flowChartMagneticDrum">
            <a:avLst/>
          </a:prstGeom>
          <a:solidFill>
            <a:schemeClr val="accent1">
              <a:lumMod val="20000"/>
              <a:lumOff val="8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400" b="1">
              <a:latin typeface="+mn-lt"/>
            </a:endParaRPr>
          </a:p>
        </p:txBody>
      </p:sp>
      <p:sp>
        <p:nvSpPr>
          <p:cNvPr id="16" name="Line 13"/>
          <p:cNvSpPr>
            <a:spLocks noChangeShapeType="1"/>
          </p:cNvSpPr>
          <p:nvPr/>
        </p:nvSpPr>
        <p:spPr bwMode="auto">
          <a:xfrm flipH="1">
            <a:off x="5824572" y="4189888"/>
            <a:ext cx="2133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7" name="Line 14"/>
          <p:cNvSpPr>
            <a:spLocks noChangeShapeType="1"/>
          </p:cNvSpPr>
          <p:nvPr/>
        </p:nvSpPr>
        <p:spPr bwMode="auto">
          <a:xfrm flipV="1">
            <a:off x="8110572" y="2665888"/>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8" name="Line 15"/>
          <p:cNvSpPr>
            <a:spLocks noChangeShapeType="1"/>
          </p:cNvSpPr>
          <p:nvPr/>
        </p:nvSpPr>
        <p:spPr bwMode="auto">
          <a:xfrm>
            <a:off x="8415372" y="3961288"/>
            <a:ext cx="2438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400" b="1"/>
          </a:p>
        </p:txBody>
      </p:sp>
      <p:sp>
        <p:nvSpPr>
          <p:cNvPr id="19" name="Rectangle 17"/>
          <p:cNvSpPr>
            <a:spLocks noChangeArrowheads="1"/>
          </p:cNvSpPr>
          <p:nvPr/>
        </p:nvSpPr>
        <p:spPr bwMode="auto">
          <a:xfrm>
            <a:off x="2692490" y="6354498"/>
            <a:ext cx="3810000" cy="39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pPr>
            <a:r>
              <a:rPr lang="en-US" altLang="en-US" sz="2400" b="1" dirty="0">
                <a:latin typeface="+mn-lt"/>
              </a:rPr>
              <a:t>Input from keyboard</a:t>
            </a:r>
          </a:p>
        </p:txBody>
      </p:sp>
      <p:sp>
        <p:nvSpPr>
          <p:cNvPr id="20" name="Rectangle 18"/>
          <p:cNvSpPr>
            <a:spLocks noChangeArrowheads="1"/>
          </p:cNvSpPr>
          <p:nvPr/>
        </p:nvSpPr>
        <p:spPr bwMode="auto">
          <a:xfrm>
            <a:off x="10548972" y="3885088"/>
            <a:ext cx="1524000"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pPr>
            <a:r>
              <a:rPr lang="en-US" altLang="en-US" sz="2400" b="1">
                <a:latin typeface="+mn-lt"/>
              </a:rPr>
              <a:t>Auto Saving</a:t>
            </a:r>
          </a:p>
        </p:txBody>
      </p:sp>
    </p:spTree>
    <p:extLst>
      <p:ext uri="{BB962C8B-B14F-4D97-AF65-F5344CB8AC3E}">
        <p14:creationId xmlns:p14="http://schemas.microsoft.com/office/powerpoint/2010/main" val="155447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a:t>
            </a:r>
            <a:r>
              <a:rPr lang="en-US" dirty="0" smtClean="0">
                <a:latin typeface="+mn-lt"/>
              </a:rPr>
              <a:t>ipe (or unnamed pipe “|”)</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5</a:t>
            </a:fld>
            <a:endParaRPr lang="en-IN"/>
          </a:p>
        </p:txBody>
      </p:sp>
      <p:sp>
        <p:nvSpPr>
          <p:cNvPr id="5" name="Rectangle 3"/>
          <p:cNvSpPr txBox="1">
            <a:spLocks noChangeArrowheads="1"/>
          </p:cNvSpPr>
          <p:nvPr/>
        </p:nvSpPr>
        <p:spPr>
          <a:xfrm>
            <a:off x="304800" y="1219200"/>
            <a:ext cx="5791200" cy="5029200"/>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On command line pipe is represented as “|”</a:t>
            </a:r>
          </a:p>
          <a:p>
            <a:endParaRPr lang="en-US" altLang="en-US" sz="1800" b="1" dirty="0"/>
          </a:p>
          <a:p>
            <a:r>
              <a:rPr lang="en-US" altLang="en-US" b="1" dirty="0"/>
              <a:t>It can be used in the shell to link two or more commands </a:t>
            </a:r>
          </a:p>
          <a:p>
            <a:pPr lvl="2"/>
            <a:r>
              <a:rPr lang="en-US" altLang="en-US" b="1" dirty="0"/>
              <a:t>For example ls –</a:t>
            </a:r>
            <a:r>
              <a:rPr lang="en-US" altLang="en-US" b="1" dirty="0" err="1"/>
              <a:t>Rl</a:t>
            </a:r>
            <a:r>
              <a:rPr lang="en-US" altLang="en-US" b="1" dirty="0"/>
              <a:t> | </a:t>
            </a:r>
            <a:r>
              <a:rPr lang="en-US" altLang="en-US" b="1" dirty="0" err="1"/>
              <a:t>wc</a:t>
            </a:r>
            <a:endParaRPr lang="en-US" altLang="en-US" b="1" dirty="0"/>
          </a:p>
          <a:p>
            <a:endParaRPr lang="en-US" altLang="en-US" sz="2000" b="1" dirty="0"/>
          </a:p>
          <a:p>
            <a:r>
              <a:rPr lang="en-US" altLang="en-US" b="1" dirty="0"/>
              <a:t>Two ends of a pipe is represented as a set of two descriptors. </a:t>
            </a:r>
          </a:p>
          <a:p>
            <a:endParaRPr lang="en-US" altLang="en-US" sz="2000" b="1" dirty="0"/>
          </a:p>
          <a:p>
            <a:r>
              <a:rPr lang="en-US" altLang="en-US" b="1" dirty="0"/>
              <a:t>A pipe is used to communicate between related processes. </a:t>
            </a:r>
            <a:endParaRPr lang="en-US" altLang="en-US" b="1" dirty="0">
              <a:solidFill>
                <a:srgbClr val="000099"/>
              </a:solidFill>
            </a:endParaRPr>
          </a:p>
        </p:txBody>
      </p:sp>
      <p:sp>
        <p:nvSpPr>
          <p:cNvPr id="6" name="Rectangle 3"/>
          <p:cNvSpPr txBox="1">
            <a:spLocks noChangeArrowheads="1"/>
          </p:cNvSpPr>
          <p:nvPr/>
        </p:nvSpPr>
        <p:spPr>
          <a:xfrm>
            <a:off x="6400800" y="1170463"/>
            <a:ext cx="4774323" cy="5257800"/>
          </a:xfrm>
          <a:prstGeom prst="rect">
            <a:avLst/>
          </a:prstGeom>
          <a:solidFill>
            <a:srgbClr val="FF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Half duplex</a:t>
            </a:r>
          </a:p>
          <a:p>
            <a:pPr algn="just"/>
            <a:endParaRPr lang="en-US" altLang="en-US" b="1" dirty="0"/>
          </a:p>
          <a:p>
            <a:pPr algn="just"/>
            <a:r>
              <a:rPr lang="en-US" altLang="en-US" b="1" dirty="0"/>
              <a:t>Data is passed in order.</a:t>
            </a:r>
          </a:p>
          <a:p>
            <a:pPr algn="just"/>
            <a:endParaRPr lang="en-US" altLang="en-US" b="1" dirty="0"/>
          </a:p>
          <a:p>
            <a:pPr algn="just"/>
            <a:r>
              <a:rPr lang="en-US" altLang="en-US" b="1" dirty="0"/>
              <a:t>Pipe uses circular buffer and it has zero buffering capacity</a:t>
            </a:r>
          </a:p>
          <a:p>
            <a:pPr algn="just"/>
            <a:endParaRPr lang="en-US" altLang="en-US" b="1" dirty="0"/>
          </a:p>
          <a:p>
            <a:pPr algn="just"/>
            <a:r>
              <a:rPr lang="en-US" altLang="en-US" b="1" dirty="0"/>
              <a:t>The read and write system calls are blocking calls.    </a:t>
            </a:r>
          </a:p>
          <a:p>
            <a:pPr algn="just"/>
            <a:endParaRPr lang="en-US" altLang="en-US" b="1" dirty="0"/>
          </a:p>
        </p:txBody>
      </p:sp>
    </p:spTree>
    <p:extLst>
      <p:ext uri="{BB962C8B-B14F-4D97-AF65-F5344CB8AC3E}">
        <p14:creationId xmlns:p14="http://schemas.microsoft.com/office/powerpoint/2010/main" val="2690051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Thread Creation</a:t>
            </a:r>
          </a:p>
        </p:txBody>
      </p:sp>
      <p:sp>
        <p:nvSpPr>
          <p:cNvPr id="4" name="Slide Number Placeholder 3"/>
          <p:cNvSpPr>
            <a:spLocks noGrp="1"/>
          </p:cNvSpPr>
          <p:nvPr>
            <p:ph type="sldNum" sz="quarter" idx="12"/>
          </p:nvPr>
        </p:nvSpPr>
        <p:spPr/>
        <p:txBody>
          <a:bodyPr/>
          <a:lstStyle/>
          <a:p>
            <a:fld id="{1DEFBDA0-AD74-41D1-B067-250B5C005FA0}" type="slidenum">
              <a:rPr lang="en-IN" smtClean="0"/>
              <a:t>50</a:t>
            </a:fld>
            <a:endParaRPr lang="en-IN"/>
          </a:p>
        </p:txBody>
      </p:sp>
      <p:sp>
        <p:nvSpPr>
          <p:cNvPr id="3" name="Rectangle 2"/>
          <p:cNvSpPr/>
          <p:nvPr/>
        </p:nvSpPr>
        <p:spPr>
          <a:xfrm>
            <a:off x="493986" y="1309752"/>
            <a:ext cx="11430922" cy="5178341"/>
          </a:xfrm>
          <a:prstGeom prst="rect">
            <a:avLst/>
          </a:prstGeom>
          <a:solidFill>
            <a:srgbClr val="FFFFCC"/>
          </a:solidFill>
        </p:spPr>
        <p:txBody>
          <a:bodyPr wrap="square">
            <a:spAutoFit/>
          </a:bodyPr>
          <a:lstStyle/>
          <a:p>
            <a:r>
              <a:rPr lang="en-IN" sz="2200" b="1" dirty="0"/>
              <a:t>#include &lt;</a:t>
            </a:r>
            <a:r>
              <a:rPr lang="en-IN" sz="2200" b="1" dirty="0" err="1"/>
              <a:t>pthread.h</a:t>
            </a:r>
            <a:r>
              <a:rPr lang="en-IN" sz="2200" b="1" dirty="0"/>
              <a:t>&gt;</a:t>
            </a:r>
          </a:p>
          <a:p>
            <a:r>
              <a:rPr lang="en-IN" sz="2200" b="1" dirty="0"/>
              <a:t>void </a:t>
            </a:r>
            <a:r>
              <a:rPr lang="en-IN" sz="2200" b="1" dirty="0" err="1"/>
              <a:t>thread_func</a:t>
            </a:r>
            <a:r>
              <a:rPr lang="en-IN" sz="2200" b="1" dirty="0"/>
              <a:t>(void) { </a:t>
            </a:r>
            <a:r>
              <a:rPr lang="en-IN" sz="2200" b="1" dirty="0" err="1"/>
              <a:t>printf</a:t>
            </a:r>
            <a:r>
              <a:rPr lang="en-IN" sz="2200" b="1" dirty="0"/>
              <a:t>(“ Thread id is %d”, </a:t>
            </a:r>
            <a:r>
              <a:rPr lang="en-IN" sz="2200" b="1" dirty="0" err="1"/>
              <a:t>pthread_self</a:t>
            </a:r>
            <a:r>
              <a:rPr lang="en-IN" sz="2200" b="1" dirty="0"/>
              <a:t>()); }</a:t>
            </a:r>
          </a:p>
          <a:p>
            <a:r>
              <a:rPr lang="en-IN" sz="2200" b="1" dirty="0"/>
              <a:t>main ( ) {  </a:t>
            </a:r>
          </a:p>
          <a:p>
            <a:r>
              <a:rPr lang="en-IN" sz="2200" b="1" dirty="0" err="1"/>
              <a:t>pthread_t</a:t>
            </a:r>
            <a:r>
              <a:rPr lang="en-IN" sz="2200" b="1" dirty="0"/>
              <a:t> </a:t>
            </a:r>
            <a:r>
              <a:rPr lang="en-IN" sz="2200" b="1" dirty="0" err="1"/>
              <a:t>mythread</a:t>
            </a:r>
            <a:r>
              <a:rPr lang="en-IN" sz="2200" b="1" dirty="0"/>
              <a:t>;  </a:t>
            </a:r>
            <a:r>
              <a:rPr lang="en-IN" sz="2200" b="1" dirty="0" err="1"/>
              <a:t>pthread_create</a:t>
            </a:r>
            <a:r>
              <a:rPr lang="en-IN" sz="2200" b="1" dirty="0"/>
              <a:t> ( &amp;</a:t>
            </a:r>
            <a:r>
              <a:rPr lang="en-IN" sz="2200" b="1" dirty="0" err="1"/>
              <a:t>mythread</a:t>
            </a:r>
            <a:r>
              <a:rPr lang="en-IN" sz="2200" b="1" dirty="0"/>
              <a:t>, NULL, (void *) </a:t>
            </a:r>
            <a:r>
              <a:rPr lang="en-IN" sz="2200" b="1" dirty="0" err="1"/>
              <a:t>thread_func</a:t>
            </a:r>
            <a:r>
              <a:rPr lang="en-IN" sz="2200" b="1" dirty="0"/>
              <a:t>, NULL); </a:t>
            </a:r>
          </a:p>
          <a:p>
            <a:r>
              <a:rPr lang="en-IN" sz="2200" b="1" dirty="0"/>
              <a:t> }</a:t>
            </a:r>
          </a:p>
          <a:p>
            <a:endParaRPr lang="en-IN" sz="1400" b="1" dirty="0"/>
          </a:p>
          <a:p>
            <a:r>
              <a:rPr lang="en-IN" sz="2200" b="1" dirty="0"/>
              <a:t>This needs to be compiled as follows...$</a:t>
            </a:r>
            <a:r>
              <a:rPr lang="en-IN" sz="2200" b="1" dirty="0" err="1"/>
              <a:t>gcc</a:t>
            </a:r>
            <a:r>
              <a:rPr lang="en-IN" sz="2200" b="1" dirty="0"/>
              <a:t> </a:t>
            </a:r>
            <a:r>
              <a:rPr lang="en-IN" sz="2200" b="1" dirty="0" err="1"/>
              <a:t>pthread.c</a:t>
            </a:r>
            <a:r>
              <a:rPr lang="en-IN" sz="2200" b="1" dirty="0"/>
              <a:t> –</a:t>
            </a:r>
            <a:r>
              <a:rPr lang="en-IN" sz="2200" b="1" dirty="0" err="1"/>
              <a:t>lpthread</a:t>
            </a:r>
            <a:endParaRPr lang="en-IN" sz="2200" b="1" dirty="0"/>
          </a:p>
          <a:p>
            <a:endParaRPr lang="en-IN" sz="1200" b="1" dirty="0"/>
          </a:p>
          <a:p>
            <a:r>
              <a:rPr lang="en-IN" sz="2000" dirty="0" err="1"/>
              <a:t>pthread_t</a:t>
            </a:r>
            <a:r>
              <a:rPr lang="en-IN" sz="2000" dirty="0"/>
              <a:t> is type-defined as unsigned long int. It takes the thread address as the first argument, the second argument is used to set the attributes for the thread-like stack size, scheduling policy, priority; if NULL is specified, then it takes default values for the attributes. </a:t>
            </a:r>
          </a:p>
          <a:p>
            <a:endParaRPr lang="en-IN" sz="1050" dirty="0"/>
          </a:p>
          <a:p>
            <a:r>
              <a:rPr lang="en-IN" sz="2000" dirty="0"/>
              <a:t> The third argument is the function that the thread should execute when created. The fourth argument is the argument for the thread function. If that function has a single argument to be passed, we can specify it here. If it has more than one argument, then we have to use a structure and declare all the arguments and pass the address of the structure.</a:t>
            </a:r>
          </a:p>
          <a:p>
            <a:endParaRPr lang="en-IN" sz="2200" b="1" dirty="0"/>
          </a:p>
        </p:txBody>
      </p:sp>
    </p:spTree>
    <p:extLst>
      <p:ext uri="{BB962C8B-B14F-4D97-AF65-F5344CB8AC3E}">
        <p14:creationId xmlns:p14="http://schemas.microsoft.com/office/powerpoint/2010/main" val="33606062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51</a:t>
            </a:fld>
            <a:endParaRPr lang="en-IN"/>
          </a:p>
        </p:txBody>
      </p:sp>
      <p:sp>
        <p:nvSpPr>
          <p:cNvPr id="5" name="Text Placeholder 3"/>
          <p:cNvSpPr txBox="1">
            <a:spLocks/>
          </p:cNvSpPr>
          <p:nvPr/>
        </p:nvSpPr>
        <p:spPr>
          <a:xfrm>
            <a:off x="1985963" y="2038915"/>
            <a:ext cx="8220074" cy="623887"/>
          </a:xfrm>
          <a:prstGeom prst="rect">
            <a:avLst/>
          </a:prstGeom>
        </p:spPr>
        <p:txBody>
          <a:bodyPr>
            <a:noAutofit/>
          </a:bodyPr>
          <a:lstStyle>
            <a:lvl1pPr marL="228600" indent="-228600" algn="ctr" defTabSz="914400" rtl="0" eaLnBrk="1" latinLnBrk="0" hangingPunct="1">
              <a:lnSpc>
                <a:spcPct val="90000"/>
              </a:lnSpc>
              <a:spcBef>
                <a:spcPts val="1000"/>
              </a:spcBef>
              <a:buFont typeface="Arial" panose="020B0604020202020204" pitchFamily="34" charset="0"/>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tx1"/>
                </a:solidFill>
              </a:rPr>
              <a:t>Linux Signals</a:t>
            </a:r>
          </a:p>
        </p:txBody>
      </p:sp>
      <p:pic>
        <p:nvPicPr>
          <p:cNvPr id="6" name="Picture 5"/>
          <p:cNvPicPr>
            <a:picLocks noChangeAspect="1"/>
          </p:cNvPicPr>
          <p:nvPr/>
        </p:nvPicPr>
        <p:blipFill>
          <a:blip r:embed="rId2"/>
          <a:stretch>
            <a:fillRect/>
          </a:stretch>
        </p:blipFill>
        <p:spPr>
          <a:xfrm>
            <a:off x="1559801" y="2821890"/>
            <a:ext cx="9429750" cy="3600450"/>
          </a:xfrm>
          <a:prstGeom prst="rect">
            <a:avLst/>
          </a:prstGeom>
        </p:spPr>
      </p:pic>
    </p:spTree>
    <p:extLst>
      <p:ext uri="{BB962C8B-B14F-4D97-AF65-F5344CB8AC3E}">
        <p14:creationId xmlns:p14="http://schemas.microsoft.com/office/powerpoint/2010/main" val="26350569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Introduction</a:t>
            </a:r>
          </a:p>
        </p:txBody>
      </p:sp>
      <p:sp>
        <p:nvSpPr>
          <p:cNvPr id="4" name="Slide Number Placeholder 3"/>
          <p:cNvSpPr>
            <a:spLocks noGrp="1"/>
          </p:cNvSpPr>
          <p:nvPr>
            <p:ph type="sldNum" sz="quarter" idx="12"/>
          </p:nvPr>
        </p:nvSpPr>
        <p:spPr/>
        <p:txBody>
          <a:bodyPr/>
          <a:lstStyle/>
          <a:p>
            <a:fld id="{1DEFBDA0-AD74-41D1-B067-250B5C005FA0}" type="slidenum">
              <a:rPr lang="en-IN" smtClean="0"/>
              <a:t>52</a:t>
            </a:fld>
            <a:endParaRPr lang="en-IN" dirty="0"/>
          </a:p>
        </p:txBody>
      </p:sp>
      <p:sp>
        <p:nvSpPr>
          <p:cNvPr id="5" name="Rectangle 3"/>
          <p:cNvSpPr txBox="1">
            <a:spLocks noChangeArrowheads="1"/>
          </p:cNvSpPr>
          <p:nvPr/>
        </p:nvSpPr>
        <p:spPr>
          <a:xfrm>
            <a:off x="0" y="1318866"/>
            <a:ext cx="6085490" cy="5291959"/>
          </a:xfrm>
          <a:prstGeom prst="rect">
            <a:avLst/>
          </a:prstGeom>
          <a:solidFill>
            <a:srgbClr val="FFFFCC"/>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b="1" dirty="0"/>
              <a:t>Signals are a fundamental method for inter process communication and are used in everything from network servers to media players.</a:t>
            </a:r>
          </a:p>
          <a:p>
            <a:pPr algn="just"/>
            <a:r>
              <a:rPr lang="en-US" altLang="en-US" b="1" dirty="0"/>
              <a:t>A signal is generated when</a:t>
            </a:r>
          </a:p>
          <a:p>
            <a:pPr lvl="1" algn="just"/>
            <a:r>
              <a:rPr lang="en-US" altLang="en-US" b="1" dirty="0"/>
              <a:t> an event occurs (timer expires, alarm, etc.,)</a:t>
            </a:r>
          </a:p>
          <a:p>
            <a:pPr lvl="1" algn="just"/>
            <a:r>
              <a:rPr lang="en-US" altLang="en-US" b="1" dirty="0"/>
              <a:t> a user quota exceeds (file size, no of processes etc.,)</a:t>
            </a:r>
          </a:p>
          <a:p>
            <a:pPr lvl="1" algn="just"/>
            <a:r>
              <a:rPr lang="en-US" altLang="en-US" b="1" dirty="0"/>
              <a:t> an I/O device is ready</a:t>
            </a:r>
          </a:p>
          <a:p>
            <a:pPr lvl="1" algn="just"/>
            <a:r>
              <a:rPr lang="en-US" altLang="en-US" b="1" dirty="0"/>
              <a:t> encountering an illegal instruction</a:t>
            </a:r>
          </a:p>
          <a:p>
            <a:pPr lvl="1" algn="just"/>
            <a:r>
              <a:rPr lang="en-US" altLang="en-US" b="1" dirty="0"/>
              <a:t> a terminal interrupt like Ctrl-C or Ctrl-Z.</a:t>
            </a:r>
          </a:p>
          <a:p>
            <a:pPr lvl="1" algn="just"/>
            <a:r>
              <a:rPr lang="en-US" altLang="en-US" b="1" dirty="0"/>
              <a:t> some other process send ( kill -9 </a:t>
            </a:r>
            <a:r>
              <a:rPr lang="en-US" altLang="en-US" b="1" dirty="0" err="1"/>
              <a:t>pid</a:t>
            </a:r>
            <a:r>
              <a:rPr lang="en-US" altLang="en-US" b="1" dirty="0"/>
              <a:t>)</a:t>
            </a:r>
          </a:p>
        </p:txBody>
      </p:sp>
      <p:sp>
        <p:nvSpPr>
          <p:cNvPr id="6" name="Rectangle 3"/>
          <p:cNvSpPr txBox="1">
            <a:spLocks noChangeArrowheads="1"/>
          </p:cNvSpPr>
          <p:nvPr/>
        </p:nvSpPr>
        <p:spPr>
          <a:xfrm>
            <a:off x="6438507" y="1563787"/>
            <a:ext cx="5486400" cy="480211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r>
              <a:rPr lang="en-US" altLang="en-US" sz="2400" b="1" dirty="0"/>
              <a:t>Each signal starts with macro </a:t>
            </a:r>
            <a:r>
              <a:rPr lang="en-US" altLang="en-US" sz="2400" b="1" dirty="0" err="1"/>
              <a:t>SIGxxx</a:t>
            </a:r>
            <a:r>
              <a:rPr lang="en-US" altLang="en-US" sz="2400" b="1" dirty="0"/>
              <a:t>. </a:t>
            </a:r>
          </a:p>
          <a:p>
            <a:pPr algn="just">
              <a:lnSpc>
                <a:spcPct val="80000"/>
              </a:lnSpc>
            </a:pPr>
            <a:r>
              <a:rPr lang="en-US" altLang="en-US" sz="2400" b="1" dirty="0"/>
              <a:t>Each signal may also specifies with its integer number</a:t>
            </a:r>
          </a:p>
          <a:p>
            <a:pPr algn="just">
              <a:lnSpc>
                <a:spcPct val="80000"/>
              </a:lnSpc>
            </a:pPr>
            <a:r>
              <a:rPr lang="en-US" altLang="en-US" sz="2400" b="1" dirty="0"/>
              <a:t>For help: $ kill </a:t>
            </a:r>
            <a:r>
              <a:rPr lang="en-US" altLang="en-US" sz="2400" b="1" dirty="0" smtClean="0"/>
              <a:t>–l </a:t>
            </a:r>
            <a:r>
              <a:rPr lang="en-US" altLang="en-US" sz="2400" b="1" dirty="0"/>
              <a:t>, $ man 7 signal  </a:t>
            </a:r>
          </a:p>
          <a:p>
            <a:pPr algn="just">
              <a:lnSpc>
                <a:spcPct val="80000"/>
              </a:lnSpc>
            </a:pPr>
            <a:r>
              <a:rPr lang="en-US" altLang="en-US" sz="2400" b="1" dirty="0"/>
              <a:t>When a signal is sent to a process, kernel stops the execution and "forces" it to call the signal handler. </a:t>
            </a:r>
          </a:p>
          <a:p>
            <a:pPr algn="just">
              <a:lnSpc>
                <a:spcPct val="80000"/>
              </a:lnSpc>
            </a:pPr>
            <a:r>
              <a:rPr lang="en-US" altLang="en-US" sz="2400" b="1" dirty="0"/>
              <a:t>When a process executes a signal handler, if some other signal arrives the new signal is blocked until the handler returns.</a:t>
            </a:r>
          </a:p>
          <a:p>
            <a:pPr algn="just">
              <a:lnSpc>
                <a:spcPct val="80000"/>
              </a:lnSpc>
            </a:pPr>
            <a:endParaRPr lang="en-US" altLang="en-US" sz="2400" b="1" dirty="0"/>
          </a:p>
        </p:txBody>
      </p:sp>
    </p:spTree>
    <p:extLst>
      <p:ext uri="{BB962C8B-B14F-4D97-AF65-F5344CB8AC3E}">
        <p14:creationId xmlns:p14="http://schemas.microsoft.com/office/powerpoint/2010/main" val="3651396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Signal Vs Interrupt</a:t>
            </a:r>
          </a:p>
        </p:txBody>
      </p:sp>
      <p:sp>
        <p:nvSpPr>
          <p:cNvPr id="4" name="Slide Number Placeholder 3"/>
          <p:cNvSpPr>
            <a:spLocks noGrp="1"/>
          </p:cNvSpPr>
          <p:nvPr>
            <p:ph type="sldNum" sz="quarter" idx="12"/>
          </p:nvPr>
        </p:nvSpPr>
        <p:spPr/>
        <p:txBody>
          <a:bodyPr/>
          <a:lstStyle/>
          <a:p>
            <a:fld id="{1DEFBDA0-AD74-41D1-B067-250B5C005FA0}" type="slidenum">
              <a:rPr lang="en-IN" smtClean="0">
                <a:solidFill>
                  <a:schemeClr val="tx1"/>
                </a:solidFill>
              </a:rPr>
              <a:t>53</a:t>
            </a:fld>
            <a:endParaRPr lang="en-IN">
              <a:solidFill>
                <a:schemeClr val="tx1"/>
              </a:solidFill>
            </a:endParaRPr>
          </a:p>
        </p:txBody>
      </p:sp>
      <p:grpSp>
        <p:nvGrpSpPr>
          <p:cNvPr id="3" name="Content Placeholder 342018"/>
          <p:cNvGrpSpPr>
            <a:grpSpLocks noChangeAspect="1"/>
          </p:cNvGrpSpPr>
          <p:nvPr/>
        </p:nvGrpSpPr>
        <p:grpSpPr bwMode="auto">
          <a:xfrm>
            <a:off x="304800" y="2286000"/>
            <a:ext cx="2017713" cy="3846513"/>
            <a:chOff x="745" y="1271"/>
            <a:chExt cx="864" cy="1152"/>
          </a:xfrm>
        </p:grpSpPr>
        <p:sp>
          <p:nvSpPr>
            <p:cNvPr id="16" name="_s1030"/>
            <p:cNvSpPr>
              <a:spLocks noChangeArrowheads="1"/>
            </p:cNvSpPr>
            <p:nvPr/>
          </p:nvSpPr>
          <p:spPr bwMode="auto">
            <a:xfrm>
              <a:off x="745" y="1271"/>
              <a:ext cx="864" cy="288"/>
            </a:xfrm>
            <a:prstGeom prst="cube">
              <a:avLst>
                <a:gd name="adj" fmla="val 10764"/>
              </a:avLst>
            </a:prstGeom>
            <a:gradFill rotWithShape="0">
              <a:gsLst>
                <a:gs pos="0">
                  <a:schemeClr val="accent1">
                    <a:alpha val="39999"/>
                  </a:schemeClr>
                </a:gs>
                <a:gs pos="100000">
                  <a:schemeClr val="bg1"/>
                </a:gs>
              </a:gsLst>
              <a:lin ang="5400000" scaled="1"/>
            </a:gradFill>
            <a:ln w="9525">
              <a:solidFill>
                <a:schemeClr val="accent1"/>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ahoma" panose="020B0604030504040204" pitchFamily="34" charset="0"/>
                  <a:cs typeface="Arial" panose="020B0604020202020204" pitchFamily="34" charset="0"/>
                </a:rPr>
                <a:t>Process</a:t>
              </a:r>
            </a:p>
          </p:txBody>
        </p:sp>
        <p:sp>
          <p:nvSpPr>
            <p:cNvPr id="17" name="_s1031"/>
            <p:cNvSpPr>
              <a:spLocks noChangeArrowheads="1"/>
            </p:cNvSpPr>
            <p:nvPr/>
          </p:nvSpPr>
          <p:spPr bwMode="auto">
            <a:xfrm>
              <a:off x="745" y="1703"/>
              <a:ext cx="864" cy="288"/>
            </a:xfrm>
            <a:prstGeom prst="cube">
              <a:avLst>
                <a:gd name="adj" fmla="val 10764"/>
              </a:avLst>
            </a:prstGeom>
            <a:gradFill rotWithShape="0">
              <a:gsLst>
                <a:gs pos="0">
                  <a:schemeClr val="accent2">
                    <a:alpha val="39999"/>
                  </a:schemeClr>
                </a:gs>
                <a:gs pos="100000">
                  <a:schemeClr val="bg1"/>
                </a:gs>
              </a:gsLst>
              <a:lin ang="5400000" scaled="1"/>
            </a:gradFill>
            <a:ln w="9525">
              <a:solidFill>
                <a:schemeClr val="accent2"/>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ahoma" panose="020B0604030504040204" pitchFamily="34" charset="0"/>
                  <a:cs typeface="Arial" panose="020B0604020202020204" pitchFamily="34" charset="0"/>
                </a:rPr>
                <a:t>Kernel</a:t>
              </a:r>
            </a:p>
          </p:txBody>
        </p:sp>
        <p:sp>
          <p:nvSpPr>
            <p:cNvPr id="18" name="_s1032"/>
            <p:cNvSpPr>
              <a:spLocks noChangeArrowheads="1"/>
            </p:cNvSpPr>
            <p:nvPr/>
          </p:nvSpPr>
          <p:spPr bwMode="auto">
            <a:xfrm>
              <a:off x="745" y="2135"/>
              <a:ext cx="864" cy="288"/>
            </a:xfrm>
            <a:prstGeom prst="cube">
              <a:avLst>
                <a:gd name="adj" fmla="val 10764"/>
              </a:avLst>
            </a:prstGeom>
            <a:gradFill rotWithShape="0">
              <a:gsLst>
                <a:gs pos="0">
                  <a:schemeClr val="hlink">
                    <a:alpha val="39999"/>
                  </a:schemeClr>
                </a:gs>
                <a:gs pos="100000">
                  <a:schemeClr val="bg1"/>
                </a:gs>
              </a:gsLst>
              <a:lin ang="5400000" scaled="1"/>
            </a:gradFill>
            <a:ln w="9525">
              <a:solidFill>
                <a:schemeClr val="hlink"/>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ahoma" panose="020B0604030504040204" pitchFamily="34" charset="0"/>
                  <a:cs typeface="Arial" panose="020B0604020202020204" pitchFamily="34" charset="0"/>
                </a:rPr>
                <a:t>Hard ware</a:t>
              </a:r>
            </a:p>
          </p:txBody>
        </p:sp>
      </p:grpSp>
      <p:grpSp>
        <p:nvGrpSpPr>
          <p:cNvPr id="22" name="Content Placeholder 342025"/>
          <p:cNvGrpSpPr>
            <a:grpSpLocks noChangeAspect="1"/>
          </p:cNvGrpSpPr>
          <p:nvPr/>
        </p:nvGrpSpPr>
        <p:grpSpPr bwMode="auto">
          <a:xfrm>
            <a:off x="4987764" y="1681163"/>
            <a:ext cx="1898650" cy="3406775"/>
            <a:chOff x="745" y="1271"/>
            <a:chExt cx="864" cy="1152"/>
          </a:xfrm>
        </p:grpSpPr>
        <p:sp>
          <p:nvSpPr>
            <p:cNvPr id="23" name="_s1037"/>
            <p:cNvSpPr>
              <a:spLocks noChangeArrowheads="1"/>
            </p:cNvSpPr>
            <p:nvPr/>
          </p:nvSpPr>
          <p:spPr bwMode="auto">
            <a:xfrm>
              <a:off x="745" y="1271"/>
              <a:ext cx="864" cy="288"/>
            </a:xfrm>
            <a:prstGeom prst="rect">
              <a:avLst/>
            </a:prstGeom>
            <a:gradFill rotWithShape="0">
              <a:gsLst>
                <a:gs pos="0">
                  <a:schemeClr val="accent1"/>
                </a:gs>
                <a:gs pos="100000">
                  <a:schemeClr val="bg1"/>
                </a:gs>
              </a:gsLst>
              <a:path path="rect">
                <a:fillToRect l="100000" b="100000"/>
              </a:path>
            </a:gradFill>
            <a:ln w="28575">
              <a:solidFill>
                <a:schemeClr val="hlink"/>
              </a:solidFill>
              <a:miter lim="800000"/>
              <a:headEnd/>
              <a:tailEnd/>
            </a:ln>
            <a:effectLst>
              <a:outerShdw dist="63500" dir="19387806" algn="ctr" rotWithShape="0">
                <a:schemeClr val="hlink"/>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ahoma" panose="020B0604030504040204" pitchFamily="34" charset="0"/>
                  <a:cs typeface="Arial" panose="020B0604020202020204" pitchFamily="34" charset="0"/>
                </a:rPr>
                <a:t>Process</a:t>
              </a:r>
            </a:p>
          </p:txBody>
        </p:sp>
        <p:sp>
          <p:nvSpPr>
            <p:cNvPr id="24" name="_s1038"/>
            <p:cNvSpPr>
              <a:spLocks noChangeArrowheads="1"/>
            </p:cNvSpPr>
            <p:nvPr/>
          </p:nvSpPr>
          <p:spPr bwMode="auto">
            <a:xfrm>
              <a:off x="745" y="1703"/>
              <a:ext cx="864" cy="288"/>
            </a:xfrm>
            <a:prstGeom prst="rect">
              <a:avLst/>
            </a:prstGeom>
            <a:gradFill rotWithShape="0">
              <a:gsLst>
                <a:gs pos="0">
                  <a:schemeClr val="accent1"/>
                </a:gs>
                <a:gs pos="100000">
                  <a:schemeClr val="bg1"/>
                </a:gs>
              </a:gsLst>
              <a:path path="rect">
                <a:fillToRect l="100000" b="100000"/>
              </a:path>
            </a:gradFill>
            <a:ln w="28575">
              <a:solidFill>
                <a:schemeClr val="folHlink"/>
              </a:solidFill>
              <a:miter lim="800000"/>
              <a:headEnd/>
              <a:tailEnd/>
            </a:ln>
            <a:effectLst>
              <a:outerShdw dist="63500" dir="19387806" algn="ctr" rotWithShape="0">
                <a:schemeClr val="folHlink"/>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ahoma" panose="020B0604030504040204" pitchFamily="34" charset="0"/>
                  <a:cs typeface="Arial" panose="020B0604020202020204" pitchFamily="34" charset="0"/>
                </a:rPr>
                <a:t>Kernel</a:t>
              </a:r>
            </a:p>
          </p:txBody>
        </p:sp>
        <p:sp>
          <p:nvSpPr>
            <p:cNvPr id="25" name="_s1039"/>
            <p:cNvSpPr>
              <a:spLocks noChangeArrowheads="1"/>
            </p:cNvSpPr>
            <p:nvPr/>
          </p:nvSpPr>
          <p:spPr bwMode="auto">
            <a:xfrm>
              <a:off x="745" y="2135"/>
              <a:ext cx="864" cy="288"/>
            </a:xfrm>
            <a:prstGeom prst="rect">
              <a:avLst/>
            </a:prstGeom>
            <a:gradFill rotWithShape="0">
              <a:gsLst>
                <a:gs pos="0">
                  <a:schemeClr val="bg1"/>
                </a:gs>
                <a:gs pos="100000">
                  <a:schemeClr val="bg1"/>
                </a:gs>
              </a:gsLst>
              <a:path path="rect">
                <a:fillToRect l="100000" b="100000"/>
              </a:path>
            </a:gradFill>
            <a:ln w="28575">
              <a:solidFill>
                <a:schemeClr val="tx1"/>
              </a:solidFill>
              <a:miter lim="800000"/>
              <a:headEnd/>
              <a:tailEnd/>
            </a:ln>
            <a:effectLst>
              <a:outerShdw dist="63500" dir="19387806" algn="ctr" rotWithShape="0">
                <a:schemeClr val="accent1"/>
              </a:outerShdw>
            </a:effec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ahoma" panose="020B0604030504040204" pitchFamily="34" charset="0"/>
                  <a:cs typeface="Arial" panose="020B0604020202020204" pitchFamily="34" charset="0"/>
                </a:rPr>
                <a:t>process</a:t>
              </a:r>
            </a:p>
          </p:txBody>
        </p:sp>
      </p:grpSp>
      <p:grpSp>
        <p:nvGrpSpPr>
          <p:cNvPr id="19" name="Content Placeholder 342032"/>
          <p:cNvGrpSpPr>
            <a:grpSpLocks noChangeAspect="1"/>
          </p:cNvGrpSpPr>
          <p:nvPr/>
        </p:nvGrpSpPr>
        <p:grpSpPr bwMode="auto">
          <a:xfrm>
            <a:off x="9065769" y="1890989"/>
            <a:ext cx="1571625" cy="2532063"/>
            <a:chOff x="745" y="1271"/>
            <a:chExt cx="864" cy="720"/>
          </a:xfrm>
        </p:grpSpPr>
        <p:sp>
          <p:nvSpPr>
            <p:cNvPr id="20" name="_s1043"/>
            <p:cNvSpPr>
              <a:spLocks noChangeArrowheads="1"/>
            </p:cNvSpPr>
            <p:nvPr/>
          </p:nvSpPr>
          <p:spPr bwMode="auto">
            <a:xfrm>
              <a:off x="745" y="1271"/>
              <a:ext cx="864" cy="288"/>
            </a:xfrm>
            <a:prstGeom prst="bevel">
              <a:avLst>
                <a:gd name="adj" fmla="val 12500"/>
              </a:avLst>
            </a:prstGeom>
            <a:gradFill rotWithShape="0">
              <a:gsLst>
                <a:gs pos="0">
                  <a:schemeClr val="accent1"/>
                </a:gs>
                <a:gs pos="50000">
                  <a:schemeClr val="bg1"/>
                </a:gs>
                <a:gs pos="100000">
                  <a:schemeClr val="accent1"/>
                </a:gs>
              </a:gsLst>
              <a:lin ang="18900000" scaled="1"/>
            </a:gradFill>
            <a:ln w="3175">
              <a:solidFill>
                <a:schemeClr val="accent1"/>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ahoma" panose="020B0604030504040204" pitchFamily="34" charset="0"/>
                  <a:cs typeface="Arial" panose="020B0604020202020204" pitchFamily="34" charset="0"/>
                </a:rPr>
                <a:t>Process</a:t>
              </a:r>
            </a:p>
          </p:txBody>
        </p:sp>
        <p:sp>
          <p:nvSpPr>
            <p:cNvPr id="21" name="_s1044"/>
            <p:cNvSpPr>
              <a:spLocks noChangeArrowheads="1"/>
            </p:cNvSpPr>
            <p:nvPr/>
          </p:nvSpPr>
          <p:spPr bwMode="auto">
            <a:xfrm>
              <a:off x="745" y="1703"/>
              <a:ext cx="864" cy="288"/>
            </a:xfrm>
            <a:prstGeom prst="bevel">
              <a:avLst>
                <a:gd name="adj" fmla="val 12500"/>
              </a:avLst>
            </a:prstGeom>
            <a:gradFill rotWithShape="0">
              <a:gsLst>
                <a:gs pos="0">
                  <a:schemeClr val="accent2"/>
                </a:gs>
                <a:gs pos="50000">
                  <a:schemeClr val="bg1"/>
                </a:gs>
                <a:gs pos="100000">
                  <a:schemeClr val="accent2"/>
                </a:gs>
              </a:gsLst>
              <a:lin ang="18900000" scaled="1"/>
            </a:gradFill>
            <a:ln w="3175">
              <a:solidFill>
                <a:schemeClr val="accent2"/>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1" i="0" u="none" strike="noStrike" cap="none" normalizeH="0" baseline="0">
                  <a:ln>
                    <a:noFill/>
                  </a:ln>
                  <a:solidFill>
                    <a:schemeClr val="tx1"/>
                  </a:solidFill>
                  <a:effectLst/>
                  <a:latin typeface="Tahoma" panose="020B0604030504040204" pitchFamily="34" charset="0"/>
                  <a:cs typeface="Arial" panose="020B0604020202020204" pitchFamily="34" charset="0"/>
                </a:rPr>
                <a:t>Kernel</a:t>
              </a:r>
            </a:p>
          </p:txBody>
        </p:sp>
      </p:grpSp>
      <p:sp>
        <p:nvSpPr>
          <p:cNvPr id="8" name="Line 22"/>
          <p:cNvSpPr>
            <a:spLocks noChangeShapeType="1"/>
          </p:cNvSpPr>
          <p:nvPr/>
        </p:nvSpPr>
        <p:spPr bwMode="auto">
          <a:xfrm>
            <a:off x="3836274" y="1143000"/>
            <a:ext cx="0" cy="510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9" name="Text Box 23"/>
          <p:cNvSpPr txBox="1">
            <a:spLocks noChangeArrowheads="1"/>
          </p:cNvSpPr>
          <p:nvPr/>
        </p:nvSpPr>
        <p:spPr bwMode="auto">
          <a:xfrm>
            <a:off x="1066800" y="12954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200" b="1">
                <a:latin typeface="+mn-lt"/>
              </a:rPr>
              <a:t>Interrupt</a:t>
            </a:r>
          </a:p>
        </p:txBody>
      </p:sp>
      <p:sp>
        <p:nvSpPr>
          <p:cNvPr id="10" name="Text Box 24"/>
          <p:cNvSpPr txBox="1">
            <a:spLocks noChangeArrowheads="1"/>
          </p:cNvSpPr>
          <p:nvPr/>
        </p:nvSpPr>
        <p:spPr bwMode="auto">
          <a:xfrm>
            <a:off x="0" y="62484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latin typeface="+mn-lt"/>
              </a:rPr>
              <a:t>I/O operation (ex: mouse click)</a:t>
            </a:r>
          </a:p>
        </p:txBody>
      </p:sp>
      <p:sp>
        <p:nvSpPr>
          <p:cNvPr id="11" name="Text Box 25"/>
          <p:cNvSpPr txBox="1">
            <a:spLocks noChangeArrowheads="1"/>
          </p:cNvSpPr>
          <p:nvPr/>
        </p:nvSpPr>
        <p:spPr bwMode="auto">
          <a:xfrm>
            <a:off x="7186451" y="12954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200" b="1">
                <a:latin typeface="+mn-lt"/>
              </a:rPr>
              <a:t>Signal</a:t>
            </a:r>
          </a:p>
        </p:txBody>
      </p:sp>
      <p:sp>
        <p:nvSpPr>
          <p:cNvPr id="12" name="Text Box 26"/>
          <p:cNvSpPr txBox="1">
            <a:spLocks noChangeArrowheads="1"/>
          </p:cNvSpPr>
          <p:nvPr/>
        </p:nvSpPr>
        <p:spPr bwMode="auto">
          <a:xfrm>
            <a:off x="5281451" y="5257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mn-lt"/>
              </a:rPr>
              <a:t>$ kill -9 pid</a:t>
            </a:r>
          </a:p>
        </p:txBody>
      </p:sp>
      <p:sp>
        <p:nvSpPr>
          <p:cNvPr id="13" name="Text Box 27"/>
          <p:cNvSpPr txBox="1">
            <a:spLocks noChangeArrowheads="1"/>
          </p:cNvSpPr>
          <p:nvPr/>
        </p:nvSpPr>
        <p:spPr bwMode="auto">
          <a:xfrm>
            <a:off x="8839797" y="4472265"/>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latin typeface="+mn-lt"/>
              </a:rPr>
              <a:t>Illegal instruction</a:t>
            </a:r>
          </a:p>
        </p:txBody>
      </p:sp>
      <p:sp>
        <p:nvSpPr>
          <p:cNvPr id="14" name="Line 28"/>
          <p:cNvSpPr>
            <a:spLocks noChangeShapeType="1"/>
          </p:cNvSpPr>
          <p:nvPr/>
        </p:nvSpPr>
        <p:spPr bwMode="auto">
          <a:xfrm flipV="1">
            <a:off x="2743200" y="2362200"/>
            <a:ext cx="0" cy="37338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Line 29"/>
          <p:cNvSpPr>
            <a:spLocks noChangeShapeType="1"/>
          </p:cNvSpPr>
          <p:nvPr/>
        </p:nvSpPr>
        <p:spPr bwMode="auto">
          <a:xfrm flipV="1">
            <a:off x="7262651" y="1828800"/>
            <a:ext cx="0" cy="37338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cxnSp>
        <p:nvCxnSpPr>
          <p:cNvPr id="27" name="Straight Connector 26"/>
          <p:cNvCxnSpPr>
            <a:stCxn id="18" idx="1"/>
            <a:endCxn id="17" idx="3"/>
          </p:cNvCxnSpPr>
          <p:nvPr/>
        </p:nvCxnSpPr>
        <p:spPr>
          <a:xfrm flipV="1">
            <a:off x="1261902" y="4690070"/>
            <a:ext cx="0" cy="584325"/>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flipV="1">
            <a:off x="1261902" y="3247628"/>
            <a:ext cx="0" cy="584325"/>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4" name="Straight Connector 33"/>
          <p:cNvCxnSpPr>
            <a:endCxn id="24" idx="2"/>
          </p:cNvCxnSpPr>
          <p:nvPr/>
        </p:nvCxnSpPr>
        <p:spPr>
          <a:xfrm flipH="1" flipV="1">
            <a:off x="5937089" y="3810398"/>
            <a:ext cx="4941" cy="373843"/>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flipH="1" flipV="1">
            <a:off x="5895043" y="2510697"/>
            <a:ext cx="9882" cy="453966"/>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1" name="Straight Connector 40"/>
          <p:cNvCxnSpPr>
            <a:endCxn id="24" idx="2"/>
          </p:cNvCxnSpPr>
          <p:nvPr/>
        </p:nvCxnSpPr>
        <p:spPr>
          <a:xfrm flipH="1" flipV="1">
            <a:off x="5937089" y="3810398"/>
            <a:ext cx="4941" cy="373843"/>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2" name="Straight Connector 41"/>
          <p:cNvCxnSpPr>
            <a:stCxn id="21" idx="6"/>
            <a:endCxn id="20" idx="2"/>
          </p:cNvCxnSpPr>
          <p:nvPr/>
        </p:nvCxnSpPr>
        <p:spPr>
          <a:xfrm flipV="1">
            <a:off x="9851582" y="2903814"/>
            <a:ext cx="0" cy="50641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52" name="Line 29"/>
          <p:cNvSpPr>
            <a:spLocks noChangeShapeType="1"/>
          </p:cNvSpPr>
          <p:nvPr/>
        </p:nvSpPr>
        <p:spPr bwMode="auto">
          <a:xfrm flipV="1">
            <a:off x="11330152" y="1981198"/>
            <a:ext cx="26260" cy="249106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603977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signal</a:t>
            </a:r>
            <a:r>
              <a:rPr lang="en-IN" dirty="0">
                <a:latin typeface="+mn-lt"/>
              </a:rPr>
              <a:t> System Call</a:t>
            </a:r>
          </a:p>
        </p:txBody>
      </p:sp>
      <p:sp>
        <p:nvSpPr>
          <p:cNvPr id="4" name="Slide Number Placeholder 3"/>
          <p:cNvSpPr>
            <a:spLocks noGrp="1"/>
          </p:cNvSpPr>
          <p:nvPr>
            <p:ph type="sldNum" sz="quarter" idx="12"/>
          </p:nvPr>
        </p:nvSpPr>
        <p:spPr/>
        <p:txBody>
          <a:bodyPr/>
          <a:lstStyle/>
          <a:p>
            <a:fld id="{1DEFBDA0-AD74-41D1-B067-250B5C005FA0}" type="slidenum">
              <a:rPr lang="en-IN" smtClean="0"/>
              <a:t>54</a:t>
            </a:fld>
            <a:endParaRPr lang="en-IN"/>
          </a:p>
        </p:txBody>
      </p:sp>
      <p:sp>
        <p:nvSpPr>
          <p:cNvPr id="5" name="Rectangle 3"/>
          <p:cNvSpPr txBox="1">
            <a:spLocks noChangeArrowheads="1"/>
          </p:cNvSpPr>
          <p:nvPr/>
        </p:nvSpPr>
        <p:spPr>
          <a:xfrm>
            <a:off x="141403" y="1198112"/>
            <a:ext cx="5284076" cy="2577662"/>
          </a:xfrm>
          <a:prstGeom prst="rect">
            <a:avLst/>
          </a:prstGeom>
          <a:solidFill>
            <a:srgbClr val="FF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How a process receives a signal, when it is</a:t>
            </a:r>
          </a:p>
          <a:p>
            <a:pPr lvl="1"/>
            <a:r>
              <a:rPr lang="en-US" altLang="en-US" sz="2000" b="1" dirty="0"/>
              <a:t>executing in user mode</a:t>
            </a:r>
          </a:p>
          <a:p>
            <a:pPr lvl="1"/>
            <a:r>
              <a:rPr lang="en-US" altLang="en-US" sz="2000" b="1" dirty="0"/>
              <a:t>executing in kernel mode</a:t>
            </a:r>
          </a:p>
          <a:p>
            <a:pPr lvl="1"/>
            <a:r>
              <a:rPr lang="en-US" altLang="en-US" sz="2000" b="1" dirty="0"/>
              <a:t>not running</a:t>
            </a:r>
          </a:p>
          <a:p>
            <a:pPr lvl="1"/>
            <a:r>
              <a:rPr lang="en-US" altLang="en-US" sz="2000" b="1" dirty="0"/>
              <a:t>in interruptible sleep state</a:t>
            </a:r>
          </a:p>
          <a:p>
            <a:pPr lvl="1"/>
            <a:r>
              <a:rPr lang="en-US" altLang="en-US" sz="2000" b="1" dirty="0"/>
              <a:t>in uninterruptible sleep state</a:t>
            </a:r>
          </a:p>
        </p:txBody>
      </p:sp>
      <p:sp>
        <p:nvSpPr>
          <p:cNvPr id="7" name="Rectangle 3"/>
          <p:cNvSpPr txBox="1">
            <a:spLocks noChangeArrowheads="1"/>
          </p:cNvSpPr>
          <p:nvPr/>
        </p:nvSpPr>
        <p:spPr>
          <a:xfrm>
            <a:off x="5621328" y="1141426"/>
            <a:ext cx="6066176" cy="3002144"/>
          </a:xfrm>
          <a:prstGeom prst="rect">
            <a:avLst/>
          </a:prstGeom>
          <a:solidFill>
            <a:srgbClr val="CCFFFF"/>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When a signal occurs, a process could</a:t>
            </a:r>
          </a:p>
          <a:p>
            <a:pPr lvl="1"/>
            <a:r>
              <a:rPr lang="en-US" altLang="en-US" sz="2000" b="1" dirty="0"/>
              <a:t>Catch the signal</a:t>
            </a:r>
          </a:p>
          <a:p>
            <a:pPr lvl="1"/>
            <a:r>
              <a:rPr lang="en-US" altLang="en-US" sz="2000" b="1" dirty="0"/>
              <a:t>Ignore the signal</a:t>
            </a:r>
          </a:p>
          <a:p>
            <a:pPr lvl="1"/>
            <a:r>
              <a:rPr lang="en-US" altLang="en-US" sz="2000" b="1" dirty="0"/>
              <a:t>Execute a default signal handler</a:t>
            </a:r>
          </a:p>
          <a:p>
            <a:r>
              <a:rPr lang="en-US" altLang="en-US" sz="2400" b="1" dirty="0"/>
              <a:t>Two signals that cannot be caught or ignored</a:t>
            </a:r>
          </a:p>
          <a:p>
            <a:pPr lvl="1"/>
            <a:r>
              <a:rPr lang="en-US" altLang="en-US" sz="2000" b="1" dirty="0"/>
              <a:t>SIGSTOP</a:t>
            </a:r>
          </a:p>
          <a:p>
            <a:pPr lvl="1"/>
            <a:r>
              <a:rPr lang="en-US" altLang="en-US" sz="2000" b="1" dirty="0"/>
              <a:t>SIGKILL</a:t>
            </a:r>
          </a:p>
        </p:txBody>
      </p:sp>
      <p:sp>
        <p:nvSpPr>
          <p:cNvPr id="8" name="Rectangle 3"/>
          <p:cNvSpPr txBox="1">
            <a:spLocks noChangeArrowheads="1"/>
          </p:cNvSpPr>
          <p:nvPr/>
        </p:nvSpPr>
        <p:spPr>
          <a:xfrm>
            <a:off x="524598" y="4172608"/>
            <a:ext cx="11467707" cy="2438400"/>
          </a:xfrm>
          <a:prstGeom prst="rect">
            <a:avLst/>
          </a:prstGeom>
          <a:solidFill>
            <a:schemeClr val="accent1">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b="1" dirty="0"/>
              <a:t>signal system call is used to catch, ignore or set the default action of a specified signal. </a:t>
            </a:r>
          </a:p>
          <a:p>
            <a:pPr algn="just"/>
            <a:r>
              <a:rPr lang="en-US" altLang="en-US" sz="2400" b="1" dirty="0" err="1"/>
              <a:t>int</a:t>
            </a:r>
            <a:r>
              <a:rPr lang="en-US" altLang="en-US" sz="2400" b="1" dirty="0"/>
              <a:t> signal (</a:t>
            </a:r>
            <a:r>
              <a:rPr lang="en-US" altLang="en-US" sz="2400" b="1" dirty="0" err="1"/>
              <a:t>int</a:t>
            </a:r>
            <a:r>
              <a:rPr lang="en-US" altLang="en-US" sz="2400" b="1" dirty="0"/>
              <a:t> </a:t>
            </a:r>
            <a:r>
              <a:rPr lang="en-US" altLang="en-US" sz="2400" b="1" dirty="0" err="1"/>
              <a:t>signum</a:t>
            </a:r>
            <a:r>
              <a:rPr lang="en-US" altLang="en-US" sz="2400" b="1" dirty="0"/>
              <a:t>, (void *) handler);</a:t>
            </a:r>
          </a:p>
          <a:p>
            <a:pPr algn="just"/>
            <a:r>
              <a:rPr lang="en-US" altLang="en-US" sz="2400" b="1" dirty="0"/>
              <a:t>It takes two arguments: a signal number and a pointer to a user-defined signal handler. </a:t>
            </a:r>
          </a:p>
          <a:p>
            <a:pPr algn="just"/>
            <a:r>
              <a:rPr lang="en-US" altLang="en-US" sz="2400" b="1" dirty="0"/>
              <a:t>Two reserved predefined signal handlers are :</a:t>
            </a:r>
          </a:p>
          <a:p>
            <a:pPr lvl="1" algn="just"/>
            <a:r>
              <a:rPr lang="en-US" altLang="en-US" sz="2000" b="1" dirty="0"/>
              <a:t>SIG_IGN </a:t>
            </a:r>
          </a:p>
          <a:p>
            <a:pPr lvl="1" algn="just"/>
            <a:r>
              <a:rPr lang="en-US" altLang="en-US" sz="2000" b="1" dirty="0"/>
              <a:t>SIG_DFL</a:t>
            </a:r>
          </a:p>
        </p:txBody>
      </p:sp>
    </p:spTree>
    <p:extLst>
      <p:ext uri="{BB962C8B-B14F-4D97-AF65-F5344CB8AC3E}">
        <p14:creationId xmlns:p14="http://schemas.microsoft.com/office/powerpoint/2010/main" val="1139740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mn-lt"/>
              </a:rPr>
              <a:t>signal </a:t>
            </a:r>
            <a:r>
              <a:rPr lang="en-IN" dirty="0">
                <a:latin typeface="+mn-lt"/>
              </a:rPr>
              <a:t>System Call</a:t>
            </a:r>
            <a:endParaRPr lang="en-IN" i="1"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55</a:t>
            </a:fld>
            <a:endParaRPr lang="en-IN"/>
          </a:p>
        </p:txBody>
      </p:sp>
      <p:sp>
        <p:nvSpPr>
          <p:cNvPr id="6" name="Rectangle 3"/>
          <p:cNvSpPr txBox="1">
            <a:spLocks noChangeArrowheads="1"/>
          </p:cNvSpPr>
          <p:nvPr/>
        </p:nvSpPr>
        <p:spPr>
          <a:xfrm>
            <a:off x="6211614" y="1355834"/>
            <a:ext cx="5265682" cy="5223642"/>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Kill system call is used to send a given signal to a specific process</a:t>
            </a:r>
          </a:p>
          <a:p>
            <a:r>
              <a:rPr lang="en-US" altLang="en-US" sz="2400" b="1" dirty="0" err="1"/>
              <a:t>int</a:t>
            </a:r>
            <a:r>
              <a:rPr lang="en-US" altLang="en-US" sz="2400" b="1" dirty="0"/>
              <a:t> kill ( </a:t>
            </a:r>
            <a:r>
              <a:rPr lang="en-US" altLang="en-US" sz="2400" b="1" dirty="0" err="1"/>
              <a:t>pid_t</a:t>
            </a:r>
            <a:r>
              <a:rPr lang="en-US" altLang="en-US" sz="2400" b="1" dirty="0"/>
              <a:t> </a:t>
            </a:r>
            <a:r>
              <a:rPr lang="en-US" altLang="en-US" sz="2400" b="1" dirty="0" err="1"/>
              <a:t>process_id</a:t>
            </a:r>
            <a:r>
              <a:rPr lang="en-US" altLang="en-US" sz="2400" b="1" dirty="0"/>
              <a:t>, </a:t>
            </a:r>
            <a:r>
              <a:rPr lang="en-US" altLang="en-US" sz="2400" b="1" dirty="0" err="1"/>
              <a:t>int</a:t>
            </a:r>
            <a:r>
              <a:rPr lang="en-US" altLang="en-US" sz="2400" b="1" dirty="0"/>
              <a:t> </a:t>
            </a:r>
            <a:r>
              <a:rPr lang="en-US" altLang="en-US" sz="2400" b="1" dirty="0" err="1"/>
              <a:t>signal_number</a:t>
            </a:r>
            <a:r>
              <a:rPr lang="en-US" altLang="en-US" sz="2400" b="1" dirty="0"/>
              <a:t> );</a:t>
            </a:r>
          </a:p>
          <a:p>
            <a:r>
              <a:rPr lang="en-US" altLang="en-US" sz="2400" b="1" dirty="0"/>
              <a:t>it accepts two arguments, process ID and signal number</a:t>
            </a:r>
          </a:p>
          <a:p>
            <a:r>
              <a:rPr lang="en-US" altLang="en-US" sz="2400" b="1" dirty="0"/>
              <a:t>If the </a:t>
            </a:r>
            <a:r>
              <a:rPr lang="en-US" altLang="en-US" sz="2400" b="1" dirty="0" err="1"/>
              <a:t>pid</a:t>
            </a:r>
            <a:r>
              <a:rPr lang="en-US" altLang="en-US" sz="2400" b="1" dirty="0"/>
              <a:t> is positive, the signal is sent to a particular process. </a:t>
            </a:r>
          </a:p>
          <a:p>
            <a:r>
              <a:rPr lang="en-US" altLang="en-US" sz="2400" b="1" dirty="0"/>
              <a:t>If the </a:t>
            </a:r>
            <a:r>
              <a:rPr lang="en-US" altLang="en-US" sz="2400" b="1" dirty="0" err="1"/>
              <a:t>pid</a:t>
            </a:r>
            <a:r>
              <a:rPr lang="en-US" altLang="en-US" sz="2400" b="1" dirty="0"/>
              <a:t> is negative, the signal is sent to the process whose group ID matches the absolute value of </a:t>
            </a:r>
            <a:r>
              <a:rPr lang="en-US" altLang="en-US" sz="2400" b="1" dirty="0" err="1"/>
              <a:t>pid</a:t>
            </a:r>
            <a:r>
              <a:rPr lang="en-US" altLang="en-US" sz="2400" b="1" dirty="0"/>
              <a:t>.</a:t>
            </a:r>
          </a:p>
        </p:txBody>
      </p:sp>
      <p:sp>
        <p:nvSpPr>
          <p:cNvPr id="7" name="Rectangle 3"/>
          <p:cNvSpPr txBox="1">
            <a:spLocks noChangeArrowheads="1"/>
          </p:cNvSpPr>
          <p:nvPr/>
        </p:nvSpPr>
        <p:spPr>
          <a:xfrm>
            <a:off x="380999" y="1295400"/>
            <a:ext cx="5021317" cy="5284076"/>
          </a:xfrm>
          <a:prstGeom prst="rect">
            <a:avLst/>
          </a:prstGeom>
          <a:solidFill>
            <a:srgbClr val="FF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t>sigaction</a:t>
            </a:r>
            <a:r>
              <a:rPr lang="en-US" altLang="en-US" sz="2400" b="1" dirty="0"/>
              <a:t> ( ) is </a:t>
            </a:r>
            <a:r>
              <a:rPr lang="en-US" altLang="en-US" sz="2400" b="1" dirty="0" err="1"/>
              <a:t>ame</a:t>
            </a:r>
            <a:r>
              <a:rPr lang="en-US" altLang="en-US" sz="2400" b="1" dirty="0"/>
              <a:t> as signal( ) but it has lot of control over a given signal. </a:t>
            </a:r>
          </a:p>
          <a:p>
            <a:r>
              <a:rPr lang="en-US" altLang="en-US" sz="2400" b="1" dirty="0"/>
              <a:t>The syntax of </a:t>
            </a:r>
            <a:r>
              <a:rPr lang="en-US" altLang="en-US" sz="2400" b="1" dirty="0" err="1"/>
              <a:t>sigaction</a:t>
            </a:r>
            <a:r>
              <a:rPr lang="en-US" altLang="en-US" sz="2400" b="1" dirty="0"/>
              <a:t> is:</a:t>
            </a:r>
          </a:p>
          <a:p>
            <a:pPr>
              <a:buFont typeface="Wingdings" panose="05000000000000000000" pitchFamily="2" charset="2"/>
              <a:buNone/>
            </a:pPr>
            <a:r>
              <a:rPr lang="en-US" altLang="en-US" sz="2400" b="1" dirty="0" err="1"/>
              <a:t>int</a:t>
            </a:r>
            <a:r>
              <a:rPr lang="en-US" altLang="en-US" sz="2400" b="1" dirty="0"/>
              <a:t> </a:t>
            </a:r>
            <a:r>
              <a:rPr lang="en-US" altLang="en-US" sz="2400" b="1" dirty="0" err="1"/>
              <a:t>sigaction</a:t>
            </a:r>
            <a:r>
              <a:rPr lang="en-US" altLang="en-US" sz="2400" b="1" dirty="0"/>
              <a:t> ( </a:t>
            </a:r>
            <a:r>
              <a:rPr lang="en-US" altLang="en-US" sz="2400" b="1" dirty="0" err="1"/>
              <a:t>int</a:t>
            </a:r>
            <a:r>
              <a:rPr lang="en-US" altLang="en-US" sz="2400" b="1" dirty="0"/>
              <a:t> </a:t>
            </a:r>
            <a:r>
              <a:rPr lang="en-US" altLang="en-US" sz="2400" b="1" dirty="0" err="1"/>
              <a:t>signum</a:t>
            </a:r>
            <a:r>
              <a:rPr lang="en-US" altLang="en-US" sz="2400" b="1" dirty="0"/>
              <a:t>, </a:t>
            </a:r>
            <a:r>
              <a:rPr lang="en-US" altLang="en-US" sz="2400" b="1" dirty="0" err="1"/>
              <a:t>const</a:t>
            </a:r>
            <a:r>
              <a:rPr lang="en-US" altLang="en-US" sz="2400" b="1" dirty="0"/>
              <a:t> </a:t>
            </a:r>
            <a:r>
              <a:rPr lang="en-US" altLang="en-US" sz="2400" b="1" dirty="0" err="1"/>
              <a:t>struct</a:t>
            </a:r>
            <a:r>
              <a:rPr lang="en-US" altLang="en-US" sz="2400" b="1" dirty="0"/>
              <a:t> </a:t>
            </a:r>
            <a:r>
              <a:rPr lang="en-US" altLang="en-US" sz="2400" b="1" dirty="0" err="1"/>
              <a:t>sigaction</a:t>
            </a:r>
            <a:r>
              <a:rPr lang="en-US" altLang="en-US" sz="2400" b="1" dirty="0"/>
              <a:t> *act,  </a:t>
            </a:r>
            <a:r>
              <a:rPr lang="en-US" altLang="en-US" sz="2400" b="1" dirty="0" err="1"/>
              <a:t>struct</a:t>
            </a:r>
            <a:r>
              <a:rPr lang="en-US" altLang="en-US" sz="2400" b="1" dirty="0"/>
              <a:t> </a:t>
            </a:r>
            <a:r>
              <a:rPr lang="en-US" altLang="en-US" sz="2400" b="1" dirty="0" err="1"/>
              <a:t>sigaction</a:t>
            </a:r>
            <a:r>
              <a:rPr lang="en-US" altLang="en-US" sz="2400" b="1" dirty="0"/>
              <a:t> *</a:t>
            </a:r>
            <a:r>
              <a:rPr lang="en-US" altLang="en-US" sz="2400" b="1" dirty="0" err="1"/>
              <a:t>oldact</a:t>
            </a:r>
            <a:r>
              <a:rPr lang="en-US" altLang="en-US" sz="2400" b="1" dirty="0"/>
              <a:t>);</a:t>
            </a:r>
          </a:p>
          <a:p>
            <a:pPr lvl="1"/>
            <a:r>
              <a:rPr lang="en-US" altLang="en-US" sz="2000" b="1" dirty="0" err="1"/>
              <a:t>signum</a:t>
            </a:r>
            <a:r>
              <a:rPr lang="en-US" altLang="en-US" sz="2000" b="1" dirty="0"/>
              <a:t>, is a specified signal</a:t>
            </a:r>
          </a:p>
          <a:p>
            <a:pPr lvl="1"/>
            <a:r>
              <a:rPr lang="en-US" altLang="en-US" sz="2000" b="1" dirty="0"/>
              <a:t>act is used to set the new action of the signal </a:t>
            </a:r>
            <a:r>
              <a:rPr lang="en-US" altLang="en-US" sz="2000" b="1" dirty="0" err="1"/>
              <a:t>signum</a:t>
            </a:r>
            <a:r>
              <a:rPr lang="en-US" altLang="en-US" sz="2000" b="1" dirty="0"/>
              <a:t>; </a:t>
            </a:r>
          </a:p>
          <a:p>
            <a:pPr lvl="1"/>
            <a:r>
              <a:rPr lang="en-US" altLang="en-US" sz="2000" b="1" dirty="0" err="1"/>
              <a:t>oldact</a:t>
            </a:r>
            <a:r>
              <a:rPr lang="en-US" altLang="en-US" sz="2000" b="1" dirty="0"/>
              <a:t> is used to store the previous action, usually NULL.</a:t>
            </a:r>
          </a:p>
        </p:txBody>
      </p:sp>
    </p:spTree>
    <p:extLst>
      <p:ext uri="{BB962C8B-B14F-4D97-AF65-F5344CB8AC3E}">
        <p14:creationId xmlns:p14="http://schemas.microsoft.com/office/powerpoint/2010/main" val="3437305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56</a:t>
            </a:fld>
            <a:endParaRPr lang="en-IN"/>
          </a:p>
        </p:txBody>
      </p:sp>
      <p:sp>
        <p:nvSpPr>
          <p:cNvPr id="7" name="Rectangle 6"/>
          <p:cNvSpPr/>
          <p:nvPr/>
        </p:nvSpPr>
        <p:spPr>
          <a:xfrm>
            <a:off x="147024" y="0"/>
            <a:ext cx="5457713" cy="769441"/>
          </a:xfrm>
          <a:prstGeom prst="rect">
            <a:avLst/>
          </a:prstGeom>
        </p:spPr>
        <p:txBody>
          <a:bodyPr wrap="none">
            <a:spAutoFit/>
          </a:bodyPr>
          <a:lstStyle/>
          <a:p>
            <a:pPr lvl="0"/>
            <a:r>
              <a:rPr lang="en-IN" sz="4400" b="1" dirty="0">
                <a:solidFill>
                  <a:prstClr val="black"/>
                </a:solidFill>
              </a:rPr>
              <a:t>Memory Management</a:t>
            </a:r>
          </a:p>
        </p:txBody>
      </p:sp>
      <p:pic>
        <p:nvPicPr>
          <p:cNvPr id="8" name="Picture 7"/>
          <p:cNvPicPr>
            <a:picLocks noChangeAspect="1"/>
          </p:cNvPicPr>
          <p:nvPr/>
        </p:nvPicPr>
        <p:blipFill>
          <a:blip r:embed="rId2"/>
          <a:stretch>
            <a:fillRect/>
          </a:stretch>
        </p:blipFill>
        <p:spPr>
          <a:xfrm>
            <a:off x="1689642" y="1145063"/>
            <a:ext cx="7486650" cy="5648325"/>
          </a:xfrm>
          <a:prstGeom prst="rect">
            <a:avLst/>
          </a:prstGeom>
        </p:spPr>
      </p:pic>
    </p:spTree>
    <p:extLst>
      <p:ext uri="{BB962C8B-B14F-4D97-AF65-F5344CB8AC3E}">
        <p14:creationId xmlns:p14="http://schemas.microsoft.com/office/powerpoint/2010/main" val="1029807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Virtual Memory</a:t>
            </a:r>
          </a:p>
        </p:txBody>
      </p:sp>
      <p:sp>
        <p:nvSpPr>
          <p:cNvPr id="4" name="Slide Number Placeholder 3"/>
          <p:cNvSpPr>
            <a:spLocks noGrp="1"/>
          </p:cNvSpPr>
          <p:nvPr>
            <p:ph type="sldNum" sz="quarter" idx="12"/>
          </p:nvPr>
        </p:nvSpPr>
        <p:spPr/>
        <p:txBody>
          <a:bodyPr/>
          <a:lstStyle/>
          <a:p>
            <a:fld id="{1DEFBDA0-AD74-41D1-B067-250B5C005FA0}" type="slidenum">
              <a:rPr lang="en-IN" smtClean="0"/>
              <a:t>57</a:t>
            </a:fld>
            <a:endParaRPr lang="en-IN"/>
          </a:p>
        </p:txBody>
      </p:sp>
      <p:sp>
        <p:nvSpPr>
          <p:cNvPr id="5" name="Rectangle 3"/>
          <p:cNvSpPr txBox="1">
            <a:spLocks noChangeArrowheads="1"/>
          </p:cNvSpPr>
          <p:nvPr/>
        </p:nvSpPr>
        <p:spPr>
          <a:xfrm>
            <a:off x="304800" y="2044262"/>
            <a:ext cx="5307724" cy="394663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1" dirty="0"/>
              <a:t>Memory management: one of the most important kernel subsystems</a:t>
            </a:r>
          </a:p>
          <a:p>
            <a:pPr>
              <a:lnSpc>
                <a:spcPct val="80000"/>
              </a:lnSpc>
            </a:pPr>
            <a:r>
              <a:rPr lang="en-US" altLang="en-US" sz="2400" b="1" dirty="0"/>
              <a:t>Virtual Memory: Programmer need not to worry about the size of RAM (Large address space)</a:t>
            </a:r>
          </a:p>
          <a:p>
            <a:pPr>
              <a:lnSpc>
                <a:spcPct val="80000"/>
              </a:lnSpc>
            </a:pPr>
            <a:r>
              <a:rPr lang="en-US" altLang="en-US" sz="2400" b="1" dirty="0"/>
              <a:t>Static allocation: internal Fragmentation</a:t>
            </a:r>
          </a:p>
          <a:p>
            <a:pPr>
              <a:lnSpc>
                <a:spcPct val="80000"/>
              </a:lnSpc>
            </a:pPr>
            <a:r>
              <a:rPr lang="en-US" altLang="en-US" sz="2400" b="1" dirty="0"/>
              <a:t>Dynamic allocation: External Fragmentation</a:t>
            </a:r>
          </a:p>
          <a:p>
            <a:pPr>
              <a:lnSpc>
                <a:spcPct val="80000"/>
              </a:lnSpc>
            </a:pPr>
            <a:r>
              <a:rPr lang="en-US" altLang="en-US" sz="2400" b="1" dirty="0"/>
              <a:t>Avoid Fragmentation: Thrashing -overhead</a:t>
            </a:r>
          </a:p>
        </p:txBody>
      </p:sp>
      <p:sp>
        <p:nvSpPr>
          <p:cNvPr id="6" name="Rectangle 3"/>
          <p:cNvSpPr txBox="1">
            <a:spLocks noChangeArrowheads="1"/>
          </p:cNvSpPr>
          <p:nvPr/>
        </p:nvSpPr>
        <p:spPr>
          <a:xfrm>
            <a:off x="6043448" y="1371600"/>
            <a:ext cx="5881459" cy="4917654"/>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1" dirty="0"/>
              <a:t>Large address space: virtual memory is many times larger than the physical memory in a system. </a:t>
            </a:r>
          </a:p>
          <a:p>
            <a:pPr>
              <a:lnSpc>
                <a:spcPct val="80000"/>
              </a:lnSpc>
            </a:pPr>
            <a:r>
              <a:rPr lang="en-US" altLang="en-US" sz="2400" b="1" dirty="0"/>
              <a:t>For a 32 bit OS, the virtual memory size will be 2 to the power of 32 </a:t>
            </a:r>
            <a:r>
              <a:rPr lang="en-US" altLang="en-US" sz="2400" b="1" dirty="0" err="1"/>
              <a:t>i.e</a:t>
            </a:r>
            <a:r>
              <a:rPr lang="en-US" altLang="en-US" sz="2400" b="1" dirty="0"/>
              <a:t> 4GB. But the RAM size may be much smaller.</a:t>
            </a:r>
          </a:p>
          <a:p>
            <a:pPr>
              <a:lnSpc>
                <a:spcPct val="80000"/>
              </a:lnSpc>
            </a:pPr>
            <a:r>
              <a:rPr lang="en-US" altLang="en-US" sz="2400" b="1" dirty="0"/>
              <a:t>Each process has a separate virtual address space.</a:t>
            </a:r>
          </a:p>
          <a:p>
            <a:pPr>
              <a:lnSpc>
                <a:spcPct val="80000"/>
              </a:lnSpc>
            </a:pPr>
            <a:r>
              <a:rPr lang="en-US" altLang="en-US" sz="2400" b="1" dirty="0"/>
              <a:t>Each process space is protected from other processes.</a:t>
            </a:r>
          </a:p>
          <a:p>
            <a:pPr>
              <a:lnSpc>
                <a:spcPct val="80000"/>
              </a:lnSpc>
            </a:pPr>
            <a:r>
              <a:rPr lang="en-US" altLang="en-US" sz="2400" b="1" dirty="0"/>
              <a:t>It supports shared virtual memory, </a:t>
            </a:r>
            <a:r>
              <a:rPr lang="en-US" altLang="en-US" sz="2400" b="1" dirty="0" err="1"/>
              <a:t>i.e</a:t>
            </a:r>
            <a:r>
              <a:rPr lang="en-US" altLang="en-US" sz="2400" b="1" dirty="0"/>
              <a:t> more than one process can share a shared page.</a:t>
            </a:r>
          </a:p>
          <a:p>
            <a:pPr>
              <a:lnSpc>
                <a:spcPct val="80000"/>
              </a:lnSpc>
            </a:pPr>
            <a:r>
              <a:rPr lang="en-US" altLang="en-US" sz="2400" b="1" dirty="0"/>
              <a:t>Uses paging technique.</a:t>
            </a:r>
          </a:p>
        </p:txBody>
      </p:sp>
    </p:spTree>
    <p:extLst>
      <p:ext uri="{BB962C8B-B14F-4D97-AF65-F5344CB8AC3E}">
        <p14:creationId xmlns:p14="http://schemas.microsoft.com/office/powerpoint/2010/main" val="16974758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Page Table</a:t>
            </a:r>
          </a:p>
        </p:txBody>
      </p:sp>
      <p:sp>
        <p:nvSpPr>
          <p:cNvPr id="4" name="Slide Number Placeholder 3"/>
          <p:cNvSpPr>
            <a:spLocks noGrp="1"/>
          </p:cNvSpPr>
          <p:nvPr>
            <p:ph type="sldNum" sz="quarter" idx="12"/>
          </p:nvPr>
        </p:nvSpPr>
        <p:spPr/>
        <p:txBody>
          <a:bodyPr/>
          <a:lstStyle/>
          <a:p>
            <a:fld id="{1DEFBDA0-AD74-41D1-B067-250B5C005FA0}" type="slidenum">
              <a:rPr lang="en-IN" smtClean="0"/>
              <a:t>58</a:t>
            </a:fld>
            <a:endParaRPr lang="en-IN"/>
          </a:p>
        </p:txBody>
      </p:sp>
      <p:sp>
        <p:nvSpPr>
          <p:cNvPr id="5" name="Rectangle 3"/>
          <p:cNvSpPr txBox="1">
            <a:spLocks noChangeArrowheads="1"/>
          </p:cNvSpPr>
          <p:nvPr/>
        </p:nvSpPr>
        <p:spPr>
          <a:xfrm>
            <a:off x="152400" y="1324303"/>
            <a:ext cx="5081752" cy="4172607"/>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600" b="1" dirty="0"/>
              <a:t>Hard ware support (MMU, TLB) is required.</a:t>
            </a:r>
          </a:p>
          <a:p>
            <a:pPr>
              <a:lnSpc>
                <a:spcPct val="80000"/>
              </a:lnSpc>
            </a:pPr>
            <a:r>
              <a:rPr lang="en-US" altLang="en-US" sz="2600" b="1" dirty="0"/>
              <a:t>Fair share allocation </a:t>
            </a:r>
          </a:p>
          <a:p>
            <a:pPr>
              <a:lnSpc>
                <a:spcPct val="80000"/>
              </a:lnSpc>
            </a:pPr>
            <a:r>
              <a:rPr lang="en-US" altLang="en-US" sz="2600" b="1" dirty="0"/>
              <a:t>static allocation</a:t>
            </a:r>
          </a:p>
          <a:p>
            <a:pPr>
              <a:lnSpc>
                <a:spcPct val="80000"/>
              </a:lnSpc>
            </a:pPr>
            <a:r>
              <a:rPr lang="en-US" altLang="en-US" sz="2600" b="1" dirty="0"/>
              <a:t>Minimize internal fragmentation</a:t>
            </a:r>
          </a:p>
          <a:p>
            <a:pPr>
              <a:lnSpc>
                <a:spcPct val="80000"/>
              </a:lnSpc>
            </a:pPr>
            <a:r>
              <a:rPr lang="en-US" altLang="en-US" sz="2600" b="1" dirty="0"/>
              <a:t>identified by a PFN (Page Frame Number)</a:t>
            </a:r>
          </a:p>
          <a:p>
            <a:pPr>
              <a:lnSpc>
                <a:spcPct val="80000"/>
              </a:lnSpc>
            </a:pPr>
            <a:r>
              <a:rPr lang="en-US" altLang="en-US" sz="2600" b="1" dirty="0"/>
              <a:t>virtual address is split into two parts namely an offset and a virtual page frame number.</a:t>
            </a:r>
          </a:p>
        </p:txBody>
      </p:sp>
      <p:sp>
        <p:nvSpPr>
          <p:cNvPr id="6" name="Rectangle 3"/>
          <p:cNvSpPr txBox="1">
            <a:spLocks noChangeArrowheads="1"/>
          </p:cNvSpPr>
          <p:nvPr/>
        </p:nvSpPr>
        <p:spPr>
          <a:xfrm>
            <a:off x="5349766" y="1171183"/>
            <a:ext cx="6733499" cy="5410200"/>
          </a:xfrm>
          <a:prstGeom prst="rect">
            <a:avLst/>
          </a:prstGeom>
          <a:solidFill>
            <a:srgbClr val="FFFF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600" b="1" dirty="0"/>
              <a:t>Translate a process virtual address into physical address since processor use only virtual address space</a:t>
            </a:r>
          </a:p>
          <a:p>
            <a:r>
              <a:rPr lang="en-US" altLang="en-US" sz="2600" b="1" dirty="0"/>
              <a:t>The size of a page table is normally size of a page</a:t>
            </a:r>
          </a:p>
          <a:p>
            <a:r>
              <a:rPr lang="en-US" altLang="en-US" sz="2600" b="1" dirty="0"/>
              <a:t>if it is 4kb, each page address size is 4byte, so 1024 page entries in a page table.</a:t>
            </a:r>
          </a:p>
          <a:p>
            <a:r>
              <a:rPr lang="en-US" altLang="en-US" sz="2600" b="1" dirty="0"/>
              <a:t>holds info about</a:t>
            </a:r>
          </a:p>
          <a:p>
            <a:pPr lvl="1"/>
            <a:r>
              <a:rPr lang="en-US" altLang="en-US" b="1" dirty="0"/>
              <a:t>Whether valid page table or not?</a:t>
            </a:r>
          </a:p>
          <a:p>
            <a:pPr lvl="1"/>
            <a:r>
              <a:rPr lang="en-US" altLang="en-US" b="1" dirty="0"/>
              <a:t>PFN</a:t>
            </a:r>
          </a:p>
          <a:p>
            <a:pPr lvl="1"/>
            <a:r>
              <a:rPr lang="en-US" altLang="en-US" b="1" dirty="0"/>
              <a:t>access control information</a:t>
            </a:r>
          </a:p>
          <a:p>
            <a:r>
              <a:rPr lang="en-US" altLang="en-US" sz="2600" b="1" dirty="0"/>
              <a:t>Stored in TLB (Translation Look-aside Buffer)</a:t>
            </a:r>
          </a:p>
        </p:txBody>
      </p:sp>
    </p:spTree>
    <p:extLst>
      <p:ext uri="{BB962C8B-B14F-4D97-AF65-F5344CB8AC3E}">
        <p14:creationId xmlns:p14="http://schemas.microsoft.com/office/powerpoint/2010/main" val="2151685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Memory Mapping</a:t>
            </a:r>
          </a:p>
        </p:txBody>
      </p:sp>
      <p:sp>
        <p:nvSpPr>
          <p:cNvPr id="4" name="Slide Number Placeholder 3"/>
          <p:cNvSpPr>
            <a:spLocks noGrp="1"/>
          </p:cNvSpPr>
          <p:nvPr>
            <p:ph type="sldNum" sz="quarter" idx="12"/>
          </p:nvPr>
        </p:nvSpPr>
        <p:spPr/>
        <p:txBody>
          <a:bodyPr/>
          <a:lstStyle/>
          <a:p>
            <a:fld id="{1DEFBDA0-AD74-41D1-B067-250B5C005FA0}" type="slidenum">
              <a:rPr lang="en-IN" smtClean="0"/>
              <a:t>59</a:t>
            </a:fld>
            <a:endParaRPr lang="en-IN"/>
          </a:p>
        </p:txBody>
      </p:sp>
      <p:sp>
        <p:nvSpPr>
          <p:cNvPr id="5" name="Rectangle 3"/>
          <p:cNvSpPr txBox="1">
            <a:spLocks noChangeArrowheads="1"/>
          </p:cNvSpPr>
          <p:nvPr/>
        </p:nvSpPr>
        <p:spPr>
          <a:xfrm>
            <a:off x="508045" y="1177159"/>
            <a:ext cx="9939238" cy="3626069"/>
          </a:xfrm>
          <a:prstGeom prst="rect">
            <a:avLst/>
          </a:prstGeom>
          <a:solidFill>
            <a:srgbClr val="FFFF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b="1" dirty="0"/>
              <a:t>Executable image spilt into equal sized small parts (normally a page size)</a:t>
            </a:r>
          </a:p>
          <a:p>
            <a:pPr>
              <a:lnSpc>
                <a:spcPct val="80000"/>
              </a:lnSpc>
            </a:pPr>
            <a:r>
              <a:rPr lang="en-US" altLang="en-US" sz="2400" b="1" dirty="0"/>
              <a:t>Virtual memory assigns virtual address to a each part</a:t>
            </a:r>
          </a:p>
          <a:p>
            <a:pPr>
              <a:lnSpc>
                <a:spcPct val="80000"/>
              </a:lnSpc>
            </a:pPr>
            <a:r>
              <a:rPr lang="en-US" altLang="en-US" sz="2400" b="1" dirty="0"/>
              <a:t>Linking of an executable image into a process virtual memory</a:t>
            </a:r>
          </a:p>
          <a:p>
            <a:pPr>
              <a:lnSpc>
                <a:spcPct val="80000"/>
              </a:lnSpc>
              <a:buFont typeface="Wingdings" panose="05000000000000000000" pitchFamily="2" charset="2"/>
              <a:buNone/>
            </a:pPr>
            <a:endParaRPr lang="en-US" altLang="en-US" sz="1100" b="1" dirty="0"/>
          </a:p>
          <a:p>
            <a:pPr>
              <a:lnSpc>
                <a:spcPct val="80000"/>
              </a:lnSpc>
              <a:buFont typeface="Wingdings" panose="05000000000000000000" pitchFamily="2" charset="2"/>
              <a:buNone/>
            </a:pPr>
            <a:r>
              <a:rPr lang="en-US" altLang="en-US" sz="2400" b="1" dirty="0"/>
              <a:t>Swapping</a:t>
            </a:r>
          </a:p>
          <a:p>
            <a:pPr>
              <a:lnSpc>
                <a:spcPct val="80000"/>
              </a:lnSpc>
            </a:pPr>
            <a:r>
              <a:rPr lang="en-US" altLang="en-US" sz="2400" b="1" dirty="0"/>
              <a:t>Swap space is in hard disk partition</a:t>
            </a:r>
          </a:p>
          <a:p>
            <a:pPr>
              <a:lnSpc>
                <a:spcPct val="80000"/>
              </a:lnSpc>
            </a:pPr>
            <a:r>
              <a:rPr lang="en-US" altLang="en-US" sz="2400" b="1" dirty="0"/>
              <a:t>If a page is waiting for certain event to occur, swap it.</a:t>
            </a:r>
          </a:p>
          <a:p>
            <a:pPr>
              <a:lnSpc>
                <a:spcPct val="80000"/>
              </a:lnSpc>
            </a:pPr>
            <a:r>
              <a:rPr lang="en-US" altLang="en-US" sz="2400" b="1" dirty="0"/>
              <a:t>Use physical memory space efficiently</a:t>
            </a:r>
          </a:p>
          <a:p>
            <a:pPr>
              <a:lnSpc>
                <a:spcPct val="80000"/>
              </a:lnSpc>
            </a:pPr>
            <a:r>
              <a:rPr lang="en-US" altLang="en-US" sz="2400" b="1" dirty="0"/>
              <a:t>If there is no space in Physical memory, swap LRU pages into swap space</a:t>
            </a:r>
          </a:p>
          <a:p>
            <a:pPr>
              <a:lnSpc>
                <a:spcPct val="80000"/>
              </a:lnSpc>
            </a:pPr>
            <a:endParaRPr lang="en-US" altLang="en-US" sz="2400" b="1" dirty="0"/>
          </a:p>
          <a:p>
            <a:pPr>
              <a:lnSpc>
                <a:spcPct val="80000"/>
              </a:lnSpc>
            </a:pPr>
            <a:endParaRPr lang="en-US" altLang="en-US" sz="2400" b="1" dirty="0"/>
          </a:p>
          <a:p>
            <a:pPr>
              <a:lnSpc>
                <a:spcPct val="80000"/>
              </a:lnSpc>
            </a:pPr>
            <a:endParaRPr lang="en-US" altLang="en-US" sz="2400" b="1" dirty="0"/>
          </a:p>
        </p:txBody>
      </p:sp>
      <p:sp>
        <p:nvSpPr>
          <p:cNvPr id="6" name="Rectangle 3"/>
          <p:cNvSpPr txBox="1">
            <a:spLocks noChangeArrowheads="1"/>
          </p:cNvSpPr>
          <p:nvPr/>
        </p:nvSpPr>
        <p:spPr>
          <a:xfrm>
            <a:off x="495693" y="4855778"/>
            <a:ext cx="11034155" cy="1739644"/>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Demand Paging - don't load all the pages of a process into memory</a:t>
            </a:r>
          </a:p>
          <a:p>
            <a:r>
              <a:rPr lang="en-US" altLang="en-US" sz="2400" b="1" dirty="0"/>
              <a:t>Load only necessary pages initially</a:t>
            </a:r>
          </a:p>
          <a:p>
            <a:r>
              <a:rPr lang="en-US" altLang="en-US" sz="2400" b="1" dirty="0"/>
              <a:t>if a required page is not found, generate page fault then the page fault handler brings the corresponding page into memory. </a:t>
            </a:r>
          </a:p>
        </p:txBody>
      </p:sp>
    </p:spTree>
    <p:extLst>
      <p:ext uri="{BB962C8B-B14F-4D97-AF65-F5344CB8AC3E}">
        <p14:creationId xmlns:p14="http://schemas.microsoft.com/office/powerpoint/2010/main" val="2011666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Pipe – </a:t>
            </a:r>
            <a:r>
              <a:rPr lang="en-US" dirty="0">
                <a:latin typeface="+mn-lt"/>
              </a:rPr>
              <a:t>h</a:t>
            </a:r>
            <a:r>
              <a:rPr lang="en-US" dirty="0" smtClean="0">
                <a:latin typeface="+mn-lt"/>
              </a:rPr>
              <a:t>alf duplex</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6</a:t>
            </a:fld>
            <a:endParaRPr lang="en-IN"/>
          </a:p>
        </p:txBody>
      </p:sp>
      <p:sp>
        <p:nvSpPr>
          <p:cNvPr id="5" name="Oval 4"/>
          <p:cNvSpPr>
            <a:spLocks noChangeArrowheads="1"/>
          </p:cNvSpPr>
          <p:nvPr/>
        </p:nvSpPr>
        <p:spPr bwMode="auto">
          <a:xfrm>
            <a:off x="3085595" y="1612137"/>
            <a:ext cx="6096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 name="Line 5"/>
          <p:cNvSpPr>
            <a:spLocks noChangeShapeType="1"/>
          </p:cNvSpPr>
          <p:nvPr/>
        </p:nvSpPr>
        <p:spPr bwMode="auto">
          <a:xfrm>
            <a:off x="3390395" y="1612137"/>
            <a:ext cx="411480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Line 6"/>
          <p:cNvSpPr>
            <a:spLocks noChangeShapeType="1"/>
          </p:cNvSpPr>
          <p:nvPr/>
        </p:nvSpPr>
        <p:spPr bwMode="auto">
          <a:xfrm>
            <a:off x="3390395" y="2831337"/>
            <a:ext cx="403860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Oval 7"/>
          <p:cNvSpPr>
            <a:spLocks noChangeArrowheads="1"/>
          </p:cNvSpPr>
          <p:nvPr/>
        </p:nvSpPr>
        <p:spPr bwMode="auto">
          <a:xfrm>
            <a:off x="7200395" y="1612137"/>
            <a:ext cx="5334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 name="AutoShape 8"/>
          <p:cNvSpPr>
            <a:spLocks noChangeArrowheads="1"/>
          </p:cNvSpPr>
          <p:nvPr/>
        </p:nvSpPr>
        <p:spPr bwMode="auto">
          <a:xfrm>
            <a:off x="2552195" y="1535937"/>
            <a:ext cx="685800" cy="838200"/>
          </a:xfrm>
          <a:prstGeom prst="curvedRightArrow">
            <a:avLst>
              <a:gd name="adj1" fmla="val 24444"/>
              <a:gd name="adj2" fmla="val 48889"/>
              <a:gd name="adj3" fmla="val 33333"/>
            </a:avLst>
          </a:prstGeom>
          <a:solidFill>
            <a:schemeClr val="accent1">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0" name="AutoShape 9"/>
          <p:cNvSpPr>
            <a:spLocks noChangeArrowheads="1"/>
          </p:cNvSpPr>
          <p:nvPr/>
        </p:nvSpPr>
        <p:spPr bwMode="auto">
          <a:xfrm rot="16200000" flipH="1">
            <a:off x="7809995" y="1840737"/>
            <a:ext cx="495300" cy="1333500"/>
          </a:xfrm>
          <a:prstGeom prst="curvedLeftArrow">
            <a:avLst>
              <a:gd name="adj1" fmla="val 53846"/>
              <a:gd name="adj2" fmla="val 107692"/>
              <a:gd name="adj3" fmla="val 33333"/>
            </a:avLst>
          </a:prstGeom>
          <a:solidFill>
            <a:srgbClr val="92D05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1" name="Text Box 10"/>
          <p:cNvSpPr txBox="1">
            <a:spLocks noChangeArrowheads="1"/>
          </p:cNvSpPr>
          <p:nvPr/>
        </p:nvSpPr>
        <p:spPr bwMode="auto">
          <a:xfrm>
            <a:off x="2323595" y="2602737"/>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err="1">
                <a:latin typeface="Tahoma" panose="020B0604030504040204" pitchFamily="34" charset="0"/>
              </a:rPr>
              <a:t>fd</a:t>
            </a:r>
            <a:r>
              <a:rPr lang="en-US" altLang="en-US" sz="2400" dirty="0">
                <a:latin typeface="Tahoma" panose="020B0604030504040204" pitchFamily="34" charset="0"/>
              </a:rPr>
              <a:t>[1]</a:t>
            </a:r>
          </a:p>
        </p:txBody>
      </p:sp>
      <p:sp>
        <p:nvSpPr>
          <p:cNvPr id="12" name="Text Box 11"/>
          <p:cNvSpPr txBox="1">
            <a:spLocks noChangeArrowheads="1"/>
          </p:cNvSpPr>
          <p:nvPr/>
        </p:nvSpPr>
        <p:spPr bwMode="auto">
          <a:xfrm>
            <a:off x="7886195" y="1688337"/>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a:latin typeface="Tahoma" panose="020B0604030504040204" pitchFamily="34" charset="0"/>
              </a:rPr>
              <a:t>fd[0]</a:t>
            </a:r>
          </a:p>
        </p:txBody>
      </p:sp>
      <p:sp>
        <p:nvSpPr>
          <p:cNvPr id="13" name="Rectangle 12"/>
          <p:cNvSpPr>
            <a:spLocks noChangeArrowheads="1"/>
          </p:cNvSpPr>
          <p:nvPr/>
        </p:nvSpPr>
        <p:spPr bwMode="auto">
          <a:xfrm>
            <a:off x="1637795" y="1969487"/>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993300"/>
                </a:solidFill>
              </a:rPr>
              <a:t>write</a:t>
            </a:r>
          </a:p>
        </p:txBody>
      </p:sp>
      <p:sp>
        <p:nvSpPr>
          <p:cNvPr id="14" name="Rectangle 13"/>
          <p:cNvSpPr>
            <a:spLocks noChangeArrowheads="1"/>
          </p:cNvSpPr>
          <p:nvPr/>
        </p:nvSpPr>
        <p:spPr bwMode="auto">
          <a:xfrm>
            <a:off x="8508495" y="1472437"/>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CC3300"/>
              </a:buClr>
              <a:buFont typeface="Wingdings" panose="05000000000000000000" pitchFamily="2" charset="2"/>
              <a:buNone/>
            </a:pPr>
            <a:r>
              <a:rPr lang="en-US" altLang="en-US" b="1">
                <a:solidFill>
                  <a:srgbClr val="993300"/>
                </a:solidFill>
              </a:rPr>
              <a:t>read</a:t>
            </a:r>
          </a:p>
        </p:txBody>
      </p:sp>
      <p:sp>
        <p:nvSpPr>
          <p:cNvPr id="15" name="Rectangle 3"/>
          <p:cNvSpPr txBox="1">
            <a:spLocks noChangeArrowheads="1"/>
          </p:cNvSpPr>
          <p:nvPr/>
        </p:nvSpPr>
        <p:spPr>
          <a:xfrm>
            <a:off x="352417" y="3326474"/>
            <a:ext cx="4441107" cy="3191193"/>
          </a:xfrm>
          <a:prstGeom prst="rect">
            <a:avLst/>
          </a:prstGeom>
          <a:solidFill>
            <a:srgbClr val="CCFFFF"/>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err="1"/>
              <a:t>int</a:t>
            </a:r>
            <a:r>
              <a:rPr lang="en-US" altLang="en-US" b="1" dirty="0"/>
              <a:t> </a:t>
            </a:r>
            <a:r>
              <a:rPr lang="en-US" altLang="en-US" b="1" dirty="0" err="1"/>
              <a:t>fd</a:t>
            </a:r>
            <a:r>
              <a:rPr lang="en-US" altLang="en-US" b="1" dirty="0"/>
              <a:t>[2];</a:t>
            </a:r>
          </a:p>
          <a:p>
            <a:pPr marL="0" indent="0">
              <a:buNone/>
            </a:pPr>
            <a:r>
              <a:rPr lang="en-US" altLang="en-US" b="1" dirty="0"/>
              <a:t>pipe(</a:t>
            </a:r>
            <a:r>
              <a:rPr lang="en-US" altLang="en-US" b="1" dirty="0" err="1"/>
              <a:t>fd</a:t>
            </a:r>
            <a:r>
              <a:rPr lang="en-US" altLang="en-US" b="1" dirty="0"/>
              <a:t>);</a:t>
            </a:r>
          </a:p>
          <a:p>
            <a:pPr marL="0" indent="0">
              <a:buNone/>
            </a:pPr>
            <a:r>
              <a:rPr lang="en-US" altLang="en-US" b="1" dirty="0"/>
              <a:t>    -returns with </a:t>
            </a:r>
            <a:r>
              <a:rPr lang="en-US" altLang="en-US" b="1" dirty="0" err="1"/>
              <a:t>fd</a:t>
            </a:r>
            <a:r>
              <a:rPr lang="en-US" altLang="en-US" b="1" dirty="0"/>
              <a:t>[0], </a:t>
            </a:r>
            <a:r>
              <a:rPr lang="en-US" altLang="en-US" b="1" dirty="0" err="1"/>
              <a:t>fd</a:t>
            </a:r>
            <a:r>
              <a:rPr lang="en-US" altLang="en-US" b="1" dirty="0"/>
              <a:t>[1];</a:t>
            </a:r>
          </a:p>
          <a:p>
            <a:pPr marL="0" indent="0">
              <a:buNone/>
            </a:pPr>
            <a:endParaRPr lang="en-US" altLang="en-US" b="1" dirty="0"/>
          </a:p>
          <a:p>
            <a:pPr marL="0" indent="0">
              <a:buNone/>
            </a:pPr>
            <a:r>
              <a:rPr lang="en-US" altLang="en-US" b="1" dirty="0"/>
              <a:t>write(</a:t>
            </a:r>
            <a:r>
              <a:rPr lang="en-US" altLang="en-US" b="1" dirty="0" err="1"/>
              <a:t>fd</a:t>
            </a:r>
            <a:r>
              <a:rPr lang="en-US" altLang="en-US" b="1" dirty="0"/>
              <a:t>[1], …………);</a:t>
            </a:r>
          </a:p>
          <a:p>
            <a:pPr marL="0" indent="0">
              <a:buNone/>
            </a:pPr>
            <a:r>
              <a:rPr lang="en-US" altLang="en-US" b="1" dirty="0"/>
              <a:t>read(</a:t>
            </a:r>
            <a:r>
              <a:rPr lang="en-US" altLang="en-US" b="1" dirty="0" err="1"/>
              <a:t>fd</a:t>
            </a:r>
            <a:r>
              <a:rPr lang="en-US" altLang="en-US" b="1" dirty="0"/>
              <a:t>[0], ……….);</a:t>
            </a:r>
          </a:p>
          <a:p>
            <a:pPr marL="0" indent="0">
              <a:buNone/>
            </a:pPr>
            <a:endParaRPr lang="en-US" altLang="en-US" b="1" dirty="0"/>
          </a:p>
        </p:txBody>
      </p:sp>
      <p:sp>
        <p:nvSpPr>
          <p:cNvPr id="16" name="Rectangle 2"/>
          <p:cNvSpPr txBox="1">
            <a:spLocks noChangeArrowheads="1"/>
          </p:cNvSpPr>
          <p:nvPr/>
        </p:nvSpPr>
        <p:spPr>
          <a:xfrm>
            <a:off x="6516479" y="3665308"/>
            <a:ext cx="5317532" cy="2852359"/>
          </a:xfrm>
          <a:prstGeom prst="rect">
            <a:avLst/>
          </a:prstGeom>
          <a:solidFill>
            <a:srgbClr val="FFCC0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Char char="•"/>
            </a:pPr>
            <a:r>
              <a:rPr lang="en-US" altLang="en-US" b="1" dirty="0"/>
              <a:t>Create a pipe.</a:t>
            </a:r>
          </a:p>
          <a:p>
            <a:pPr>
              <a:buClr>
                <a:schemeClr val="tx1"/>
              </a:buClr>
              <a:buFontTx/>
              <a:buChar char="•"/>
            </a:pPr>
            <a:r>
              <a:rPr lang="en-US" altLang="en-US" b="1" dirty="0"/>
              <a:t>Call fork.</a:t>
            </a:r>
          </a:p>
          <a:p>
            <a:pPr>
              <a:buClr>
                <a:schemeClr val="tx1"/>
              </a:buClr>
              <a:buFontTx/>
              <a:buChar char="•"/>
            </a:pPr>
            <a:r>
              <a:rPr lang="en-US" altLang="en-US" b="1" dirty="0"/>
              <a:t>Parent can send data and child can read the data or vice versa.</a:t>
            </a:r>
          </a:p>
          <a:p>
            <a:pPr>
              <a:buClr>
                <a:schemeClr val="tx1"/>
              </a:buClr>
              <a:buFontTx/>
              <a:buChar char="•"/>
            </a:pPr>
            <a:r>
              <a:rPr lang="en-US" altLang="en-US" b="1" dirty="0"/>
              <a:t>Unused ends (descriptors) should be closed. </a:t>
            </a:r>
          </a:p>
          <a:p>
            <a:pPr>
              <a:buClr>
                <a:srgbClr val="000099"/>
              </a:buClr>
              <a:buFontTx/>
              <a:buChar char="•"/>
            </a:pPr>
            <a:endParaRPr lang="en-US" altLang="en-US" b="1" dirty="0"/>
          </a:p>
        </p:txBody>
      </p:sp>
    </p:spTree>
    <p:extLst>
      <p:ext uri="{BB962C8B-B14F-4D97-AF65-F5344CB8AC3E}">
        <p14:creationId xmlns:p14="http://schemas.microsoft.com/office/powerpoint/2010/main" val="6612339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Kernel Data 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60</a:t>
            </a:fld>
            <a:endParaRPr lang="en-IN"/>
          </a:p>
        </p:txBody>
      </p:sp>
      <p:sp>
        <p:nvSpPr>
          <p:cNvPr id="5" name="Rectangle 3"/>
          <p:cNvSpPr txBox="1">
            <a:spLocks noChangeArrowheads="1"/>
          </p:cNvSpPr>
          <p:nvPr/>
        </p:nvSpPr>
        <p:spPr>
          <a:xfrm>
            <a:off x="141403" y="1158840"/>
            <a:ext cx="5404513" cy="5634548"/>
          </a:xfrm>
          <a:prstGeom prst="rect">
            <a:avLst/>
          </a:prstGeom>
          <a:solidFill>
            <a:srgbClr val="FF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t>Source Code: /</a:t>
            </a:r>
            <a:r>
              <a:rPr lang="en-US" altLang="en-US" sz="2400" b="1" dirty="0" err="1" smtClean="0"/>
              <a:t>usr</a:t>
            </a:r>
            <a:r>
              <a:rPr lang="en-US" altLang="en-US" sz="2400" b="1" dirty="0" smtClean="0"/>
              <a:t>/</a:t>
            </a:r>
            <a:r>
              <a:rPr lang="en-US" altLang="en-US" sz="2400" b="1" dirty="0" err="1" smtClean="0"/>
              <a:t>src</a:t>
            </a:r>
            <a:r>
              <a:rPr lang="en-US" altLang="en-US" sz="2400" b="1" dirty="0" smtClean="0"/>
              <a:t>/linux-4.12/mm</a:t>
            </a:r>
          </a:p>
          <a:p>
            <a:pPr marL="0" indent="0">
              <a:buNone/>
            </a:pPr>
            <a:r>
              <a:rPr lang="en-US" altLang="en-US" sz="2400" b="1" dirty="0" smtClean="0"/>
              <a:t>           /</a:t>
            </a:r>
            <a:r>
              <a:rPr lang="en-US" altLang="en-US" sz="2400" b="1" dirty="0" err="1"/>
              <a:t>usr</a:t>
            </a:r>
            <a:r>
              <a:rPr lang="en-US" altLang="en-US" sz="2400" b="1" dirty="0"/>
              <a:t>/</a:t>
            </a:r>
            <a:r>
              <a:rPr lang="en-US" altLang="en-US" sz="2400" b="1" dirty="0" err="1"/>
              <a:t>src</a:t>
            </a:r>
            <a:r>
              <a:rPr lang="en-US" altLang="en-US" sz="2400" b="1" dirty="0"/>
              <a:t>/linux-4.12/include/</a:t>
            </a:r>
            <a:r>
              <a:rPr lang="en-US" altLang="en-US" sz="2400" b="1" dirty="0" err="1"/>
              <a:t>linux</a:t>
            </a:r>
            <a:endParaRPr lang="en-US" altLang="en-US" sz="2400" b="1" dirty="0"/>
          </a:p>
          <a:p>
            <a:r>
              <a:rPr lang="en-US" altLang="en-US" sz="2400" b="1" dirty="0" smtClean="0"/>
              <a:t>virtual </a:t>
            </a:r>
            <a:r>
              <a:rPr lang="en-US" altLang="en-US" sz="2400" b="1" dirty="0"/>
              <a:t>memory is represented by an </a:t>
            </a:r>
            <a:r>
              <a:rPr lang="en-US" altLang="en-US" sz="2400" b="1" dirty="0" err="1"/>
              <a:t>mm_struct</a:t>
            </a:r>
            <a:r>
              <a:rPr lang="en-US" altLang="en-US" sz="2400" b="1" dirty="0"/>
              <a:t> data structure</a:t>
            </a:r>
          </a:p>
          <a:p>
            <a:r>
              <a:rPr lang="en-US" altLang="en-US" sz="2400" b="1" dirty="0"/>
              <a:t>it has pointers to </a:t>
            </a:r>
            <a:r>
              <a:rPr lang="en-US" altLang="en-US" sz="2400" b="1" dirty="0" err="1"/>
              <a:t>vm_area_struct</a:t>
            </a:r>
            <a:r>
              <a:rPr lang="en-US" altLang="en-US" sz="2400" b="1" dirty="0"/>
              <a:t> data structure</a:t>
            </a:r>
          </a:p>
          <a:p>
            <a:pPr lvl="1"/>
            <a:r>
              <a:rPr lang="en-US" altLang="en-US" b="1" dirty="0"/>
              <a:t>created when an executable image is mapped with the process virtual address</a:t>
            </a:r>
          </a:p>
          <a:p>
            <a:pPr lvl="1"/>
            <a:r>
              <a:rPr lang="en-US" altLang="en-US" b="1" dirty="0"/>
              <a:t>has starting and end points of virtual memory</a:t>
            </a:r>
          </a:p>
          <a:p>
            <a:pPr lvl="1"/>
            <a:r>
              <a:rPr lang="en-US" altLang="en-US" b="1" dirty="0"/>
              <a:t>represents a process's image like text, data and stack portion</a:t>
            </a:r>
          </a:p>
          <a:p>
            <a:pPr lvl="1"/>
            <a:r>
              <a:rPr lang="en-US" altLang="en-US" b="1" dirty="0"/>
              <a:t>has control access </a:t>
            </a:r>
            <a:r>
              <a:rPr lang="en-US" altLang="en-US" b="1" dirty="0" smtClean="0"/>
              <a:t>info</a:t>
            </a:r>
            <a:endParaRPr lang="en-US" altLang="en-US" sz="2400" b="1" dirty="0"/>
          </a:p>
        </p:txBody>
      </p:sp>
      <p:sp>
        <p:nvSpPr>
          <p:cNvPr id="3" name="Rectangle 2"/>
          <p:cNvSpPr/>
          <p:nvPr/>
        </p:nvSpPr>
        <p:spPr>
          <a:xfrm>
            <a:off x="5823868" y="4396938"/>
            <a:ext cx="6259397" cy="2031325"/>
          </a:xfrm>
          <a:prstGeom prst="rect">
            <a:avLst/>
          </a:prstGeom>
          <a:solidFill>
            <a:schemeClr val="accent3">
              <a:lumMod val="20000"/>
              <a:lumOff val="80000"/>
            </a:schemeClr>
          </a:solidFill>
        </p:spPr>
        <p:txBody>
          <a:bodyPr wrap="square">
            <a:spAutoFit/>
          </a:bodyPr>
          <a:lstStyle/>
          <a:p>
            <a:r>
              <a:rPr lang="en-US" dirty="0" err="1"/>
              <a:t>struct</a:t>
            </a:r>
            <a:r>
              <a:rPr lang="en-US" dirty="0"/>
              <a:t> </a:t>
            </a:r>
            <a:r>
              <a:rPr lang="en-US" b="1" dirty="0" err="1"/>
              <a:t>vm_area_struct</a:t>
            </a:r>
            <a:r>
              <a:rPr lang="en-US" dirty="0"/>
              <a:t> {</a:t>
            </a:r>
          </a:p>
          <a:p>
            <a:r>
              <a:rPr lang="en-US" dirty="0"/>
              <a:t>        /* The first cache line has the info for VMA tree walking. */</a:t>
            </a:r>
          </a:p>
          <a:p>
            <a:r>
              <a:rPr lang="en-US" b="1" dirty="0" smtClean="0"/>
              <a:t>        </a:t>
            </a:r>
            <a:r>
              <a:rPr lang="en-US" b="1" dirty="0"/>
              <a:t>unsigned long </a:t>
            </a:r>
            <a:r>
              <a:rPr lang="en-US" b="1" dirty="0" err="1"/>
              <a:t>vm_start</a:t>
            </a:r>
            <a:r>
              <a:rPr lang="en-US" b="1" dirty="0"/>
              <a:t>;  </a:t>
            </a:r>
            <a:r>
              <a:rPr lang="en-US" sz="1400" b="1" dirty="0" smtClean="0"/>
              <a:t> </a:t>
            </a:r>
            <a:endParaRPr lang="en-US" sz="1400" b="1" dirty="0"/>
          </a:p>
          <a:p>
            <a:r>
              <a:rPr lang="en-US" b="1" dirty="0"/>
              <a:t>        unsigned long </a:t>
            </a:r>
            <a:r>
              <a:rPr lang="en-US" b="1" dirty="0" err="1"/>
              <a:t>vm_end</a:t>
            </a:r>
            <a:r>
              <a:rPr lang="en-US" b="1" dirty="0"/>
              <a:t>; </a:t>
            </a:r>
            <a:r>
              <a:rPr lang="en-US" b="1" dirty="0" smtClean="0"/>
              <a:t> </a:t>
            </a:r>
            <a:r>
              <a:rPr lang="en-US" sz="1400" b="1" dirty="0" smtClean="0"/>
              <a:t> </a:t>
            </a:r>
            <a:endParaRPr lang="en-US" b="1" dirty="0"/>
          </a:p>
          <a:p>
            <a:r>
              <a:rPr lang="en-US" dirty="0"/>
              <a:t>        /* linked list of VM areas per task, sorted by address */</a:t>
            </a:r>
          </a:p>
          <a:p>
            <a:r>
              <a:rPr lang="en-US" b="1" dirty="0"/>
              <a:t>        </a:t>
            </a:r>
            <a:r>
              <a:rPr lang="en-US" b="1" dirty="0" err="1"/>
              <a:t>struct</a:t>
            </a:r>
            <a:r>
              <a:rPr lang="en-US" b="1" dirty="0"/>
              <a:t> </a:t>
            </a:r>
            <a:r>
              <a:rPr lang="en-US" b="1" dirty="0" err="1"/>
              <a:t>vm_area_struct</a:t>
            </a:r>
            <a:r>
              <a:rPr lang="en-US" b="1" dirty="0"/>
              <a:t> *</a:t>
            </a:r>
            <a:r>
              <a:rPr lang="en-US" b="1" dirty="0" err="1"/>
              <a:t>vm_next</a:t>
            </a:r>
            <a:r>
              <a:rPr lang="en-US" b="1" dirty="0"/>
              <a:t>, *</a:t>
            </a:r>
            <a:r>
              <a:rPr lang="en-US" b="1" dirty="0" err="1"/>
              <a:t>vm_prev</a:t>
            </a:r>
            <a:r>
              <a:rPr lang="en-US" b="1" dirty="0" smtClean="0"/>
              <a:t>;</a:t>
            </a:r>
          </a:p>
          <a:p>
            <a:r>
              <a:rPr lang="en-US" dirty="0" smtClean="0"/>
              <a:t>        …………………………………….</a:t>
            </a:r>
            <a:endParaRPr lang="en-US" dirty="0"/>
          </a:p>
        </p:txBody>
      </p:sp>
      <p:sp>
        <p:nvSpPr>
          <p:cNvPr id="6" name="Rectangle 5"/>
          <p:cNvSpPr/>
          <p:nvPr/>
        </p:nvSpPr>
        <p:spPr>
          <a:xfrm>
            <a:off x="5828907" y="3058110"/>
            <a:ext cx="6096000" cy="923330"/>
          </a:xfrm>
          <a:prstGeom prst="rect">
            <a:avLst/>
          </a:prstGeom>
          <a:solidFill>
            <a:schemeClr val="accent3">
              <a:lumMod val="20000"/>
              <a:lumOff val="80000"/>
            </a:schemeClr>
          </a:solidFill>
        </p:spPr>
        <p:txBody>
          <a:bodyPr>
            <a:spAutoFit/>
          </a:bodyPr>
          <a:lstStyle/>
          <a:p>
            <a:r>
              <a:rPr lang="en-US" dirty="0" err="1"/>
              <a:t>struct</a:t>
            </a:r>
            <a:r>
              <a:rPr lang="en-US" dirty="0"/>
              <a:t> </a:t>
            </a:r>
            <a:r>
              <a:rPr lang="en-US" b="1" dirty="0" err="1"/>
              <a:t>mm_struct</a:t>
            </a:r>
            <a:r>
              <a:rPr lang="en-US" dirty="0"/>
              <a:t> {</a:t>
            </a:r>
          </a:p>
          <a:p>
            <a:r>
              <a:rPr lang="en-US" dirty="0"/>
              <a:t>        </a:t>
            </a:r>
            <a:r>
              <a:rPr lang="en-US" dirty="0" err="1"/>
              <a:t>struct</a:t>
            </a:r>
            <a:r>
              <a:rPr lang="en-US" dirty="0"/>
              <a:t> </a:t>
            </a:r>
            <a:r>
              <a:rPr lang="en-US" b="1" dirty="0" err="1"/>
              <a:t>vm_area_struct</a:t>
            </a:r>
            <a:r>
              <a:rPr lang="en-US" dirty="0"/>
              <a:t> *</a:t>
            </a:r>
            <a:r>
              <a:rPr lang="en-US" dirty="0" err="1"/>
              <a:t>mmap</a:t>
            </a:r>
            <a:r>
              <a:rPr lang="en-US" dirty="0"/>
              <a:t>;            /* list of VMAs </a:t>
            </a:r>
            <a:r>
              <a:rPr lang="en-US" dirty="0" smtClean="0"/>
              <a:t>*/</a:t>
            </a:r>
          </a:p>
          <a:p>
            <a:r>
              <a:rPr lang="en-US" dirty="0"/>
              <a:t> </a:t>
            </a:r>
            <a:r>
              <a:rPr lang="en-US" dirty="0" smtClean="0"/>
              <a:t>       …………………………………….</a:t>
            </a:r>
            <a:endParaRPr lang="en-US" dirty="0"/>
          </a:p>
        </p:txBody>
      </p:sp>
      <p:sp>
        <p:nvSpPr>
          <p:cNvPr id="7" name="Rectangle 6"/>
          <p:cNvSpPr/>
          <p:nvPr/>
        </p:nvSpPr>
        <p:spPr>
          <a:xfrm>
            <a:off x="5823868" y="2457946"/>
            <a:ext cx="1431802" cy="369332"/>
          </a:xfrm>
          <a:prstGeom prst="rect">
            <a:avLst/>
          </a:prstGeom>
          <a:solidFill>
            <a:schemeClr val="accent3">
              <a:lumMod val="20000"/>
              <a:lumOff val="80000"/>
            </a:schemeClr>
          </a:solidFill>
        </p:spPr>
        <p:txBody>
          <a:bodyPr wrap="none">
            <a:spAutoFit/>
          </a:bodyPr>
          <a:lstStyle/>
          <a:p>
            <a:r>
              <a:rPr lang="en-US" b="1" dirty="0"/>
              <a:t> </a:t>
            </a:r>
            <a:r>
              <a:rPr lang="en-US" b="1" dirty="0" err="1"/>
              <a:t>mm_types.h</a:t>
            </a:r>
            <a:endParaRPr lang="en-US" b="1" dirty="0"/>
          </a:p>
        </p:txBody>
      </p:sp>
    </p:spTree>
    <p:extLst>
      <p:ext uri="{BB962C8B-B14F-4D97-AF65-F5344CB8AC3E}">
        <p14:creationId xmlns:p14="http://schemas.microsoft.com/office/powerpoint/2010/main" val="27411745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4" y="123043"/>
            <a:ext cx="11783504" cy="756664"/>
          </a:xfrm>
        </p:spPr>
        <p:txBody>
          <a:bodyPr/>
          <a:lstStyle/>
          <a:p>
            <a:r>
              <a:rPr lang="en-IN" dirty="0">
                <a:latin typeface="+mn-lt"/>
              </a:rPr>
              <a:t>Virtual to Physical Memory Translation</a:t>
            </a:r>
          </a:p>
        </p:txBody>
      </p:sp>
      <p:sp>
        <p:nvSpPr>
          <p:cNvPr id="4" name="Slide Number Placeholder 3"/>
          <p:cNvSpPr>
            <a:spLocks noGrp="1"/>
          </p:cNvSpPr>
          <p:nvPr>
            <p:ph type="sldNum" sz="quarter" idx="12"/>
          </p:nvPr>
        </p:nvSpPr>
        <p:spPr/>
        <p:txBody>
          <a:bodyPr/>
          <a:lstStyle/>
          <a:p>
            <a:fld id="{1DEFBDA0-AD74-41D1-B067-250B5C005FA0}" type="slidenum">
              <a:rPr lang="en-IN" smtClean="0"/>
              <a:t>61</a:t>
            </a:fld>
            <a:endParaRPr lang="en-IN"/>
          </a:p>
        </p:txBody>
      </p:sp>
      <p:sp>
        <p:nvSpPr>
          <p:cNvPr id="5" name="Rectangle 3"/>
          <p:cNvSpPr>
            <a:spLocks noChangeArrowheads="1"/>
          </p:cNvSpPr>
          <p:nvPr/>
        </p:nvSpPr>
        <p:spPr bwMode="auto">
          <a:xfrm>
            <a:off x="2782614" y="1555585"/>
            <a:ext cx="1752600" cy="480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000" b="1">
              <a:latin typeface="+mn-lt"/>
            </a:endParaRPr>
          </a:p>
        </p:txBody>
      </p:sp>
      <p:sp>
        <p:nvSpPr>
          <p:cNvPr id="7" name="Rectangle 5"/>
          <p:cNvSpPr>
            <a:spLocks noChangeArrowheads="1"/>
          </p:cNvSpPr>
          <p:nvPr/>
        </p:nvSpPr>
        <p:spPr bwMode="auto">
          <a:xfrm>
            <a:off x="2782614" y="15555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6</a:t>
            </a:r>
          </a:p>
          <a:p>
            <a:pPr algn="ctr" eaLnBrk="1" hangingPunct="1"/>
            <a:endParaRPr lang="en-US" altLang="en-US" sz="2000" b="1">
              <a:latin typeface="+mn-lt"/>
            </a:endParaRPr>
          </a:p>
        </p:txBody>
      </p:sp>
      <p:sp>
        <p:nvSpPr>
          <p:cNvPr id="8" name="Rectangle 6"/>
          <p:cNvSpPr>
            <a:spLocks noChangeArrowheads="1"/>
          </p:cNvSpPr>
          <p:nvPr/>
        </p:nvSpPr>
        <p:spPr bwMode="auto">
          <a:xfrm>
            <a:off x="2782614" y="22413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5</a:t>
            </a:r>
          </a:p>
          <a:p>
            <a:pPr algn="ctr" eaLnBrk="1" hangingPunct="1"/>
            <a:endParaRPr lang="en-US" altLang="en-US" sz="2000" b="1">
              <a:latin typeface="+mn-lt"/>
            </a:endParaRPr>
          </a:p>
        </p:txBody>
      </p:sp>
      <p:sp>
        <p:nvSpPr>
          <p:cNvPr id="9" name="Rectangle 7"/>
          <p:cNvSpPr>
            <a:spLocks noChangeArrowheads="1"/>
          </p:cNvSpPr>
          <p:nvPr/>
        </p:nvSpPr>
        <p:spPr bwMode="auto">
          <a:xfrm>
            <a:off x="2782614" y="29271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4</a:t>
            </a:r>
          </a:p>
          <a:p>
            <a:pPr algn="ctr" eaLnBrk="1" hangingPunct="1"/>
            <a:endParaRPr lang="en-US" altLang="en-US" sz="2000" b="1">
              <a:latin typeface="+mn-lt"/>
            </a:endParaRPr>
          </a:p>
        </p:txBody>
      </p:sp>
      <p:sp>
        <p:nvSpPr>
          <p:cNvPr id="10" name="Rectangle 8"/>
          <p:cNvSpPr>
            <a:spLocks noChangeArrowheads="1"/>
          </p:cNvSpPr>
          <p:nvPr/>
        </p:nvSpPr>
        <p:spPr bwMode="auto">
          <a:xfrm>
            <a:off x="2782614" y="36129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mn-lt"/>
              </a:rPr>
              <a:t>VPFN 3</a:t>
            </a:r>
          </a:p>
        </p:txBody>
      </p:sp>
      <p:sp>
        <p:nvSpPr>
          <p:cNvPr id="11" name="Rectangle 9"/>
          <p:cNvSpPr>
            <a:spLocks noChangeArrowheads="1"/>
          </p:cNvSpPr>
          <p:nvPr/>
        </p:nvSpPr>
        <p:spPr bwMode="auto">
          <a:xfrm>
            <a:off x="2782614" y="42987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mn-lt"/>
              </a:rPr>
              <a:t>VPFN 2</a:t>
            </a:r>
          </a:p>
        </p:txBody>
      </p:sp>
      <p:sp>
        <p:nvSpPr>
          <p:cNvPr id="12" name="Rectangle 10"/>
          <p:cNvSpPr>
            <a:spLocks noChangeArrowheads="1"/>
          </p:cNvSpPr>
          <p:nvPr/>
        </p:nvSpPr>
        <p:spPr bwMode="auto">
          <a:xfrm>
            <a:off x="2782614" y="49845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mn-lt"/>
              </a:rPr>
              <a:t>VPFN 1</a:t>
            </a:r>
          </a:p>
        </p:txBody>
      </p:sp>
      <p:sp>
        <p:nvSpPr>
          <p:cNvPr id="13" name="Rectangle 11"/>
          <p:cNvSpPr>
            <a:spLocks noChangeArrowheads="1"/>
          </p:cNvSpPr>
          <p:nvPr/>
        </p:nvSpPr>
        <p:spPr bwMode="auto">
          <a:xfrm>
            <a:off x="2782614" y="56703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latin typeface="+mn-lt"/>
              </a:rPr>
              <a:t>VPFN 0</a:t>
            </a:r>
          </a:p>
        </p:txBody>
      </p:sp>
      <p:sp>
        <p:nvSpPr>
          <p:cNvPr id="14" name="Rectangle 12"/>
          <p:cNvSpPr>
            <a:spLocks noChangeArrowheads="1"/>
          </p:cNvSpPr>
          <p:nvPr/>
        </p:nvSpPr>
        <p:spPr bwMode="auto">
          <a:xfrm>
            <a:off x="9259614" y="1555585"/>
            <a:ext cx="1752600" cy="480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000" b="1">
              <a:latin typeface="+mn-lt"/>
            </a:endParaRPr>
          </a:p>
        </p:txBody>
      </p:sp>
      <p:sp>
        <p:nvSpPr>
          <p:cNvPr id="16" name="Rectangle 14"/>
          <p:cNvSpPr>
            <a:spLocks noChangeArrowheads="1"/>
          </p:cNvSpPr>
          <p:nvPr/>
        </p:nvSpPr>
        <p:spPr bwMode="auto">
          <a:xfrm>
            <a:off x="9259614" y="15555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6</a:t>
            </a:r>
          </a:p>
          <a:p>
            <a:pPr algn="ctr" eaLnBrk="1" hangingPunct="1"/>
            <a:endParaRPr lang="en-US" altLang="en-US" sz="2000" b="1">
              <a:latin typeface="+mn-lt"/>
            </a:endParaRPr>
          </a:p>
        </p:txBody>
      </p:sp>
      <p:sp>
        <p:nvSpPr>
          <p:cNvPr id="17" name="Rectangle 15"/>
          <p:cNvSpPr>
            <a:spLocks noChangeArrowheads="1"/>
          </p:cNvSpPr>
          <p:nvPr/>
        </p:nvSpPr>
        <p:spPr bwMode="auto">
          <a:xfrm>
            <a:off x="9259614" y="22413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5</a:t>
            </a:r>
          </a:p>
          <a:p>
            <a:pPr algn="ctr" eaLnBrk="1" hangingPunct="1"/>
            <a:endParaRPr lang="en-US" altLang="en-US" sz="2000" b="1">
              <a:latin typeface="+mn-lt"/>
            </a:endParaRPr>
          </a:p>
        </p:txBody>
      </p:sp>
      <p:sp>
        <p:nvSpPr>
          <p:cNvPr id="18" name="Rectangle 16"/>
          <p:cNvSpPr>
            <a:spLocks noChangeArrowheads="1"/>
          </p:cNvSpPr>
          <p:nvPr/>
        </p:nvSpPr>
        <p:spPr bwMode="auto">
          <a:xfrm>
            <a:off x="9259614" y="29271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4</a:t>
            </a:r>
          </a:p>
          <a:p>
            <a:pPr algn="ctr" eaLnBrk="1" hangingPunct="1"/>
            <a:endParaRPr lang="en-US" altLang="en-US" sz="2000" b="1">
              <a:latin typeface="+mn-lt"/>
            </a:endParaRPr>
          </a:p>
        </p:txBody>
      </p:sp>
      <p:sp>
        <p:nvSpPr>
          <p:cNvPr id="19" name="Rectangle 17"/>
          <p:cNvSpPr>
            <a:spLocks noChangeArrowheads="1"/>
          </p:cNvSpPr>
          <p:nvPr/>
        </p:nvSpPr>
        <p:spPr bwMode="auto">
          <a:xfrm>
            <a:off x="9259614" y="36129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3</a:t>
            </a:r>
          </a:p>
          <a:p>
            <a:pPr algn="ctr" eaLnBrk="1" hangingPunct="1"/>
            <a:endParaRPr lang="en-US" altLang="en-US" sz="2000" b="1">
              <a:latin typeface="+mn-lt"/>
            </a:endParaRPr>
          </a:p>
        </p:txBody>
      </p:sp>
      <p:sp>
        <p:nvSpPr>
          <p:cNvPr id="20" name="Rectangle 18"/>
          <p:cNvSpPr>
            <a:spLocks noChangeArrowheads="1"/>
          </p:cNvSpPr>
          <p:nvPr/>
        </p:nvSpPr>
        <p:spPr bwMode="auto">
          <a:xfrm>
            <a:off x="9259614" y="42987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2</a:t>
            </a:r>
          </a:p>
          <a:p>
            <a:pPr algn="ctr" eaLnBrk="1" hangingPunct="1"/>
            <a:endParaRPr lang="en-US" altLang="en-US" sz="2000" b="1">
              <a:latin typeface="+mn-lt"/>
            </a:endParaRPr>
          </a:p>
        </p:txBody>
      </p:sp>
      <p:sp>
        <p:nvSpPr>
          <p:cNvPr id="21" name="Rectangle 19"/>
          <p:cNvSpPr>
            <a:spLocks noChangeArrowheads="1"/>
          </p:cNvSpPr>
          <p:nvPr/>
        </p:nvSpPr>
        <p:spPr bwMode="auto">
          <a:xfrm>
            <a:off x="9259614" y="49845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1</a:t>
            </a:r>
          </a:p>
          <a:p>
            <a:pPr algn="ctr" eaLnBrk="1" hangingPunct="1"/>
            <a:endParaRPr lang="en-US" altLang="en-US" sz="2000" b="1">
              <a:latin typeface="+mn-lt"/>
            </a:endParaRPr>
          </a:p>
        </p:txBody>
      </p:sp>
      <p:sp>
        <p:nvSpPr>
          <p:cNvPr id="22" name="Rectangle 20"/>
          <p:cNvSpPr>
            <a:spLocks noChangeArrowheads="1"/>
          </p:cNvSpPr>
          <p:nvPr/>
        </p:nvSpPr>
        <p:spPr bwMode="auto">
          <a:xfrm>
            <a:off x="9259614" y="5670385"/>
            <a:ext cx="1752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VPFN 0</a:t>
            </a:r>
          </a:p>
          <a:p>
            <a:pPr algn="ctr" eaLnBrk="1" hangingPunct="1"/>
            <a:endParaRPr lang="en-US" altLang="en-US" sz="2000" b="1">
              <a:latin typeface="+mn-lt"/>
            </a:endParaRPr>
          </a:p>
        </p:txBody>
      </p:sp>
      <p:sp>
        <p:nvSpPr>
          <p:cNvPr id="23" name="Rectangle 21"/>
          <p:cNvSpPr>
            <a:spLocks noChangeArrowheads="1"/>
          </p:cNvSpPr>
          <p:nvPr/>
        </p:nvSpPr>
        <p:spPr bwMode="auto">
          <a:xfrm>
            <a:off x="4687614" y="2850985"/>
            <a:ext cx="1295400" cy="838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000" b="1">
              <a:latin typeface="+mn-lt"/>
            </a:endParaRPr>
          </a:p>
        </p:txBody>
      </p:sp>
      <p:sp>
        <p:nvSpPr>
          <p:cNvPr id="24" name="Rectangle 22"/>
          <p:cNvSpPr>
            <a:spLocks noChangeArrowheads="1"/>
          </p:cNvSpPr>
          <p:nvPr/>
        </p:nvSpPr>
        <p:spPr bwMode="auto">
          <a:xfrm>
            <a:off x="6211614" y="3536785"/>
            <a:ext cx="1371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PFN 3</a:t>
            </a:r>
          </a:p>
          <a:p>
            <a:pPr algn="ctr" eaLnBrk="1" hangingPunct="1"/>
            <a:endParaRPr lang="en-US" altLang="en-US" sz="2000" b="1">
              <a:latin typeface="+mn-lt"/>
            </a:endParaRPr>
          </a:p>
        </p:txBody>
      </p:sp>
      <p:sp>
        <p:nvSpPr>
          <p:cNvPr id="25" name="Rectangle 23"/>
          <p:cNvSpPr>
            <a:spLocks noChangeArrowheads="1"/>
          </p:cNvSpPr>
          <p:nvPr/>
        </p:nvSpPr>
        <p:spPr bwMode="auto">
          <a:xfrm>
            <a:off x="6211614" y="4222585"/>
            <a:ext cx="1371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PFN 2</a:t>
            </a:r>
          </a:p>
          <a:p>
            <a:pPr algn="ctr" eaLnBrk="1" hangingPunct="1"/>
            <a:endParaRPr lang="en-US" altLang="en-US" sz="2000" b="1">
              <a:latin typeface="+mn-lt"/>
            </a:endParaRPr>
          </a:p>
        </p:txBody>
      </p:sp>
      <p:sp>
        <p:nvSpPr>
          <p:cNvPr id="26" name="Rectangle 24"/>
          <p:cNvSpPr>
            <a:spLocks noChangeArrowheads="1"/>
          </p:cNvSpPr>
          <p:nvPr/>
        </p:nvSpPr>
        <p:spPr bwMode="auto">
          <a:xfrm>
            <a:off x="6211614" y="4908385"/>
            <a:ext cx="1371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PFN 1</a:t>
            </a:r>
          </a:p>
          <a:p>
            <a:pPr algn="ctr" eaLnBrk="1" hangingPunct="1"/>
            <a:endParaRPr lang="en-US" altLang="en-US" sz="2000" b="1">
              <a:latin typeface="+mn-lt"/>
            </a:endParaRPr>
          </a:p>
        </p:txBody>
      </p:sp>
      <p:sp>
        <p:nvSpPr>
          <p:cNvPr id="27" name="Rectangle 25"/>
          <p:cNvSpPr>
            <a:spLocks noChangeArrowheads="1"/>
          </p:cNvSpPr>
          <p:nvPr/>
        </p:nvSpPr>
        <p:spPr bwMode="auto">
          <a:xfrm>
            <a:off x="6211614" y="5594185"/>
            <a:ext cx="1371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PFN 0</a:t>
            </a:r>
          </a:p>
          <a:p>
            <a:pPr algn="ctr" eaLnBrk="1" hangingPunct="1"/>
            <a:endParaRPr lang="en-US" altLang="en-US" sz="2000" b="1">
              <a:latin typeface="+mn-lt"/>
            </a:endParaRPr>
          </a:p>
        </p:txBody>
      </p:sp>
      <p:sp>
        <p:nvSpPr>
          <p:cNvPr id="28" name="Rectangle 26"/>
          <p:cNvSpPr>
            <a:spLocks noChangeArrowheads="1"/>
          </p:cNvSpPr>
          <p:nvPr/>
        </p:nvSpPr>
        <p:spPr bwMode="auto">
          <a:xfrm>
            <a:off x="6211614" y="2850985"/>
            <a:ext cx="1371600" cy="685800"/>
          </a:xfrm>
          <a:prstGeom prst="rect">
            <a:avLst/>
          </a:prstGeom>
          <a:gradFill rotWithShape="1">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000" b="1">
              <a:latin typeface="+mn-lt"/>
            </a:endParaRPr>
          </a:p>
          <a:p>
            <a:pPr algn="ctr" eaLnBrk="1" hangingPunct="1"/>
            <a:r>
              <a:rPr lang="en-US" altLang="en-US" sz="2000" b="1">
                <a:latin typeface="+mn-lt"/>
              </a:rPr>
              <a:t>PFN 4</a:t>
            </a:r>
          </a:p>
          <a:p>
            <a:pPr algn="ctr" eaLnBrk="1" hangingPunct="1"/>
            <a:endParaRPr lang="en-US" altLang="en-US" sz="2000" b="1">
              <a:latin typeface="+mn-lt"/>
            </a:endParaRPr>
          </a:p>
        </p:txBody>
      </p:sp>
      <p:sp>
        <p:nvSpPr>
          <p:cNvPr id="29" name="Rectangle 27"/>
          <p:cNvSpPr>
            <a:spLocks noChangeArrowheads="1"/>
          </p:cNvSpPr>
          <p:nvPr/>
        </p:nvSpPr>
        <p:spPr bwMode="auto">
          <a:xfrm>
            <a:off x="7735614" y="2850985"/>
            <a:ext cx="1295400" cy="8382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2000" b="1">
              <a:latin typeface="+mn-lt"/>
            </a:endParaRPr>
          </a:p>
        </p:txBody>
      </p:sp>
      <p:sp>
        <p:nvSpPr>
          <p:cNvPr id="30" name="Line 28"/>
          <p:cNvSpPr>
            <a:spLocks noChangeShapeType="1"/>
          </p:cNvSpPr>
          <p:nvPr/>
        </p:nvSpPr>
        <p:spPr bwMode="auto">
          <a:xfrm>
            <a:off x="4687614" y="315578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1" name="Line 29"/>
          <p:cNvSpPr>
            <a:spLocks noChangeShapeType="1"/>
          </p:cNvSpPr>
          <p:nvPr/>
        </p:nvSpPr>
        <p:spPr bwMode="auto">
          <a:xfrm>
            <a:off x="4687614" y="346058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2" name="Line 30"/>
          <p:cNvSpPr>
            <a:spLocks noChangeShapeType="1"/>
          </p:cNvSpPr>
          <p:nvPr/>
        </p:nvSpPr>
        <p:spPr bwMode="auto">
          <a:xfrm>
            <a:off x="7735614" y="307958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3" name="Line 31"/>
          <p:cNvSpPr>
            <a:spLocks noChangeShapeType="1"/>
          </p:cNvSpPr>
          <p:nvPr/>
        </p:nvSpPr>
        <p:spPr bwMode="auto">
          <a:xfrm>
            <a:off x="7735614" y="338438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4" name="Line 32"/>
          <p:cNvSpPr>
            <a:spLocks noChangeShapeType="1"/>
          </p:cNvSpPr>
          <p:nvPr/>
        </p:nvSpPr>
        <p:spPr bwMode="auto">
          <a:xfrm>
            <a:off x="4611414" y="3612985"/>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5" name="Line 33"/>
          <p:cNvSpPr>
            <a:spLocks noChangeShapeType="1"/>
          </p:cNvSpPr>
          <p:nvPr/>
        </p:nvSpPr>
        <p:spPr bwMode="auto">
          <a:xfrm flipH="1">
            <a:off x="4535214" y="605138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6" name="Line 34"/>
          <p:cNvSpPr>
            <a:spLocks noChangeShapeType="1"/>
          </p:cNvSpPr>
          <p:nvPr/>
        </p:nvSpPr>
        <p:spPr bwMode="auto">
          <a:xfrm>
            <a:off x="4611414" y="3612985"/>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7" name="Line 35"/>
          <p:cNvSpPr>
            <a:spLocks noChangeShapeType="1"/>
          </p:cNvSpPr>
          <p:nvPr/>
        </p:nvSpPr>
        <p:spPr bwMode="auto">
          <a:xfrm flipV="1">
            <a:off x="4535214" y="1780512"/>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8" name="Line 36"/>
          <p:cNvSpPr>
            <a:spLocks noChangeShapeType="1"/>
          </p:cNvSpPr>
          <p:nvPr/>
        </p:nvSpPr>
        <p:spPr bwMode="auto">
          <a:xfrm>
            <a:off x="4611413" y="1784185"/>
            <a:ext cx="1" cy="12191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39" name="Line 37"/>
          <p:cNvSpPr>
            <a:spLocks noChangeShapeType="1"/>
          </p:cNvSpPr>
          <p:nvPr/>
        </p:nvSpPr>
        <p:spPr bwMode="auto">
          <a:xfrm>
            <a:off x="4611414" y="3003385"/>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0" name="Line 38"/>
          <p:cNvSpPr>
            <a:spLocks noChangeShapeType="1"/>
          </p:cNvSpPr>
          <p:nvPr/>
        </p:nvSpPr>
        <p:spPr bwMode="auto">
          <a:xfrm>
            <a:off x="6135414" y="3231985"/>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1" name="Line 39"/>
          <p:cNvSpPr>
            <a:spLocks noChangeShapeType="1"/>
          </p:cNvSpPr>
          <p:nvPr/>
        </p:nvSpPr>
        <p:spPr bwMode="auto">
          <a:xfrm>
            <a:off x="5983014" y="323198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2" name="Line 40"/>
          <p:cNvSpPr>
            <a:spLocks noChangeShapeType="1"/>
          </p:cNvSpPr>
          <p:nvPr/>
        </p:nvSpPr>
        <p:spPr bwMode="auto">
          <a:xfrm>
            <a:off x="6135414" y="4755985"/>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3" name="Line 41"/>
          <p:cNvSpPr>
            <a:spLocks noChangeShapeType="1"/>
          </p:cNvSpPr>
          <p:nvPr/>
        </p:nvSpPr>
        <p:spPr bwMode="auto">
          <a:xfrm>
            <a:off x="6059214" y="3308185"/>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4" name="Line 42"/>
          <p:cNvSpPr>
            <a:spLocks noChangeShapeType="1"/>
          </p:cNvSpPr>
          <p:nvPr/>
        </p:nvSpPr>
        <p:spPr bwMode="auto">
          <a:xfrm>
            <a:off x="5983014" y="330818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5" name="Line 43"/>
          <p:cNvSpPr>
            <a:spLocks noChangeShapeType="1"/>
          </p:cNvSpPr>
          <p:nvPr/>
        </p:nvSpPr>
        <p:spPr bwMode="auto">
          <a:xfrm>
            <a:off x="6059214" y="536558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6" name="Line 44"/>
          <p:cNvSpPr>
            <a:spLocks noChangeShapeType="1"/>
          </p:cNvSpPr>
          <p:nvPr/>
        </p:nvSpPr>
        <p:spPr bwMode="auto">
          <a:xfrm flipH="1">
            <a:off x="7659414" y="3231985"/>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7" name="Line 45"/>
          <p:cNvSpPr>
            <a:spLocks noChangeShapeType="1"/>
          </p:cNvSpPr>
          <p:nvPr/>
        </p:nvSpPr>
        <p:spPr bwMode="auto">
          <a:xfrm flipH="1">
            <a:off x="7583214" y="4679785"/>
            <a:ext cx="76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8" name="Line 46"/>
          <p:cNvSpPr>
            <a:spLocks noChangeShapeType="1"/>
          </p:cNvSpPr>
          <p:nvPr/>
        </p:nvSpPr>
        <p:spPr bwMode="auto">
          <a:xfrm flipH="1">
            <a:off x="7583214" y="300338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49" name="Line 47"/>
          <p:cNvSpPr>
            <a:spLocks noChangeShapeType="1"/>
          </p:cNvSpPr>
          <p:nvPr/>
        </p:nvSpPr>
        <p:spPr bwMode="auto">
          <a:xfrm>
            <a:off x="7659414" y="323198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0" name="Line 48"/>
          <p:cNvSpPr>
            <a:spLocks noChangeShapeType="1"/>
          </p:cNvSpPr>
          <p:nvPr/>
        </p:nvSpPr>
        <p:spPr bwMode="auto">
          <a:xfrm flipH="1">
            <a:off x="9107214" y="186038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1" name="Line 49"/>
          <p:cNvSpPr>
            <a:spLocks noChangeShapeType="1"/>
          </p:cNvSpPr>
          <p:nvPr/>
        </p:nvSpPr>
        <p:spPr bwMode="auto">
          <a:xfrm>
            <a:off x="9107214" y="1860385"/>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2" name="Line 50"/>
          <p:cNvSpPr>
            <a:spLocks noChangeShapeType="1"/>
          </p:cNvSpPr>
          <p:nvPr/>
        </p:nvSpPr>
        <p:spPr bwMode="auto">
          <a:xfrm flipH="1">
            <a:off x="9183414" y="3460585"/>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3" name="Line 51"/>
          <p:cNvSpPr>
            <a:spLocks noChangeShapeType="1"/>
          </p:cNvSpPr>
          <p:nvPr/>
        </p:nvSpPr>
        <p:spPr bwMode="auto">
          <a:xfrm flipH="1">
            <a:off x="9031014" y="346058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4" name="Line 52"/>
          <p:cNvSpPr>
            <a:spLocks noChangeShapeType="1"/>
          </p:cNvSpPr>
          <p:nvPr/>
        </p:nvSpPr>
        <p:spPr bwMode="auto">
          <a:xfrm>
            <a:off x="9183414" y="5441785"/>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55" name="Rectangle 53"/>
          <p:cNvSpPr>
            <a:spLocks noChangeArrowheads="1"/>
          </p:cNvSpPr>
          <p:nvPr/>
        </p:nvSpPr>
        <p:spPr bwMode="auto">
          <a:xfrm>
            <a:off x="4611414" y="2165185"/>
            <a:ext cx="144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mn-lt"/>
              </a:rPr>
              <a:t>Process X </a:t>
            </a:r>
          </a:p>
          <a:p>
            <a:pPr eaLnBrk="1" hangingPunct="1"/>
            <a:r>
              <a:rPr lang="en-US" altLang="en-US" sz="2000" b="1">
                <a:latin typeface="+mn-lt"/>
              </a:rPr>
              <a:t>page tables</a:t>
            </a:r>
          </a:p>
        </p:txBody>
      </p:sp>
      <p:sp>
        <p:nvSpPr>
          <p:cNvPr id="56" name="Rectangle 54"/>
          <p:cNvSpPr>
            <a:spLocks noChangeArrowheads="1"/>
          </p:cNvSpPr>
          <p:nvPr/>
        </p:nvSpPr>
        <p:spPr bwMode="auto">
          <a:xfrm>
            <a:off x="7507014" y="2165185"/>
            <a:ext cx="144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mn-lt"/>
              </a:rPr>
              <a:t> Process Y </a:t>
            </a:r>
          </a:p>
          <a:p>
            <a:pPr eaLnBrk="1" hangingPunct="1"/>
            <a:r>
              <a:rPr lang="en-US" altLang="en-US" sz="2000" b="1">
                <a:latin typeface="+mn-lt"/>
              </a:rPr>
              <a:t>page tables</a:t>
            </a:r>
          </a:p>
        </p:txBody>
      </p:sp>
      <p:sp>
        <p:nvSpPr>
          <p:cNvPr id="57" name="Rectangle 55"/>
          <p:cNvSpPr>
            <a:spLocks noChangeArrowheads="1"/>
          </p:cNvSpPr>
          <p:nvPr/>
        </p:nvSpPr>
        <p:spPr bwMode="auto">
          <a:xfrm>
            <a:off x="2782614" y="6279985"/>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mn-lt"/>
              </a:rPr>
              <a:t>Virtual memory</a:t>
            </a:r>
          </a:p>
        </p:txBody>
      </p:sp>
      <p:sp>
        <p:nvSpPr>
          <p:cNvPr id="58" name="Rectangle 56"/>
          <p:cNvSpPr>
            <a:spLocks noChangeArrowheads="1"/>
          </p:cNvSpPr>
          <p:nvPr/>
        </p:nvSpPr>
        <p:spPr bwMode="auto">
          <a:xfrm>
            <a:off x="5983014" y="6203785"/>
            <a:ext cx="2057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mn-lt"/>
              </a:rPr>
              <a:t>Physical Memory</a:t>
            </a:r>
          </a:p>
        </p:txBody>
      </p:sp>
      <p:sp>
        <p:nvSpPr>
          <p:cNvPr id="59" name="Rectangle 57"/>
          <p:cNvSpPr>
            <a:spLocks noChangeArrowheads="1"/>
          </p:cNvSpPr>
          <p:nvPr/>
        </p:nvSpPr>
        <p:spPr bwMode="auto">
          <a:xfrm>
            <a:off x="9183414" y="6279985"/>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mn-lt"/>
              </a:rPr>
              <a:t>Virtual memory</a:t>
            </a:r>
          </a:p>
        </p:txBody>
      </p:sp>
      <p:sp>
        <p:nvSpPr>
          <p:cNvPr id="60" name="Rectangle 58"/>
          <p:cNvSpPr>
            <a:spLocks noChangeArrowheads="1"/>
          </p:cNvSpPr>
          <p:nvPr/>
        </p:nvSpPr>
        <p:spPr bwMode="auto">
          <a:xfrm>
            <a:off x="3011214" y="1151803"/>
            <a:ext cx="152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mn-lt"/>
              </a:rPr>
              <a:t>Process X </a:t>
            </a:r>
          </a:p>
        </p:txBody>
      </p:sp>
      <p:sp>
        <p:nvSpPr>
          <p:cNvPr id="61" name="Rectangle 59"/>
          <p:cNvSpPr>
            <a:spLocks noChangeArrowheads="1"/>
          </p:cNvSpPr>
          <p:nvPr/>
        </p:nvSpPr>
        <p:spPr bwMode="auto">
          <a:xfrm>
            <a:off x="9412014" y="1133841"/>
            <a:ext cx="1447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mn-lt"/>
              </a:rPr>
              <a:t>  Process Y </a:t>
            </a:r>
          </a:p>
          <a:p>
            <a:pPr eaLnBrk="1" hangingPunct="1"/>
            <a:endParaRPr lang="en-US" altLang="en-US" sz="2000" b="1" dirty="0">
              <a:latin typeface="+mn-lt"/>
            </a:endParaRPr>
          </a:p>
        </p:txBody>
      </p:sp>
      <p:sp>
        <p:nvSpPr>
          <p:cNvPr id="62" name="Line 60"/>
          <p:cNvSpPr>
            <a:spLocks noChangeShapeType="1"/>
          </p:cNvSpPr>
          <p:nvPr/>
        </p:nvSpPr>
        <p:spPr bwMode="auto">
          <a:xfrm>
            <a:off x="5983014" y="300338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63" name="Line 61"/>
          <p:cNvSpPr>
            <a:spLocks noChangeShapeType="1"/>
          </p:cNvSpPr>
          <p:nvPr/>
        </p:nvSpPr>
        <p:spPr bwMode="auto">
          <a:xfrm flipH="1" flipV="1">
            <a:off x="9031014" y="3231985"/>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
        <p:nvSpPr>
          <p:cNvPr id="64" name="Line 62"/>
          <p:cNvSpPr>
            <a:spLocks noChangeShapeType="1"/>
          </p:cNvSpPr>
          <p:nvPr/>
        </p:nvSpPr>
        <p:spPr bwMode="auto">
          <a:xfrm>
            <a:off x="4535214" y="3308185"/>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b="1"/>
          </a:p>
        </p:txBody>
      </p:sp>
    </p:spTree>
    <p:extLst>
      <p:ext uri="{BB962C8B-B14F-4D97-AF65-F5344CB8AC3E}">
        <p14:creationId xmlns:p14="http://schemas.microsoft.com/office/powerpoint/2010/main" val="11612900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55" y="84062"/>
            <a:ext cx="11783504" cy="756664"/>
          </a:xfrm>
        </p:spPr>
        <p:txBody>
          <a:bodyPr>
            <a:normAutofit/>
          </a:bodyPr>
          <a:lstStyle/>
          <a:p>
            <a:r>
              <a:rPr lang="en-US" dirty="0">
                <a:latin typeface="+mn-lt"/>
              </a:rPr>
              <a:t>x86-64 Virtual Memory Layout </a:t>
            </a:r>
            <a:endParaRPr lang="en-IN" dirty="0">
              <a:latin typeface="+mn-lt"/>
            </a:endParaRPr>
          </a:p>
        </p:txBody>
      </p:sp>
      <p:sp>
        <p:nvSpPr>
          <p:cNvPr id="4" name="Slide Number Placeholder 3"/>
          <p:cNvSpPr>
            <a:spLocks noGrp="1"/>
          </p:cNvSpPr>
          <p:nvPr>
            <p:ph type="sldNum" sz="quarter" idx="12"/>
          </p:nvPr>
        </p:nvSpPr>
        <p:spPr>
          <a:xfrm>
            <a:off x="9340065" y="6547135"/>
            <a:ext cx="2743200" cy="365125"/>
          </a:xfrm>
        </p:spPr>
        <p:txBody>
          <a:bodyPr/>
          <a:lstStyle/>
          <a:p>
            <a:fld id="{1DEFBDA0-AD74-41D1-B067-250B5C005FA0}" type="slidenum">
              <a:rPr lang="en-IN" smtClean="0"/>
              <a:t>62</a:t>
            </a:fld>
            <a:endParaRPr lang="en-IN"/>
          </a:p>
        </p:txBody>
      </p:sp>
      <p:pic>
        <p:nvPicPr>
          <p:cNvPr id="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7" y="2507381"/>
            <a:ext cx="3945925" cy="211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2031764" y="1123583"/>
            <a:ext cx="8532258" cy="5517465"/>
            <a:chOff x="106952" y="986423"/>
            <a:chExt cx="8532258" cy="5517465"/>
          </a:xfrm>
        </p:grpSpPr>
        <p:cxnSp>
          <p:nvCxnSpPr>
            <p:cNvPr id="29" name="Straight Arrow Connector 28"/>
            <p:cNvCxnSpPr/>
            <p:nvPr/>
          </p:nvCxnSpPr>
          <p:spPr>
            <a:xfrm>
              <a:off x="5727700" y="1206500"/>
              <a:ext cx="0" cy="185420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30" name="Straight Arrow Connector 29"/>
            <p:cNvCxnSpPr/>
            <p:nvPr/>
          </p:nvCxnSpPr>
          <p:spPr>
            <a:xfrm>
              <a:off x="5727700" y="3159125"/>
              <a:ext cx="0" cy="112395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31" name="Straight Arrow Connector 30"/>
            <p:cNvCxnSpPr/>
            <p:nvPr/>
          </p:nvCxnSpPr>
          <p:spPr>
            <a:xfrm>
              <a:off x="5727700" y="4368800"/>
              <a:ext cx="0" cy="1943100"/>
            </a:xfrm>
            <a:prstGeom prst="straightConnector1">
              <a:avLst/>
            </a:prstGeom>
            <a:noFill/>
            <a:ln w="25400" cap="flat" cmpd="sng" algn="ctr">
              <a:solidFill>
                <a:sysClr val="windowText" lastClr="000000"/>
              </a:solidFill>
              <a:prstDash val="solid"/>
              <a:headEnd type="arrow"/>
              <a:tailEnd type="arrow"/>
            </a:ln>
            <a:effectLst>
              <a:outerShdw blurRad="40000" dist="20000" dir="5400000" rotWithShape="0">
                <a:srgbClr val="000000">
                  <a:alpha val="38000"/>
                </a:srgbClr>
              </a:outerShdw>
            </a:effectLst>
          </p:spPr>
        </p:cxnSp>
        <p:cxnSp>
          <p:nvCxnSpPr>
            <p:cNvPr id="32" name="Straight Connector 31"/>
            <p:cNvCxnSpPr/>
            <p:nvPr/>
          </p:nvCxnSpPr>
          <p:spPr>
            <a:xfrm>
              <a:off x="5575300" y="3098800"/>
              <a:ext cx="546100" cy="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3" name="Straight Connector 32"/>
            <p:cNvCxnSpPr/>
            <p:nvPr/>
          </p:nvCxnSpPr>
          <p:spPr>
            <a:xfrm>
              <a:off x="5575300" y="1155700"/>
              <a:ext cx="546100" cy="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4" name="Straight Connector 33"/>
            <p:cNvCxnSpPr/>
            <p:nvPr/>
          </p:nvCxnSpPr>
          <p:spPr>
            <a:xfrm>
              <a:off x="5575300" y="4318000"/>
              <a:ext cx="546100" cy="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35" name="Straight Connector 34"/>
            <p:cNvCxnSpPr/>
            <p:nvPr/>
          </p:nvCxnSpPr>
          <p:spPr>
            <a:xfrm>
              <a:off x="5575300" y="6350000"/>
              <a:ext cx="546100" cy="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36" name="Rectangle 35"/>
            <p:cNvSpPr/>
            <p:nvPr/>
          </p:nvSpPr>
          <p:spPr>
            <a:xfrm>
              <a:off x="5675736" y="1948934"/>
              <a:ext cx="1001236" cy="369332"/>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rPr>
                <a:t>128 </a:t>
              </a:r>
              <a:r>
                <a:rPr kumimoji="0" lang="en-US" sz="1800" b="1" i="0" u="none" strike="noStrike" kern="0" cap="none" spc="0" normalizeH="0" baseline="0" noProof="0" dirty="0" err="1">
                  <a:ln>
                    <a:noFill/>
                  </a:ln>
                  <a:solidFill>
                    <a:prstClr val="black"/>
                  </a:solidFill>
                  <a:effectLst/>
                  <a:uLnTx/>
                  <a:uFillTx/>
                  <a:latin typeface="Arial"/>
                </a:rPr>
                <a:t>TiB</a:t>
              </a:r>
              <a:endParaRPr kumimoji="0" lang="en-US" sz="1800" b="1" i="0" u="none" strike="noStrike" kern="0" cap="none" spc="0" normalizeH="0" baseline="0" noProof="0" dirty="0">
                <a:ln>
                  <a:noFill/>
                </a:ln>
                <a:solidFill>
                  <a:prstClr val="black"/>
                </a:solidFill>
                <a:effectLst/>
                <a:uLnTx/>
                <a:uFillTx/>
                <a:latin typeface="Arial"/>
              </a:endParaRPr>
            </a:p>
          </p:txBody>
        </p:sp>
        <p:sp>
          <p:nvSpPr>
            <p:cNvPr id="37" name="Rectangle 36"/>
            <p:cNvSpPr/>
            <p:nvPr/>
          </p:nvSpPr>
          <p:spPr>
            <a:xfrm>
              <a:off x="5664200" y="5155684"/>
              <a:ext cx="1001236" cy="369332"/>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rPr>
                <a:t>128 </a:t>
              </a:r>
              <a:r>
                <a:rPr kumimoji="0" lang="en-US" sz="1800" b="1" i="0" u="none" strike="noStrike" kern="0" cap="none" spc="0" normalizeH="0" baseline="0" noProof="0" dirty="0" err="1">
                  <a:ln>
                    <a:noFill/>
                  </a:ln>
                  <a:solidFill>
                    <a:prstClr val="black"/>
                  </a:solidFill>
                  <a:effectLst/>
                  <a:uLnTx/>
                  <a:uFillTx/>
                  <a:latin typeface="Arial"/>
                </a:rPr>
                <a:t>TiB</a:t>
              </a:r>
              <a:endParaRPr kumimoji="0" lang="en-US" sz="1800" b="1" i="0" u="none" strike="noStrike" kern="0" cap="none" spc="0" normalizeH="0" baseline="0" noProof="0" dirty="0">
                <a:ln>
                  <a:noFill/>
                </a:ln>
                <a:solidFill>
                  <a:prstClr val="black"/>
                </a:solidFill>
                <a:effectLst/>
                <a:uLnTx/>
                <a:uFillTx/>
                <a:latin typeface="Arial"/>
              </a:endParaRPr>
            </a:p>
          </p:txBody>
        </p:sp>
        <p:sp>
          <p:nvSpPr>
            <p:cNvPr id="38" name="Rectangle 37"/>
            <p:cNvSpPr/>
            <p:nvPr/>
          </p:nvSpPr>
          <p:spPr>
            <a:xfrm>
              <a:off x="5676784" y="3561834"/>
              <a:ext cx="1911742" cy="369332"/>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rPr>
                <a:t>16 </a:t>
              </a:r>
              <a:r>
                <a:rPr kumimoji="0" lang="en-US" sz="1800" b="1" i="0" u="none" strike="noStrike" kern="0" cap="none" spc="0" normalizeH="0" baseline="0" noProof="0" dirty="0" err="1">
                  <a:ln>
                    <a:noFill/>
                  </a:ln>
                  <a:solidFill>
                    <a:prstClr val="black"/>
                  </a:solidFill>
                  <a:effectLst/>
                  <a:uLnTx/>
                  <a:uFillTx/>
                  <a:latin typeface="Arial"/>
                </a:rPr>
                <a:t>EiB</a:t>
              </a:r>
              <a:r>
                <a:rPr kumimoji="0" lang="en-US" sz="1800" b="1" i="0" u="none" strike="noStrike" kern="0" cap="none" spc="0" normalizeH="0" baseline="0" noProof="0" dirty="0">
                  <a:ln>
                    <a:noFill/>
                  </a:ln>
                  <a:solidFill>
                    <a:prstClr val="black"/>
                  </a:solidFill>
                  <a:effectLst/>
                  <a:uLnTx/>
                  <a:uFillTx/>
                  <a:latin typeface="Arial"/>
                </a:rPr>
                <a:t> - 256 </a:t>
              </a:r>
              <a:r>
                <a:rPr kumimoji="0" lang="en-US" sz="1800" b="1" i="0" u="none" strike="noStrike" kern="0" cap="none" spc="0" normalizeH="0" baseline="0" noProof="0" dirty="0" err="1">
                  <a:ln>
                    <a:noFill/>
                  </a:ln>
                  <a:solidFill>
                    <a:prstClr val="black"/>
                  </a:solidFill>
                  <a:effectLst/>
                  <a:uLnTx/>
                  <a:uFillTx/>
                  <a:latin typeface="Arial"/>
                </a:rPr>
                <a:t>TiB</a:t>
              </a:r>
              <a:endParaRPr kumimoji="0" lang="en-US" sz="1800" b="1" i="0" u="none" strike="noStrike" kern="0" cap="none" spc="0" normalizeH="0" baseline="0" noProof="0" dirty="0">
                <a:ln>
                  <a:noFill/>
                </a:ln>
                <a:solidFill>
                  <a:prstClr val="black"/>
                </a:solidFill>
                <a:effectLst/>
                <a:uLnTx/>
                <a:uFillTx/>
                <a:latin typeface="Arial"/>
              </a:endParaRPr>
            </a:p>
          </p:txBody>
        </p:sp>
        <p:sp>
          <p:nvSpPr>
            <p:cNvPr id="39" name="Rectangle 38"/>
            <p:cNvSpPr/>
            <p:nvPr/>
          </p:nvSpPr>
          <p:spPr>
            <a:xfrm>
              <a:off x="6086909" y="6165334"/>
              <a:ext cx="2395207" cy="338554"/>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0x0000 0000 0000 0000</a:t>
              </a:r>
            </a:p>
          </p:txBody>
        </p:sp>
        <p:sp>
          <p:nvSpPr>
            <p:cNvPr id="40" name="Rectangle 39"/>
            <p:cNvSpPr/>
            <p:nvPr/>
          </p:nvSpPr>
          <p:spPr>
            <a:xfrm>
              <a:off x="6059685" y="4148723"/>
              <a:ext cx="2518638" cy="338554"/>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0x0000 7FFF FFFF </a:t>
              </a:r>
              <a:r>
                <a:rPr kumimoji="0" lang="en-US" sz="1600" b="0" i="0" u="none" strike="noStrike" kern="0" cap="none" spc="0" normalizeH="0" baseline="0" noProof="0" dirty="0" err="1">
                  <a:ln>
                    <a:noFill/>
                  </a:ln>
                  <a:solidFill>
                    <a:prstClr val="black"/>
                  </a:solidFill>
                  <a:effectLst/>
                  <a:uLnTx/>
                  <a:uFillTx/>
                  <a:latin typeface="Arial"/>
                </a:rPr>
                <a:t>FFFF</a:t>
              </a:r>
              <a:endParaRPr kumimoji="0" lang="en-US" sz="1600" b="0" i="0" u="none" strike="noStrike" kern="0" cap="none" spc="0" normalizeH="0" baseline="0" noProof="0" dirty="0">
                <a:ln>
                  <a:noFill/>
                </a:ln>
                <a:solidFill>
                  <a:prstClr val="black"/>
                </a:solidFill>
                <a:effectLst/>
                <a:uLnTx/>
                <a:uFillTx/>
                <a:latin typeface="Arial"/>
              </a:endParaRPr>
            </a:p>
          </p:txBody>
        </p:sp>
        <p:sp>
          <p:nvSpPr>
            <p:cNvPr id="41" name="Rectangle 40"/>
            <p:cNvSpPr/>
            <p:nvPr/>
          </p:nvSpPr>
          <p:spPr>
            <a:xfrm>
              <a:off x="6064466" y="2929523"/>
              <a:ext cx="2440092" cy="338554"/>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0xFFFF 8000 0000 0000</a:t>
              </a:r>
            </a:p>
          </p:txBody>
        </p:sp>
        <p:sp>
          <p:nvSpPr>
            <p:cNvPr id="42" name="Rectangle 41"/>
            <p:cNvSpPr/>
            <p:nvPr/>
          </p:nvSpPr>
          <p:spPr>
            <a:xfrm>
              <a:off x="6064466" y="986423"/>
              <a:ext cx="2574744" cy="338554"/>
            </a:xfrm>
            <a:prstGeom prst="rect">
              <a:avLst/>
            </a:prstGeom>
          </p:spPr>
          <p:txBody>
            <a:bodyPr wrap="none">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a:rPr>
                <a:t>0xFFFF FFFF </a:t>
              </a:r>
              <a:r>
                <a:rPr kumimoji="0" lang="en-US" sz="1600" b="0" i="0" u="none" strike="noStrike" kern="0" cap="none" spc="0" normalizeH="0" baseline="0" noProof="0" dirty="0" err="1">
                  <a:ln>
                    <a:noFill/>
                  </a:ln>
                  <a:solidFill>
                    <a:prstClr val="black"/>
                  </a:solidFill>
                  <a:effectLst/>
                  <a:uLnTx/>
                  <a:uFillTx/>
                  <a:latin typeface="Arial"/>
                </a:rPr>
                <a:t>FFFF</a:t>
              </a:r>
              <a:r>
                <a:rPr kumimoji="0" lang="en-US" sz="1600" b="0" i="0" u="none" strike="noStrike" kern="0" cap="none" spc="0" normalizeH="0" baseline="0" noProof="0" dirty="0">
                  <a:ln>
                    <a:noFill/>
                  </a:ln>
                  <a:solidFill>
                    <a:prstClr val="black"/>
                  </a:solidFill>
                  <a:effectLst/>
                  <a:uLnTx/>
                  <a:uFillTx/>
                  <a:latin typeface="Arial"/>
                </a:rPr>
                <a:t> </a:t>
              </a:r>
              <a:r>
                <a:rPr kumimoji="0" lang="en-US" sz="1600" b="0" i="0" u="none" strike="noStrike" kern="0" cap="none" spc="0" normalizeH="0" baseline="0" noProof="0" dirty="0" err="1">
                  <a:ln>
                    <a:noFill/>
                  </a:ln>
                  <a:solidFill>
                    <a:prstClr val="black"/>
                  </a:solidFill>
                  <a:effectLst/>
                  <a:uLnTx/>
                  <a:uFillTx/>
                  <a:latin typeface="Arial"/>
                </a:rPr>
                <a:t>FFFF</a:t>
              </a:r>
              <a:endParaRPr kumimoji="0" lang="en-US" sz="1600" b="0" i="0" u="none" strike="noStrike" kern="0" cap="none" spc="0" normalizeH="0" baseline="0" noProof="0" dirty="0">
                <a:ln>
                  <a:noFill/>
                </a:ln>
                <a:solidFill>
                  <a:prstClr val="black"/>
                </a:solidFill>
                <a:effectLst/>
                <a:uLnTx/>
                <a:uFillTx/>
                <a:latin typeface="Arial"/>
              </a:endParaRPr>
            </a:p>
          </p:txBody>
        </p:sp>
        <p:sp>
          <p:nvSpPr>
            <p:cNvPr id="43" name="Rectangle 42"/>
            <p:cNvSpPr/>
            <p:nvPr/>
          </p:nvSpPr>
          <p:spPr>
            <a:xfrm>
              <a:off x="2184400" y="1155700"/>
              <a:ext cx="3390900" cy="1943100"/>
            </a:xfrm>
            <a:prstGeom prst="rect">
              <a:avLst/>
            </a:prstGeom>
            <a:blipFill>
              <a:blip r:embed="rId3"/>
              <a:tile tx="0" ty="0" sx="100000" sy="100000" flip="none" algn="tl"/>
            </a:blipFill>
            <a:ln w="2857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Kernel Space</a:t>
              </a:r>
            </a:p>
          </p:txBody>
        </p:sp>
        <p:sp>
          <p:nvSpPr>
            <p:cNvPr id="44" name="Rectangle 43"/>
            <p:cNvSpPr/>
            <p:nvPr/>
          </p:nvSpPr>
          <p:spPr>
            <a:xfrm>
              <a:off x="2184400" y="4318000"/>
              <a:ext cx="3390900" cy="2032000"/>
            </a:xfrm>
            <a:prstGeom prst="rect">
              <a:avLst/>
            </a:prstGeom>
            <a:blipFill>
              <a:blip r:embed="rId4"/>
              <a:tile tx="0" ty="0" sx="100000" sy="100000" flip="none" algn="tl"/>
            </a:blipFill>
            <a:ln w="2857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User Space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(Application’s code and data)</a:t>
              </a:r>
            </a:p>
          </p:txBody>
        </p:sp>
        <p:sp>
          <p:nvSpPr>
            <p:cNvPr id="45" name="Rectangle 44"/>
            <p:cNvSpPr/>
            <p:nvPr/>
          </p:nvSpPr>
          <p:spPr>
            <a:xfrm>
              <a:off x="2184400" y="3098800"/>
              <a:ext cx="3390900" cy="1219200"/>
            </a:xfrm>
            <a:prstGeom prst="rect">
              <a:avLst/>
            </a:prstGeom>
            <a:blipFill>
              <a:blip r:embed="rId5"/>
              <a:tile tx="0" ty="0" sx="100000" sy="100000" flip="none" algn="tl"/>
            </a:blipFill>
            <a:ln w="2857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a:ea typeface="+mn-ea"/>
                  <a:cs typeface="+mn-cs"/>
                </a:rPr>
                <a:t>Reserved by hardware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a:ea typeface="+mn-ea"/>
                  <a:cs typeface="+mn-cs"/>
                </a:rPr>
                <a:t>for future expansion</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a:ea typeface="+mn-ea"/>
                  <a:cs typeface="+mn-cs"/>
                </a:rPr>
                <a:t>(not to scale)</a:t>
              </a:r>
            </a:p>
          </p:txBody>
        </p:sp>
        <p:sp>
          <p:nvSpPr>
            <p:cNvPr id="46" name="TextBox 45"/>
            <p:cNvSpPr txBox="1"/>
            <p:nvPr/>
          </p:nvSpPr>
          <p:spPr>
            <a:xfrm>
              <a:off x="106952" y="986423"/>
              <a:ext cx="1950448"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rPr>
                <a:t>$</a:t>
              </a:r>
              <a:r>
                <a:rPr kumimoji="0" lang="en-US" sz="1800" b="1" i="0" u="none" strike="noStrike" kern="0" cap="none" spc="0" normalizeH="0" baseline="0" noProof="0" dirty="0" err="1">
                  <a:ln>
                    <a:noFill/>
                  </a:ln>
                  <a:solidFill>
                    <a:prstClr val="black"/>
                  </a:solidFill>
                  <a:effectLst/>
                  <a:uLnTx/>
                  <a:uFillTx/>
                  <a:latin typeface="Arial"/>
                </a:rPr>
                <a:t>pmap</a:t>
              </a:r>
              <a:r>
                <a:rPr kumimoji="0" lang="en-US" sz="1800" b="1" i="0" u="none" strike="noStrike" kern="0" cap="none" spc="0" normalizeH="0" baseline="0" noProof="0" dirty="0">
                  <a:ln>
                    <a:noFill/>
                  </a:ln>
                  <a:solidFill>
                    <a:prstClr val="black"/>
                  </a:solidFill>
                  <a:effectLst/>
                  <a:uLnTx/>
                  <a:uFillTx/>
                  <a:latin typeface="Arial"/>
                </a:rPr>
                <a:t> –x &lt;</a:t>
              </a:r>
              <a:r>
                <a:rPr kumimoji="0" lang="en-US" sz="1800" b="1" i="0" u="none" strike="noStrike" kern="0" cap="none" spc="0" normalizeH="0" baseline="0" noProof="0" dirty="0" err="1">
                  <a:ln>
                    <a:noFill/>
                  </a:ln>
                  <a:solidFill>
                    <a:prstClr val="black"/>
                  </a:solidFill>
                  <a:effectLst/>
                  <a:uLnTx/>
                  <a:uFillTx/>
                  <a:latin typeface="Arial"/>
                </a:rPr>
                <a:t>pid</a:t>
              </a:r>
              <a:r>
                <a:rPr kumimoji="0" lang="en-US" sz="1800" b="1" i="0" u="none" strike="noStrike" kern="0" cap="none" spc="0" normalizeH="0" baseline="0" noProof="0" dirty="0">
                  <a:ln>
                    <a:noFill/>
                  </a:ln>
                  <a:solidFill>
                    <a:prstClr val="black"/>
                  </a:solidFill>
                  <a:effectLst/>
                  <a:uLnTx/>
                  <a:uFillTx/>
                  <a:latin typeface="Arial"/>
                </a:rPr>
                <a:t>&gt;</a:t>
              </a:r>
            </a:p>
          </p:txBody>
        </p:sp>
      </p:grpSp>
    </p:spTree>
    <p:extLst>
      <p:ext uri="{BB962C8B-B14F-4D97-AF65-F5344CB8AC3E}">
        <p14:creationId xmlns:p14="http://schemas.microsoft.com/office/powerpoint/2010/main" val="27551116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Virtual to Physical </a:t>
            </a:r>
            <a:r>
              <a:rPr lang="en-IN" dirty="0" smtClean="0">
                <a:latin typeface="+mn-lt"/>
              </a:rPr>
              <a:t>Transition</a:t>
            </a:r>
            <a:endParaRPr lang="en-IN" dirty="0">
              <a:latin typeface="+mn-lt"/>
            </a:endParaRPr>
          </a:p>
        </p:txBody>
      </p:sp>
      <p:sp>
        <p:nvSpPr>
          <p:cNvPr id="29" name="Rectangle 28"/>
          <p:cNvSpPr/>
          <p:nvPr/>
        </p:nvSpPr>
        <p:spPr>
          <a:xfrm>
            <a:off x="9191995" y="12700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30" name="Rounded Rectangle 8"/>
          <p:cNvSpPr/>
          <p:nvPr/>
        </p:nvSpPr>
        <p:spPr>
          <a:xfrm>
            <a:off x="4645395" y="3187700"/>
            <a:ext cx="4578350" cy="774700"/>
          </a:xfrm>
          <a:prstGeom prst="roundRect">
            <a:avLst>
              <a:gd name="adj" fmla="val 50000"/>
            </a:avLst>
          </a:prstGeom>
          <a:solidFill>
            <a:srgbClr val="CCECFF"/>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Translation</a:t>
            </a:r>
          </a:p>
        </p:txBody>
      </p:sp>
      <p:cxnSp>
        <p:nvCxnSpPr>
          <p:cNvPr id="31" name="Straight Arrow Connector 30"/>
          <p:cNvCxnSpPr/>
          <p:nvPr/>
        </p:nvCxnSpPr>
        <p:spPr>
          <a:xfrm>
            <a:off x="6972670" y="1841500"/>
            <a:ext cx="12700" cy="1333500"/>
          </a:xfrm>
          <a:prstGeom prst="straightConnector1">
            <a:avLst/>
          </a:prstGeom>
          <a:noFill/>
          <a:ln w="1905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2" name="Straight Arrow Connector 31"/>
          <p:cNvCxnSpPr/>
          <p:nvPr/>
        </p:nvCxnSpPr>
        <p:spPr>
          <a:xfrm flipH="1">
            <a:off x="9750795" y="1841500"/>
            <a:ext cx="31750" cy="39370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3" name="Rectangle 32"/>
          <p:cNvSpPr/>
          <p:nvPr/>
        </p:nvSpPr>
        <p:spPr>
          <a:xfrm>
            <a:off x="4454895" y="12700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34" name="Rectangle 33"/>
          <p:cNvSpPr/>
          <p:nvPr/>
        </p:nvSpPr>
        <p:spPr>
          <a:xfrm>
            <a:off x="2968995" y="1270000"/>
            <a:ext cx="1485900"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35" name="Rectangle 34"/>
          <p:cNvSpPr/>
          <p:nvPr/>
        </p:nvSpPr>
        <p:spPr>
          <a:xfrm>
            <a:off x="9166595" y="58166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36" name="Rectangle 35"/>
          <p:cNvSpPr/>
          <p:nvPr/>
        </p:nvSpPr>
        <p:spPr>
          <a:xfrm>
            <a:off x="4429495" y="58166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37" name="Rectangle 36"/>
          <p:cNvSpPr/>
          <p:nvPr/>
        </p:nvSpPr>
        <p:spPr>
          <a:xfrm>
            <a:off x="5003671" y="931446"/>
            <a:ext cx="3769224" cy="338554"/>
          </a:xfrm>
          <a:prstGeom prst="rect">
            <a:avLst/>
          </a:prstGeom>
        </p:spPr>
        <p:txBody>
          <a:bodyPr wrap="square">
            <a:spAutoFit/>
          </a:bodyPr>
          <a:lstStyle/>
          <a:p>
            <a:pPr algn="ctr" defTabSz="457200"/>
            <a:r>
              <a:rPr lang="en-US" sz="1600" b="1" dirty="0">
                <a:solidFill>
                  <a:prstClr val="black"/>
                </a:solidFill>
                <a:latin typeface="Arial"/>
              </a:rPr>
              <a:t>VIRTUAL PAGE NUMBER</a:t>
            </a:r>
          </a:p>
        </p:txBody>
      </p:sp>
      <p:sp>
        <p:nvSpPr>
          <p:cNvPr id="38" name="Rectangle 37"/>
          <p:cNvSpPr/>
          <p:nvPr/>
        </p:nvSpPr>
        <p:spPr>
          <a:xfrm>
            <a:off x="9217395" y="93144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39" name="Rectangle 38"/>
          <p:cNvSpPr/>
          <p:nvPr/>
        </p:nvSpPr>
        <p:spPr>
          <a:xfrm>
            <a:off x="10144495" y="100012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40" name="Rectangle 39"/>
          <p:cNvSpPr/>
          <p:nvPr/>
        </p:nvSpPr>
        <p:spPr>
          <a:xfrm>
            <a:off x="4200895" y="9949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41" name="Rectangle 40"/>
          <p:cNvSpPr/>
          <p:nvPr/>
        </p:nvSpPr>
        <p:spPr>
          <a:xfrm>
            <a:off x="4200895" y="55415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42" name="Rectangle 41"/>
          <p:cNvSpPr/>
          <p:nvPr/>
        </p:nvSpPr>
        <p:spPr>
          <a:xfrm>
            <a:off x="2727695" y="99929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43" name="Rectangle 42"/>
          <p:cNvSpPr/>
          <p:nvPr/>
        </p:nvSpPr>
        <p:spPr>
          <a:xfrm>
            <a:off x="10068295" y="5545892"/>
            <a:ext cx="5334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44" name="Rectangle 43"/>
          <p:cNvSpPr/>
          <p:nvPr/>
        </p:nvSpPr>
        <p:spPr>
          <a:xfrm>
            <a:off x="5003671" y="6299200"/>
            <a:ext cx="3769224" cy="338554"/>
          </a:xfrm>
          <a:prstGeom prst="rect">
            <a:avLst/>
          </a:prstGeom>
        </p:spPr>
        <p:txBody>
          <a:bodyPr wrap="square">
            <a:spAutoFit/>
          </a:bodyPr>
          <a:lstStyle/>
          <a:p>
            <a:pPr algn="ctr" defTabSz="457200"/>
            <a:r>
              <a:rPr lang="en-US" sz="1600" b="1" dirty="0">
                <a:solidFill>
                  <a:prstClr val="black"/>
                </a:solidFill>
                <a:latin typeface="Arial"/>
              </a:rPr>
              <a:t>PHYSICAL PAGE NUMBER</a:t>
            </a:r>
          </a:p>
        </p:txBody>
      </p:sp>
      <p:sp>
        <p:nvSpPr>
          <p:cNvPr id="45" name="Rectangle 44"/>
          <p:cNvSpPr/>
          <p:nvPr/>
        </p:nvSpPr>
        <p:spPr>
          <a:xfrm>
            <a:off x="9223745" y="6299200"/>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cxnSp>
        <p:nvCxnSpPr>
          <p:cNvPr id="46" name="Straight Arrow Connector 45"/>
          <p:cNvCxnSpPr/>
          <p:nvPr/>
        </p:nvCxnSpPr>
        <p:spPr>
          <a:xfrm>
            <a:off x="6972670" y="4051300"/>
            <a:ext cx="9525" cy="1727200"/>
          </a:xfrm>
          <a:prstGeom prst="straightConnector1">
            <a:avLst/>
          </a:prstGeom>
          <a:noFill/>
          <a:ln w="19050" cap="flat" cmpd="sng" algn="ctr">
            <a:solidFill>
              <a:sysClr val="windowText" lastClr="000000"/>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429142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8764476" y="12700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cxnSp>
        <p:nvCxnSpPr>
          <p:cNvPr id="90" name="Straight Arrow Connector 89"/>
          <p:cNvCxnSpPr/>
          <p:nvPr/>
        </p:nvCxnSpPr>
        <p:spPr>
          <a:xfrm flipH="1">
            <a:off x="9323276" y="1841500"/>
            <a:ext cx="31750" cy="39370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91" name="Rectangle 90"/>
          <p:cNvSpPr/>
          <p:nvPr/>
        </p:nvSpPr>
        <p:spPr>
          <a:xfrm>
            <a:off x="4027376" y="12700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92" name="Rectangle 91"/>
          <p:cNvSpPr/>
          <p:nvPr/>
        </p:nvSpPr>
        <p:spPr>
          <a:xfrm>
            <a:off x="2541476" y="1270000"/>
            <a:ext cx="1485900"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93" name="Rectangle 92"/>
          <p:cNvSpPr/>
          <p:nvPr/>
        </p:nvSpPr>
        <p:spPr>
          <a:xfrm>
            <a:off x="8739076" y="58166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94" name="Rectangle 93"/>
          <p:cNvSpPr/>
          <p:nvPr/>
        </p:nvSpPr>
        <p:spPr>
          <a:xfrm>
            <a:off x="4001976" y="58166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95" name="Rectangle 94"/>
          <p:cNvSpPr/>
          <p:nvPr/>
        </p:nvSpPr>
        <p:spPr>
          <a:xfrm>
            <a:off x="4576152" y="931446"/>
            <a:ext cx="3769224" cy="338554"/>
          </a:xfrm>
          <a:prstGeom prst="rect">
            <a:avLst/>
          </a:prstGeom>
        </p:spPr>
        <p:txBody>
          <a:bodyPr wrap="square">
            <a:spAutoFit/>
          </a:bodyPr>
          <a:lstStyle/>
          <a:p>
            <a:pPr algn="ctr" defTabSz="457200"/>
            <a:r>
              <a:rPr lang="en-US" sz="1600" b="1" dirty="0">
                <a:solidFill>
                  <a:prstClr val="black"/>
                </a:solidFill>
                <a:latin typeface="Arial"/>
              </a:rPr>
              <a:t>VIRTUAL PAGE NUMBER</a:t>
            </a:r>
          </a:p>
        </p:txBody>
      </p:sp>
      <p:sp>
        <p:nvSpPr>
          <p:cNvPr id="96" name="Rectangle 95"/>
          <p:cNvSpPr/>
          <p:nvPr/>
        </p:nvSpPr>
        <p:spPr>
          <a:xfrm>
            <a:off x="8789876" y="93144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97" name="Rectangle 96"/>
          <p:cNvSpPr/>
          <p:nvPr/>
        </p:nvSpPr>
        <p:spPr>
          <a:xfrm>
            <a:off x="9716976" y="100012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98" name="Rectangle 97"/>
          <p:cNvSpPr/>
          <p:nvPr/>
        </p:nvSpPr>
        <p:spPr>
          <a:xfrm>
            <a:off x="3773376" y="9949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99" name="Rectangle 98"/>
          <p:cNvSpPr/>
          <p:nvPr/>
        </p:nvSpPr>
        <p:spPr>
          <a:xfrm>
            <a:off x="3773376" y="55415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100" name="Rectangle 99"/>
          <p:cNvSpPr/>
          <p:nvPr/>
        </p:nvSpPr>
        <p:spPr>
          <a:xfrm>
            <a:off x="2300176" y="99929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101" name="Rectangle 100"/>
          <p:cNvSpPr/>
          <p:nvPr/>
        </p:nvSpPr>
        <p:spPr>
          <a:xfrm>
            <a:off x="9640776" y="5545892"/>
            <a:ext cx="5334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02" name="Rectangle 101"/>
          <p:cNvSpPr/>
          <p:nvPr/>
        </p:nvSpPr>
        <p:spPr>
          <a:xfrm>
            <a:off x="4576152" y="6299200"/>
            <a:ext cx="3769224" cy="338554"/>
          </a:xfrm>
          <a:prstGeom prst="rect">
            <a:avLst/>
          </a:prstGeom>
        </p:spPr>
        <p:txBody>
          <a:bodyPr wrap="square">
            <a:spAutoFit/>
          </a:bodyPr>
          <a:lstStyle/>
          <a:p>
            <a:pPr algn="ctr" defTabSz="457200"/>
            <a:r>
              <a:rPr lang="en-US" sz="1600" b="1" dirty="0">
                <a:solidFill>
                  <a:prstClr val="black"/>
                </a:solidFill>
                <a:latin typeface="Arial"/>
              </a:rPr>
              <a:t>PHYSICAL PAGE NUMBER</a:t>
            </a:r>
          </a:p>
        </p:txBody>
      </p:sp>
      <p:sp>
        <p:nvSpPr>
          <p:cNvPr id="103" name="Rectangle 102"/>
          <p:cNvSpPr/>
          <p:nvPr/>
        </p:nvSpPr>
        <p:spPr>
          <a:xfrm>
            <a:off x="8796226" y="6299200"/>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grpSp>
        <p:nvGrpSpPr>
          <p:cNvPr id="104" name="Group 103"/>
          <p:cNvGrpSpPr/>
          <p:nvPr/>
        </p:nvGrpSpPr>
        <p:grpSpPr>
          <a:xfrm>
            <a:off x="3592559" y="2451100"/>
            <a:ext cx="5190967" cy="355600"/>
            <a:chOff x="2346483" y="2120900"/>
            <a:chExt cx="5190967" cy="355600"/>
          </a:xfrm>
          <a:solidFill>
            <a:srgbClr val="99CCFF"/>
          </a:solidFill>
        </p:grpSpPr>
        <p:sp>
          <p:nvSpPr>
            <p:cNvPr id="105" name="Rectangle 104"/>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06" name="Rectangle 105"/>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07" name="Group 106"/>
          <p:cNvGrpSpPr/>
          <p:nvPr/>
        </p:nvGrpSpPr>
        <p:grpSpPr>
          <a:xfrm>
            <a:off x="3592559" y="2832100"/>
            <a:ext cx="5190967" cy="355600"/>
            <a:chOff x="2346483" y="2108200"/>
            <a:chExt cx="5190967" cy="355600"/>
          </a:xfrm>
          <a:solidFill>
            <a:srgbClr val="99CCFF"/>
          </a:solidFill>
        </p:grpSpPr>
        <p:sp>
          <p:nvSpPr>
            <p:cNvPr id="108" name="Rectangle 107"/>
            <p:cNvSpPr/>
            <p:nvPr/>
          </p:nvSpPr>
          <p:spPr>
            <a:xfrm>
              <a:off x="2768600" y="21082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09" name="Rectangle 108"/>
            <p:cNvSpPr/>
            <p:nvPr/>
          </p:nvSpPr>
          <p:spPr>
            <a:xfrm>
              <a:off x="2346483" y="21082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10" name="Group 109"/>
          <p:cNvGrpSpPr/>
          <p:nvPr/>
        </p:nvGrpSpPr>
        <p:grpSpPr>
          <a:xfrm>
            <a:off x="3592559" y="3213100"/>
            <a:ext cx="5190967" cy="355600"/>
            <a:chOff x="2346483" y="2120900"/>
            <a:chExt cx="5190967" cy="355600"/>
          </a:xfrm>
          <a:solidFill>
            <a:srgbClr val="99CCFF"/>
          </a:solidFill>
        </p:grpSpPr>
        <p:sp>
          <p:nvSpPr>
            <p:cNvPr id="111" name="Rectangle 110"/>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12" name="Rectangle 111"/>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13" name="Group 112"/>
          <p:cNvGrpSpPr/>
          <p:nvPr/>
        </p:nvGrpSpPr>
        <p:grpSpPr>
          <a:xfrm>
            <a:off x="3598909" y="3581400"/>
            <a:ext cx="5190967" cy="355600"/>
            <a:chOff x="2346483" y="2120900"/>
            <a:chExt cx="5190967" cy="355600"/>
          </a:xfrm>
          <a:solidFill>
            <a:srgbClr val="CCECFF"/>
          </a:solidFill>
        </p:grpSpPr>
        <p:sp>
          <p:nvSpPr>
            <p:cNvPr id="114" name="Rectangle 113"/>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(PTE for the virtual page number)</a:t>
              </a:r>
            </a:p>
          </p:txBody>
        </p:sp>
        <p:sp>
          <p:nvSpPr>
            <p:cNvPr id="115" name="Rectangle 114"/>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a:t>
              </a:r>
            </a:p>
          </p:txBody>
        </p:sp>
      </p:grpSp>
      <p:grpSp>
        <p:nvGrpSpPr>
          <p:cNvPr id="116" name="Group 115"/>
          <p:cNvGrpSpPr/>
          <p:nvPr/>
        </p:nvGrpSpPr>
        <p:grpSpPr>
          <a:xfrm>
            <a:off x="3598909" y="3949700"/>
            <a:ext cx="5190967" cy="355600"/>
            <a:chOff x="2346483" y="2120900"/>
            <a:chExt cx="5190967" cy="355600"/>
          </a:xfrm>
          <a:solidFill>
            <a:srgbClr val="99CCFF"/>
          </a:solidFill>
        </p:grpSpPr>
        <p:sp>
          <p:nvSpPr>
            <p:cNvPr id="117" name="Rectangle 116"/>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18" name="Rectangle 117"/>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19" name="Group 118"/>
          <p:cNvGrpSpPr/>
          <p:nvPr/>
        </p:nvGrpSpPr>
        <p:grpSpPr>
          <a:xfrm>
            <a:off x="3598909" y="4330700"/>
            <a:ext cx="5190967" cy="355600"/>
            <a:chOff x="2346483" y="2108200"/>
            <a:chExt cx="5190967" cy="355600"/>
          </a:xfrm>
          <a:solidFill>
            <a:srgbClr val="99CCFF"/>
          </a:solidFill>
        </p:grpSpPr>
        <p:sp>
          <p:nvSpPr>
            <p:cNvPr id="120" name="Rectangle 119"/>
            <p:cNvSpPr/>
            <p:nvPr/>
          </p:nvSpPr>
          <p:spPr>
            <a:xfrm>
              <a:off x="2768600" y="21082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21" name="Rectangle 120"/>
            <p:cNvSpPr/>
            <p:nvPr/>
          </p:nvSpPr>
          <p:spPr>
            <a:xfrm>
              <a:off x="2346483" y="21082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22" name="Group 121"/>
          <p:cNvGrpSpPr/>
          <p:nvPr/>
        </p:nvGrpSpPr>
        <p:grpSpPr>
          <a:xfrm>
            <a:off x="3598909" y="4711700"/>
            <a:ext cx="5190967" cy="355600"/>
            <a:chOff x="2346483" y="2120900"/>
            <a:chExt cx="5190967" cy="355600"/>
          </a:xfrm>
          <a:solidFill>
            <a:srgbClr val="99CCFF"/>
          </a:solidFill>
        </p:grpSpPr>
        <p:sp>
          <p:nvSpPr>
            <p:cNvPr id="123" name="Rectangle 122"/>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24" name="Rectangle 123"/>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125" name="Group 124"/>
          <p:cNvGrpSpPr/>
          <p:nvPr/>
        </p:nvGrpSpPr>
        <p:grpSpPr>
          <a:xfrm>
            <a:off x="3598909" y="5092700"/>
            <a:ext cx="5190967" cy="355600"/>
            <a:chOff x="2346483" y="2120900"/>
            <a:chExt cx="5190967" cy="355600"/>
          </a:xfrm>
          <a:solidFill>
            <a:srgbClr val="99CCFF"/>
          </a:solidFill>
        </p:grpSpPr>
        <p:sp>
          <p:nvSpPr>
            <p:cNvPr id="126" name="Rectangle 125"/>
            <p:cNvSpPr/>
            <p:nvPr/>
          </p:nvSpPr>
          <p:spPr>
            <a:xfrm>
              <a:off x="2768600" y="2120900"/>
              <a:ext cx="4768850"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127" name="Rectangle 126"/>
            <p:cNvSpPr/>
            <p:nvPr/>
          </p:nvSpPr>
          <p:spPr>
            <a:xfrm>
              <a:off x="2346483" y="2120900"/>
              <a:ext cx="415608" cy="3556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sp>
        <p:nvSpPr>
          <p:cNvPr id="128" name="Rectangle 127"/>
          <p:cNvSpPr/>
          <p:nvPr/>
        </p:nvSpPr>
        <p:spPr>
          <a:xfrm>
            <a:off x="2554176" y="1892300"/>
            <a:ext cx="3266576" cy="457200"/>
          </a:xfrm>
          <a:prstGeom prst="rect">
            <a:avLst/>
          </a:prstGeom>
          <a:solidFill>
            <a:srgbClr val="FF99FF"/>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129" name="TextBox 128"/>
          <p:cNvSpPr txBox="1"/>
          <p:nvPr/>
        </p:nvSpPr>
        <p:spPr>
          <a:xfrm>
            <a:off x="1883752" y="1936234"/>
            <a:ext cx="832848" cy="369332"/>
          </a:xfrm>
          <a:prstGeom prst="rect">
            <a:avLst/>
          </a:prstGeom>
          <a:noFill/>
        </p:spPr>
        <p:txBody>
          <a:bodyPr wrap="square" rtlCol="0">
            <a:spAutoFit/>
          </a:bodyPr>
          <a:lstStyle/>
          <a:p>
            <a:pPr defTabSz="457200"/>
            <a:r>
              <a:rPr lang="en-US" b="1" dirty="0">
                <a:solidFill>
                  <a:prstClr val="black"/>
                </a:solidFill>
                <a:latin typeface="Arial"/>
              </a:rPr>
              <a:t>%cr3</a:t>
            </a:r>
          </a:p>
        </p:txBody>
      </p:sp>
      <p:sp>
        <p:nvSpPr>
          <p:cNvPr id="130" name="TextBox 129"/>
          <p:cNvSpPr txBox="1"/>
          <p:nvPr/>
        </p:nvSpPr>
        <p:spPr>
          <a:xfrm>
            <a:off x="6131902" y="2081768"/>
            <a:ext cx="2842124" cy="369332"/>
          </a:xfrm>
          <a:prstGeom prst="rect">
            <a:avLst/>
          </a:prstGeom>
          <a:noFill/>
        </p:spPr>
        <p:txBody>
          <a:bodyPr wrap="square" rtlCol="0">
            <a:spAutoFit/>
          </a:bodyPr>
          <a:lstStyle/>
          <a:p>
            <a:pPr defTabSz="457200"/>
            <a:r>
              <a:rPr lang="en-US" b="1" dirty="0">
                <a:solidFill>
                  <a:prstClr val="black"/>
                </a:solidFill>
                <a:latin typeface="Arial"/>
              </a:rPr>
              <a:t>PAGE TABLE </a:t>
            </a:r>
          </a:p>
        </p:txBody>
      </p:sp>
      <p:cxnSp>
        <p:nvCxnSpPr>
          <p:cNvPr id="131" name="Straight Arrow Connector 130"/>
          <p:cNvCxnSpPr/>
          <p:nvPr/>
        </p:nvCxnSpPr>
        <p:spPr>
          <a:xfrm>
            <a:off x="8485076" y="1816100"/>
            <a:ext cx="0" cy="1993900"/>
          </a:xfrm>
          <a:prstGeom prst="straightConnector1">
            <a:avLst/>
          </a:prstGeom>
          <a:noFill/>
          <a:ln w="1905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2" name="Straight Arrow Connector 131"/>
          <p:cNvCxnSpPr/>
          <p:nvPr/>
        </p:nvCxnSpPr>
        <p:spPr>
          <a:xfrm>
            <a:off x="4417901" y="3822531"/>
            <a:ext cx="9525" cy="1955969"/>
          </a:xfrm>
          <a:prstGeom prst="straightConnector1">
            <a:avLst/>
          </a:prstGeom>
          <a:noFill/>
          <a:ln w="1905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33" name="Rectangle 132"/>
          <p:cNvSpPr/>
          <p:nvPr/>
        </p:nvSpPr>
        <p:spPr>
          <a:xfrm>
            <a:off x="159204" y="161378"/>
            <a:ext cx="11398812" cy="769441"/>
          </a:xfrm>
          <a:prstGeom prst="rect">
            <a:avLst/>
          </a:prstGeom>
        </p:spPr>
        <p:txBody>
          <a:bodyPr wrap="square">
            <a:spAutoFit/>
          </a:bodyPr>
          <a:lstStyle/>
          <a:p>
            <a:r>
              <a:rPr lang="en-US" sz="4400" b="1" dirty="0"/>
              <a:t>Memory Architecture – Page Table</a:t>
            </a:r>
            <a:endParaRPr lang="en-IN" sz="4400" dirty="0"/>
          </a:p>
        </p:txBody>
      </p:sp>
    </p:spTree>
    <p:extLst>
      <p:ext uri="{BB962C8B-B14F-4D97-AF65-F5344CB8AC3E}">
        <p14:creationId xmlns:p14="http://schemas.microsoft.com/office/powerpoint/2010/main" val="2919240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Page Table Hierarchy on x86-64</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65</a:t>
            </a:fld>
            <a:endParaRPr lang="en-IN"/>
          </a:p>
        </p:txBody>
      </p:sp>
      <p:cxnSp>
        <p:nvCxnSpPr>
          <p:cNvPr id="5" name="Elbow Connector 93"/>
          <p:cNvCxnSpPr/>
          <p:nvPr/>
        </p:nvCxnSpPr>
        <p:spPr>
          <a:xfrm>
            <a:off x="4491880" y="3330625"/>
            <a:ext cx="1335797" cy="1320885"/>
          </a:xfrm>
          <a:prstGeom prst="bentConnector3">
            <a:avLst>
              <a:gd name="adj1" fmla="val 69966"/>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6" name="Elbow Connector 90"/>
          <p:cNvCxnSpPr/>
          <p:nvPr/>
        </p:nvCxnSpPr>
        <p:spPr>
          <a:xfrm>
            <a:off x="3501280" y="4086274"/>
            <a:ext cx="633016" cy="590636"/>
          </a:xfrm>
          <a:prstGeom prst="bentConnector3">
            <a:avLst>
              <a:gd name="adj1" fmla="val 3395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7" name="Elbow Connector 60"/>
          <p:cNvCxnSpPr/>
          <p:nvPr/>
        </p:nvCxnSpPr>
        <p:spPr>
          <a:xfrm>
            <a:off x="6784009" y="3845060"/>
            <a:ext cx="710868" cy="813736"/>
          </a:xfrm>
          <a:prstGeom prst="bentConnector3">
            <a:avLst>
              <a:gd name="adj1" fmla="val 50000"/>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8" name="Rectangle 7"/>
          <p:cNvSpPr/>
          <p:nvPr/>
        </p:nvSpPr>
        <p:spPr>
          <a:xfrm>
            <a:off x="1576232" y="5769110"/>
            <a:ext cx="4737100" cy="482600"/>
          </a:xfrm>
          <a:prstGeom prst="rect">
            <a:avLst/>
          </a:prstGeom>
          <a:solidFill>
            <a:srgbClr val="FF99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               36 bits</a:t>
            </a:r>
          </a:p>
        </p:txBody>
      </p:sp>
      <p:sp>
        <p:nvSpPr>
          <p:cNvPr id="9" name="Rectangle 8"/>
          <p:cNvSpPr/>
          <p:nvPr/>
        </p:nvSpPr>
        <p:spPr>
          <a:xfrm>
            <a:off x="8974980" y="108715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10" name="Rectangle 9"/>
          <p:cNvSpPr/>
          <p:nvPr/>
        </p:nvSpPr>
        <p:spPr>
          <a:xfrm>
            <a:off x="10016380" y="113043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1" name="Rectangle 10"/>
          <p:cNvSpPr/>
          <p:nvPr/>
        </p:nvSpPr>
        <p:spPr>
          <a:xfrm>
            <a:off x="3259980" y="113795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12" name="Rectangle 11"/>
          <p:cNvSpPr/>
          <p:nvPr/>
        </p:nvSpPr>
        <p:spPr>
          <a:xfrm>
            <a:off x="1342280" y="114230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13" name="Rectangle 12"/>
          <p:cNvSpPr/>
          <p:nvPr/>
        </p:nvSpPr>
        <p:spPr>
          <a:xfrm>
            <a:off x="8837457" y="1418189"/>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4" name="Rectangle 13"/>
          <p:cNvSpPr/>
          <p:nvPr/>
        </p:nvSpPr>
        <p:spPr>
          <a:xfrm>
            <a:off x="7473284" y="1418189"/>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5" name="Rectangle 14"/>
          <p:cNvSpPr/>
          <p:nvPr/>
        </p:nvSpPr>
        <p:spPr>
          <a:xfrm>
            <a:off x="1576232" y="1418189"/>
            <a:ext cx="1797939"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16" name="Rectangle 15"/>
          <p:cNvSpPr/>
          <p:nvPr/>
        </p:nvSpPr>
        <p:spPr>
          <a:xfrm>
            <a:off x="6112382"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7" name="Rectangle 16"/>
          <p:cNvSpPr/>
          <p:nvPr/>
        </p:nvSpPr>
        <p:spPr>
          <a:xfrm>
            <a:off x="475659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8" name="Rectangle 17"/>
          <p:cNvSpPr/>
          <p:nvPr/>
        </p:nvSpPr>
        <p:spPr>
          <a:xfrm>
            <a:off x="339896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9" name="Rectangle 18"/>
          <p:cNvSpPr/>
          <p:nvPr/>
        </p:nvSpPr>
        <p:spPr>
          <a:xfrm>
            <a:off x="5028569" y="1138958"/>
            <a:ext cx="1066800" cy="338554"/>
          </a:xfrm>
          <a:prstGeom prst="rect">
            <a:avLst/>
          </a:prstGeom>
        </p:spPr>
        <p:txBody>
          <a:bodyPr wrap="square">
            <a:spAutoFit/>
          </a:bodyPr>
          <a:lstStyle/>
          <a:p>
            <a:pPr algn="ctr" defTabSz="457200"/>
            <a:r>
              <a:rPr lang="en-US" sz="1600" b="1" dirty="0">
                <a:solidFill>
                  <a:prstClr val="black"/>
                </a:solidFill>
                <a:latin typeface="Arial"/>
              </a:rPr>
              <a:t>PDPTE</a:t>
            </a:r>
          </a:p>
        </p:txBody>
      </p:sp>
      <p:sp>
        <p:nvSpPr>
          <p:cNvPr id="20" name="Rectangle 19"/>
          <p:cNvSpPr/>
          <p:nvPr/>
        </p:nvSpPr>
        <p:spPr>
          <a:xfrm>
            <a:off x="7745257" y="1142302"/>
            <a:ext cx="1066800" cy="338554"/>
          </a:xfrm>
          <a:prstGeom prst="rect">
            <a:avLst/>
          </a:prstGeom>
        </p:spPr>
        <p:txBody>
          <a:bodyPr wrap="square">
            <a:spAutoFit/>
          </a:bodyPr>
          <a:lstStyle/>
          <a:p>
            <a:pPr algn="ctr" defTabSz="457200"/>
            <a:r>
              <a:rPr lang="en-US" sz="1600" b="1" dirty="0">
                <a:solidFill>
                  <a:prstClr val="black"/>
                </a:solidFill>
                <a:latin typeface="Arial"/>
              </a:rPr>
              <a:t>PTE</a:t>
            </a:r>
          </a:p>
        </p:txBody>
      </p:sp>
      <p:sp>
        <p:nvSpPr>
          <p:cNvPr id="21" name="Rectangle 20"/>
          <p:cNvSpPr/>
          <p:nvPr/>
        </p:nvSpPr>
        <p:spPr>
          <a:xfrm>
            <a:off x="6384355" y="1138125"/>
            <a:ext cx="1066800" cy="338554"/>
          </a:xfrm>
          <a:prstGeom prst="rect">
            <a:avLst/>
          </a:prstGeom>
        </p:spPr>
        <p:txBody>
          <a:bodyPr wrap="square">
            <a:spAutoFit/>
          </a:bodyPr>
          <a:lstStyle/>
          <a:p>
            <a:pPr algn="ctr" defTabSz="457200"/>
            <a:r>
              <a:rPr lang="en-US" sz="1600" b="1" dirty="0">
                <a:solidFill>
                  <a:prstClr val="black"/>
                </a:solidFill>
                <a:latin typeface="Arial"/>
              </a:rPr>
              <a:t>PDE</a:t>
            </a:r>
          </a:p>
        </p:txBody>
      </p:sp>
      <p:sp>
        <p:nvSpPr>
          <p:cNvPr id="22" name="Rectangle 21"/>
          <p:cNvSpPr/>
          <p:nvPr/>
        </p:nvSpPr>
        <p:spPr>
          <a:xfrm>
            <a:off x="3689796" y="1138125"/>
            <a:ext cx="1066800" cy="338554"/>
          </a:xfrm>
          <a:prstGeom prst="rect">
            <a:avLst/>
          </a:prstGeom>
        </p:spPr>
        <p:txBody>
          <a:bodyPr wrap="square">
            <a:spAutoFit/>
          </a:bodyPr>
          <a:lstStyle/>
          <a:p>
            <a:pPr algn="ctr" defTabSz="457200"/>
            <a:r>
              <a:rPr lang="en-US" sz="1600" b="1" dirty="0">
                <a:solidFill>
                  <a:prstClr val="black"/>
                </a:solidFill>
                <a:latin typeface="Arial"/>
              </a:rPr>
              <a:t>PML4E</a:t>
            </a:r>
          </a:p>
        </p:txBody>
      </p:sp>
      <p:sp>
        <p:nvSpPr>
          <p:cNvPr id="23" name="Rectangle 22"/>
          <p:cNvSpPr/>
          <p:nvPr/>
        </p:nvSpPr>
        <p:spPr>
          <a:xfrm>
            <a:off x="2421780" y="3000510"/>
            <a:ext cx="1168400" cy="1663700"/>
          </a:xfrm>
          <a:prstGeom prst="rect">
            <a:avLst/>
          </a:prstGeom>
          <a:solidFill>
            <a:srgbClr val="3333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4" name="Rectangle 23"/>
          <p:cNvSpPr/>
          <p:nvPr/>
        </p:nvSpPr>
        <p:spPr>
          <a:xfrm>
            <a:off x="4152269" y="3013210"/>
            <a:ext cx="1168400" cy="1663700"/>
          </a:xfrm>
          <a:prstGeom prst="rect">
            <a:avLst/>
          </a:prstGeom>
          <a:solidFill>
            <a:srgbClr val="3366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5" name="Rectangle 24"/>
          <p:cNvSpPr/>
          <p:nvPr/>
        </p:nvSpPr>
        <p:spPr>
          <a:xfrm>
            <a:off x="5851130" y="3000510"/>
            <a:ext cx="1168400" cy="1663700"/>
          </a:xfrm>
          <a:prstGeom prst="rect">
            <a:avLst/>
          </a:prstGeom>
          <a:solidFill>
            <a:srgbClr val="6699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6" name="Rectangle 25"/>
          <p:cNvSpPr/>
          <p:nvPr/>
        </p:nvSpPr>
        <p:spPr>
          <a:xfrm>
            <a:off x="7493318" y="2987810"/>
            <a:ext cx="1168400" cy="1663700"/>
          </a:xfrm>
          <a:prstGeom prst="rect">
            <a:avLst/>
          </a:prstGeom>
          <a:solidFill>
            <a:srgbClr val="99CCFF"/>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7" name="Rectangle 26"/>
          <p:cNvSpPr/>
          <p:nvPr/>
        </p:nvSpPr>
        <p:spPr>
          <a:xfrm>
            <a:off x="9146495" y="2975110"/>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p:cNvSpPr/>
          <p:nvPr/>
        </p:nvSpPr>
        <p:spPr>
          <a:xfrm>
            <a:off x="9146495" y="31529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9" name="Rectangle 28"/>
          <p:cNvSpPr/>
          <p:nvPr/>
        </p:nvSpPr>
        <p:spPr>
          <a:xfrm>
            <a:off x="5851130" y="3671521"/>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0" name="Rectangle 29"/>
          <p:cNvSpPr/>
          <p:nvPr/>
        </p:nvSpPr>
        <p:spPr>
          <a:xfrm>
            <a:off x="7493318" y="41943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1" name="Rectangle 30"/>
          <p:cNvSpPr/>
          <p:nvPr/>
        </p:nvSpPr>
        <p:spPr>
          <a:xfrm>
            <a:off x="4151656" y="319518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2" name="Rectangle 31"/>
          <p:cNvSpPr/>
          <p:nvPr/>
        </p:nvSpPr>
        <p:spPr>
          <a:xfrm>
            <a:off x="2421780" y="395083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33" name="Elbow Connector 9"/>
          <p:cNvCxnSpPr>
            <a:stCxn id="30" idx="3"/>
          </p:cNvCxnSpPr>
          <p:nvPr/>
        </p:nvCxnSpPr>
        <p:spPr>
          <a:xfrm>
            <a:off x="8661718" y="4329748"/>
            <a:ext cx="484777" cy="309062"/>
          </a:xfrm>
          <a:prstGeom prst="bentConnector3">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4" name="Elbow Connector 12"/>
          <p:cNvCxnSpPr>
            <a:endCxn id="28" idx="1"/>
          </p:cNvCxnSpPr>
          <p:nvPr/>
        </p:nvCxnSpPr>
        <p:spPr>
          <a:xfrm rot="5400000">
            <a:off x="8885069" y="2157037"/>
            <a:ext cx="1392738" cy="869885"/>
          </a:xfrm>
          <a:prstGeom prst="bentConnector4">
            <a:avLst>
              <a:gd name="adj1" fmla="val 45138"/>
              <a:gd name="adj2" fmla="val 1262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5" name="Elbow Connector 14"/>
          <p:cNvCxnSpPr>
            <a:stCxn id="14" idx="2"/>
            <a:endCxn id="30" idx="1"/>
          </p:cNvCxnSpPr>
          <p:nvPr/>
        </p:nvCxnSpPr>
        <p:spPr>
          <a:xfrm rot="5400000">
            <a:off x="6603516" y="2790592"/>
            <a:ext cx="2428959" cy="649353"/>
          </a:xfrm>
          <a:prstGeom prst="bentConnector4">
            <a:avLst>
              <a:gd name="adj1" fmla="val 26821"/>
              <a:gd name="adj2" fmla="val 13520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6" name="Elbow Connector 66"/>
          <p:cNvCxnSpPr>
            <a:stCxn id="16" idx="2"/>
            <a:endCxn id="25" idx="1"/>
          </p:cNvCxnSpPr>
          <p:nvPr/>
        </p:nvCxnSpPr>
        <p:spPr>
          <a:xfrm rot="5400000">
            <a:off x="5348075" y="2398666"/>
            <a:ext cx="1936750" cy="930639"/>
          </a:xfrm>
          <a:prstGeom prst="bentConnector4">
            <a:avLst>
              <a:gd name="adj1" fmla="val 33115"/>
              <a:gd name="adj2" fmla="val 12456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7" name="Elbow Connector 68"/>
          <p:cNvCxnSpPr>
            <a:stCxn id="17" idx="2"/>
            <a:endCxn id="31" idx="1"/>
          </p:cNvCxnSpPr>
          <p:nvPr/>
        </p:nvCxnSpPr>
        <p:spPr>
          <a:xfrm rot="5400000">
            <a:off x="4071313" y="1975954"/>
            <a:ext cx="1435014" cy="1274327"/>
          </a:xfrm>
          <a:prstGeom prst="bentConnector4">
            <a:avLst>
              <a:gd name="adj1" fmla="val 45281"/>
              <a:gd name="adj2" fmla="val 11793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8" name="Elbow Connector 72"/>
          <p:cNvCxnSpPr>
            <a:stCxn id="18" idx="2"/>
            <a:endCxn id="32" idx="1"/>
          </p:cNvCxnSpPr>
          <p:nvPr/>
        </p:nvCxnSpPr>
        <p:spPr>
          <a:xfrm rot="5400000">
            <a:off x="2149735" y="2167656"/>
            <a:ext cx="2190664" cy="1646573"/>
          </a:xfrm>
          <a:prstGeom prst="bentConnector4">
            <a:avLst>
              <a:gd name="adj1" fmla="val 15603"/>
              <a:gd name="adj2" fmla="val 116197"/>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9" name="Rectangle 38"/>
          <p:cNvSpPr/>
          <p:nvPr/>
        </p:nvSpPr>
        <p:spPr>
          <a:xfrm>
            <a:off x="9114680" y="2668179"/>
            <a:ext cx="1291608" cy="338554"/>
          </a:xfrm>
          <a:prstGeom prst="rect">
            <a:avLst/>
          </a:prstGeom>
        </p:spPr>
        <p:txBody>
          <a:bodyPr wrap="square">
            <a:spAutoFit/>
          </a:bodyPr>
          <a:lstStyle/>
          <a:p>
            <a:pPr algn="ctr" defTabSz="457200"/>
            <a:r>
              <a:rPr lang="en-US" sz="1600" b="1" dirty="0">
                <a:solidFill>
                  <a:prstClr val="black"/>
                </a:solidFill>
                <a:latin typeface="Arial"/>
              </a:rPr>
              <a:t>4096 byte</a:t>
            </a:r>
          </a:p>
        </p:txBody>
      </p:sp>
      <p:sp>
        <p:nvSpPr>
          <p:cNvPr id="40" name="Rectangle 39"/>
          <p:cNvSpPr/>
          <p:nvPr/>
        </p:nvSpPr>
        <p:spPr>
          <a:xfrm>
            <a:off x="7431714" y="2699886"/>
            <a:ext cx="1291608" cy="338554"/>
          </a:xfrm>
          <a:prstGeom prst="rect">
            <a:avLst/>
          </a:prstGeom>
        </p:spPr>
        <p:txBody>
          <a:bodyPr wrap="square">
            <a:spAutoFit/>
          </a:bodyPr>
          <a:lstStyle/>
          <a:p>
            <a:pPr algn="ctr" defTabSz="457200"/>
            <a:r>
              <a:rPr lang="en-US" sz="1600" b="1" dirty="0">
                <a:solidFill>
                  <a:prstClr val="black"/>
                </a:solidFill>
                <a:latin typeface="Arial"/>
              </a:rPr>
              <a:t>512 entry</a:t>
            </a:r>
          </a:p>
        </p:txBody>
      </p:sp>
      <p:sp>
        <p:nvSpPr>
          <p:cNvPr id="41" name="Rectangle 40"/>
          <p:cNvSpPr/>
          <p:nvPr/>
        </p:nvSpPr>
        <p:spPr>
          <a:xfrm>
            <a:off x="5789526" y="2716931"/>
            <a:ext cx="1291608" cy="338554"/>
          </a:xfrm>
          <a:prstGeom prst="rect">
            <a:avLst/>
          </a:prstGeom>
        </p:spPr>
        <p:txBody>
          <a:bodyPr wrap="square">
            <a:spAutoFit/>
          </a:bodyPr>
          <a:lstStyle/>
          <a:p>
            <a:pPr algn="ctr" defTabSz="457200"/>
            <a:r>
              <a:rPr lang="en-US" sz="1600" b="1" dirty="0">
                <a:solidFill>
                  <a:prstClr val="black"/>
                </a:solidFill>
                <a:latin typeface="Arial"/>
              </a:rPr>
              <a:t>512 entry</a:t>
            </a:r>
          </a:p>
        </p:txBody>
      </p:sp>
      <p:sp>
        <p:nvSpPr>
          <p:cNvPr id="42" name="Rectangle 41"/>
          <p:cNvSpPr/>
          <p:nvPr/>
        </p:nvSpPr>
        <p:spPr>
          <a:xfrm>
            <a:off x="4090052" y="2715888"/>
            <a:ext cx="1291608" cy="338554"/>
          </a:xfrm>
          <a:prstGeom prst="rect">
            <a:avLst/>
          </a:prstGeom>
        </p:spPr>
        <p:txBody>
          <a:bodyPr wrap="square">
            <a:spAutoFit/>
          </a:bodyPr>
          <a:lstStyle/>
          <a:p>
            <a:pPr algn="ctr" defTabSz="457200"/>
            <a:r>
              <a:rPr lang="en-US" sz="1600" b="1" dirty="0">
                <a:solidFill>
                  <a:prstClr val="black"/>
                </a:solidFill>
                <a:latin typeface="Arial"/>
              </a:rPr>
              <a:t>512 entry</a:t>
            </a:r>
          </a:p>
        </p:txBody>
      </p:sp>
      <p:sp>
        <p:nvSpPr>
          <p:cNvPr id="43" name="Rectangle 42"/>
          <p:cNvSpPr/>
          <p:nvPr/>
        </p:nvSpPr>
        <p:spPr>
          <a:xfrm>
            <a:off x="2360176" y="2694708"/>
            <a:ext cx="1291608" cy="338554"/>
          </a:xfrm>
          <a:prstGeom prst="rect">
            <a:avLst/>
          </a:prstGeom>
        </p:spPr>
        <p:txBody>
          <a:bodyPr wrap="square">
            <a:spAutoFit/>
          </a:bodyPr>
          <a:lstStyle/>
          <a:p>
            <a:pPr algn="ctr" defTabSz="457200"/>
            <a:r>
              <a:rPr lang="en-US" sz="1600" b="1" dirty="0">
                <a:solidFill>
                  <a:prstClr val="black"/>
                </a:solidFill>
                <a:latin typeface="Arial"/>
              </a:rPr>
              <a:t>512 entry</a:t>
            </a:r>
          </a:p>
        </p:txBody>
      </p:sp>
      <p:sp>
        <p:nvSpPr>
          <p:cNvPr id="44" name="Rectangle 43"/>
          <p:cNvSpPr/>
          <p:nvPr/>
        </p:nvSpPr>
        <p:spPr>
          <a:xfrm>
            <a:off x="9121682" y="4595488"/>
            <a:ext cx="1291608" cy="338554"/>
          </a:xfrm>
          <a:prstGeom prst="rect">
            <a:avLst/>
          </a:prstGeom>
        </p:spPr>
        <p:txBody>
          <a:bodyPr wrap="square">
            <a:spAutoFit/>
          </a:bodyPr>
          <a:lstStyle/>
          <a:p>
            <a:pPr algn="ctr" defTabSz="457200"/>
            <a:r>
              <a:rPr lang="en-US" sz="1600" b="1" dirty="0">
                <a:solidFill>
                  <a:prstClr val="black"/>
                </a:solidFill>
                <a:latin typeface="Arial"/>
              </a:rPr>
              <a:t>page</a:t>
            </a:r>
          </a:p>
        </p:txBody>
      </p:sp>
      <p:sp>
        <p:nvSpPr>
          <p:cNvPr id="45" name="Rectangle 44"/>
          <p:cNvSpPr/>
          <p:nvPr/>
        </p:nvSpPr>
        <p:spPr>
          <a:xfrm>
            <a:off x="7413316" y="4603842"/>
            <a:ext cx="1291608" cy="338554"/>
          </a:xfrm>
          <a:prstGeom prst="rect">
            <a:avLst/>
          </a:prstGeom>
        </p:spPr>
        <p:txBody>
          <a:bodyPr wrap="square">
            <a:spAutoFit/>
          </a:bodyPr>
          <a:lstStyle/>
          <a:p>
            <a:pPr algn="ctr" defTabSz="457200"/>
            <a:r>
              <a:rPr lang="en-US" sz="1600" b="1" dirty="0">
                <a:solidFill>
                  <a:prstClr val="black"/>
                </a:solidFill>
                <a:latin typeface="Arial"/>
              </a:rPr>
              <a:t>page table</a:t>
            </a:r>
          </a:p>
        </p:txBody>
      </p:sp>
      <p:sp>
        <p:nvSpPr>
          <p:cNvPr id="46" name="Rectangle 45"/>
          <p:cNvSpPr/>
          <p:nvPr/>
        </p:nvSpPr>
        <p:spPr>
          <a:xfrm>
            <a:off x="5802226" y="4619505"/>
            <a:ext cx="1291608" cy="584775"/>
          </a:xfrm>
          <a:prstGeom prst="rect">
            <a:avLst/>
          </a:prstGeom>
        </p:spPr>
        <p:txBody>
          <a:bodyPr wrap="square">
            <a:spAutoFit/>
          </a:bodyPr>
          <a:lstStyle/>
          <a:p>
            <a:pPr algn="ctr" defTabSz="457200"/>
            <a:r>
              <a:rPr lang="en-US" sz="1600" b="1" dirty="0">
                <a:solidFill>
                  <a:prstClr val="black"/>
                </a:solidFill>
                <a:latin typeface="Arial"/>
              </a:rPr>
              <a:t>page directory</a:t>
            </a:r>
          </a:p>
        </p:txBody>
      </p:sp>
      <p:sp>
        <p:nvSpPr>
          <p:cNvPr id="47" name="Rectangle 46"/>
          <p:cNvSpPr/>
          <p:nvPr/>
        </p:nvSpPr>
        <p:spPr>
          <a:xfrm>
            <a:off x="4051951" y="4663165"/>
            <a:ext cx="1459217" cy="584775"/>
          </a:xfrm>
          <a:prstGeom prst="rect">
            <a:avLst/>
          </a:prstGeom>
        </p:spPr>
        <p:txBody>
          <a:bodyPr wrap="square">
            <a:spAutoFit/>
          </a:bodyPr>
          <a:lstStyle/>
          <a:p>
            <a:pPr algn="ctr" defTabSz="457200"/>
            <a:r>
              <a:rPr lang="en-US" sz="1600" b="1" dirty="0">
                <a:solidFill>
                  <a:prstClr val="black"/>
                </a:solidFill>
                <a:latin typeface="Arial"/>
              </a:rPr>
              <a:t>Page middle directory</a:t>
            </a:r>
          </a:p>
        </p:txBody>
      </p:sp>
      <p:sp>
        <p:nvSpPr>
          <p:cNvPr id="48" name="Rectangle 47"/>
          <p:cNvSpPr/>
          <p:nvPr/>
        </p:nvSpPr>
        <p:spPr>
          <a:xfrm>
            <a:off x="2276371" y="4638810"/>
            <a:ext cx="1459217" cy="584775"/>
          </a:xfrm>
          <a:prstGeom prst="rect">
            <a:avLst/>
          </a:prstGeom>
        </p:spPr>
        <p:txBody>
          <a:bodyPr wrap="square">
            <a:spAutoFit/>
          </a:bodyPr>
          <a:lstStyle/>
          <a:p>
            <a:pPr algn="ctr" defTabSz="457200"/>
            <a:r>
              <a:rPr lang="en-US" sz="1600" b="1" dirty="0">
                <a:solidFill>
                  <a:prstClr val="black"/>
                </a:solidFill>
                <a:latin typeface="Arial"/>
              </a:rPr>
              <a:t>page global directory</a:t>
            </a:r>
          </a:p>
        </p:txBody>
      </p:sp>
      <p:cxnSp>
        <p:nvCxnSpPr>
          <p:cNvPr id="49" name="Straight Arrow Connector 48"/>
          <p:cNvCxnSpPr/>
          <p:nvPr/>
        </p:nvCxnSpPr>
        <p:spPr>
          <a:xfrm flipV="1">
            <a:off x="1875680" y="4664210"/>
            <a:ext cx="546100" cy="127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0" name="Straight Connector 49"/>
          <p:cNvCxnSpPr/>
          <p:nvPr/>
        </p:nvCxnSpPr>
        <p:spPr>
          <a:xfrm>
            <a:off x="1875680" y="4676910"/>
            <a:ext cx="0" cy="10922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1" name="Rectangle 50"/>
          <p:cNvSpPr/>
          <p:nvPr/>
        </p:nvSpPr>
        <p:spPr>
          <a:xfrm>
            <a:off x="1450230" y="6213610"/>
            <a:ext cx="719110" cy="338554"/>
          </a:xfrm>
          <a:prstGeom prst="rect">
            <a:avLst/>
          </a:prstGeom>
        </p:spPr>
        <p:txBody>
          <a:bodyPr wrap="square">
            <a:spAutoFit/>
          </a:bodyPr>
          <a:lstStyle/>
          <a:p>
            <a:pPr algn="ctr" defTabSz="457200"/>
            <a:r>
              <a:rPr lang="en-US" sz="1600" b="1" dirty="0">
                <a:solidFill>
                  <a:prstClr val="black"/>
                </a:solidFill>
                <a:latin typeface="Arial"/>
              </a:rPr>
              <a:t>%cr3</a:t>
            </a:r>
          </a:p>
        </p:txBody>
      </p:sp>
    </p:spTree>
    <p:extLst>
      <p:ext uri="{BB962C8B-B14F-4D97-AF65-F5344CB8AC3E}">
        <p14:creationId xmlns:p14="http://schemas.microsoft.com/office/powerpoint/2010/main" val="10232105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Memory Architecture</a:t>
            </a:r>
          </a:p>
        </p:txBody>
      </p:sp>
      <p:sp>
        <p:nvSpPr>
          <p:cNvPr id="4" name="Slide Number Placeholder 3"/>
          <p:cNvSpPr>
            <a:spLocks noGrp="1"/>
          </p:cNvSpPr>
          <p:nvPr>
            <p:ph type="sldNum" sz="quarter" idx="12"/>
          </p:nvPr>
        </p:nvSpPr>
        <p:spPr/>
        <p:txBody>
          <a:bodyPr/>
          <a:lstStyle/>
          <a:p>
            <a:fld id="{1DEFBDA0-AD74-41D1-B067-250B5C005FA0}" type="slidenum">
              <a:rPr lang="en-IN" smtClean="0"/>
              <a:t>66</a:t>
            </a:fld>
            <a:endParaRPr lang="en-IN"/>
          </a:p>
        </p:txBody>
      </p:sp>
      <p:sp>
        <p:nvSpPr>
          <p:cNvPr id="39" name="Rectangle 38"/>
          <p:cNvSpPr/>
          <p:nvPr/>
        </p:nvSpPr>
        <p:spPr>
          <a:xfrm>
            <a:off x="8253113" y="12700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40" name="Can 14"/>
          <p:cNvSpPr/>
          <p:nvPr/>
        </p:nvSpPr>
        <p:spPr>
          <a:xfrm>
            <a:off x="1445913" y="3784600"/>
            <a:ext cx="838200" cy="368300"/>
          </a:xfrm>
          <a:prstGeom prst="can">
            <a:avLst/>
          </a:prstGeom>
          <a:solidFill>
            <a:sysClr val="windowText" lastClr="000000">
              <a:lumMod val="50000"/>
              <a:lumOff val="50000"/>
            </a:sysClr>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1" name="Can 15"/>
          <p:cNvSpPr/>
          <p:nvPr/>
        </p:nvSpPr>
        <p:spPr>
          <a:xfrm>
            <a:off x="1445913" y="4140200"/>
            <a:ext cx="838200" cy="368300"/>
          </a:xfrm>
          <a:prstGeom prst="can">
            <a:avLst/>
          </a:prstGeom>
          <a:solidFill>
            <a:sysClr val="windowText" lastClr="000000">
              <a:lumMod val="50000"/>
              <a:lumOff val="50000"/>
            </a:sysClr>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2" name="Can 16"/>
          <p:cNvSpPr/>
          <p:nvPr/>
        </p:nvSpPr>
        <p:spPr>
          <a:xfrm>
            <a:off x="1445913" y="4464050"/>
            <a:ext cx="838200" cy="368300"/>
          </a:xfrm>
          <a:prstGeom prst="can">
            <a:avLst/>
          </a:prstGeom>
          <a:solidFill>
            <a:sysClr val="windowText" lastClr="000000">
              <a:lumMod val="50000"/>
              <a:lumOff val="50000"/>
            </a:sysClr>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43" name="Rounded Rectangle 17"/>
          <p:cNvSpPr/>
          <p:nvPr/>
        </p:nvSpPr>
        <p:spPr>
          <a:xfrm>
            <a:off x="5078113" y="2273300"/>
            <a:ext cx="2971800" cy="596900"/>
          </a:xfrm>
          <a:prstGeom prst="roundRect">
            <a:avLst>
              <a:gd name="adj" fmla="val 50000"/>
            </a:avLst>
          </a:prstGeom>
          <a:solidFill>
            <a:srgbClr val="FF99FF"/>
          </a:solidFill>
          <a:ln w="9525" cap="flat" cmpd="sng" algn="ctr">
            <a:solidFill>
              <a:srgbClr val="00B0F0">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Mapping cached in TLB</a:t>
            </a:r>
          </a:p>
        </p:txBody>
      </p:sp>
      <p:sp>
        <p:nvSpPr>
          <p:cNvPr id="44" name="Rounded Rectangle 18"/>
          <p:cNvSpPr/>
          <p:nvPr/>
        </p:nvSpPr>
        <p:spPr>
          <a:xfrm>
            <a:off x="3033413" y="4051300"/>
            <a:ext cx="3162300" cy="596900"/>
          </a:xfrm>
          <a:prstGeom prst="roundRect">
            <a:avLst>
              <a:gd name="adj" fmla="val 50000"/>
            </a:avLst>
          </a:prstGeom>
          <a:solidFill>
            <a:srgbClr val="CCEC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Is page mapped in RAM?</a:t>
            </a:r>
          </a:p>
        </p:txBody>
      </p:sp>
      <p:cxnSp>
        <p:nvCxnSpPr>
          <p:cNvPr id="45" name="Straight Arrow Connector 44"/>
          <p:cNvCxnSpPr/>
          <p:nvPr/>
        </p:nvCxnSpPr>
        <p:spPr>
          <a:xfrm>
            <a:off x="6678313" y="1752600"/>
            <a:ext cx="0" cy="520700"/>
          </a:xfrm>
          <a:prstGeom prst="straightConnector1">
            <a:avLst/>
          </a:prstGeom>
          <a:noFill/>
          <a:ln w="1905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46" name="Straight Arrow Connector 45"/>
          <p:cNvCxnSpPr>
            <a:endCxn id="43" idx="1"/>
          </p:cNvCxnSpPr>
          <p:nvPr/>
        </p:nvCxnSpPr>
        <p:spPr>
          <a:xfrm>
            <a:off x="1826913" y="2571750"/>
            <a:ext cx="32512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47" name="Straight Arrow Connector 46"/>
          <p:cNvCxnSpPr>
            <a:endCxn id="41" idx="4"/>
          </p:cNvCxnSpPr>
          <p:nvPr/>
        </p:nvCxnSpPr>
        <p:spPr>
          <a:xfrm flipH="1">
            <a:off x="2284113" y="4324350"/>
            <a:ext cx="6858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48" name="Straight Connector 47"/>
          <p:cNvCxnSpPr/>
          <p:nvPr/>
        </p:nvCxnSpPr>
        <p:spPr>
          <a:xfrm>
            <a:off x="3287413" y="2571750"/>
            <a:ext cx="0" cy="13970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9" name="Straight Arrow Connector 48"/>
          <p:cNvCxnSpPr/>
          <p:nvPr/>
        </p:nvCxnSpPr>
        <p:spPr>
          <a:xfrm>
            <a:off x="5497213" y="2908300"/>
            <a:ext cx="0" cy="109855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0" name="Straight Arrow Connector 49"/>
          <p:cNvCxnSpPr/>
          <p:nvPr/>
        </p:nvCxnSpPr>
        <p:spPr>
          <a:xfrm>
            <a:off x="7376813" y="2870200"/>
            <a:ext cx="12700" cy="292100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1" name="Straight Connector 50"/>
          <p:cNvCxnSpPr/>
          <p:nvPr/>
        </p:nvCxnSpPr>
        <p:spPr>
          <a:xfrm>
            <a:off x="1839613" y="2571750"/>
            <a:ext cx="0" cy="121285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2" name="Rectangle 51"/>
          <p:cNvSpPr/>
          <p:nvPr/>
        </p:nvSpPr>
        <p:spPr>
          <a:xfrm>
            <a:off x="3516013" y="12700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53" name="Rectangle 52"/>
          <p:cNvSpPr/>
          <p:nvPr/>
        </p:nvSpPr>
        <p:spPr>
          <a:xfrm>
            <a:off x="2030113" y="1270000"/>
            <a:ext cx="1485900"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54" name="Rectangle 53"/>
          <p:cNvSpPr/>
          <p:nvPr/>
        </p:nvSpPr>
        <p:spPr>
          <a:xfrm>
            <a:off x="8227713" y="5816600"/>
            <a:ext cx="1181100"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55" name="Rectangle 54"/>
          <p:cNvSpPr/>
          <p:nvPr/>
        </p:nvSpPr>
        <p:spPr>
          <a:xfrm>
            <a:off x="3490613" y="5816600"/>
            <a:ext cx="4737100"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36 bits</a:t>
            </a:r>
          </a:p>
        </p:txBody>
      </p:sp>
      <p:sp>
        <p:nvSpPr>
          <p:cNvPr id="56" name="Rectangle 55"/>
          <p:cNvSpPr/>
          <p:nvPr/>
        </p:nvSpPr>
        <p:spPr>
          <a:xfrm>
            <a:off x="6550695" y="1828284"/>
            <a:ext cx="1435718" cy="338554"/>
          </a:xfrm>
          <a:prstGeom prst="rect">
            <a:avLst/>
          </a:prstGeom>
        </p:spPr>
        <p:txBody>
          <a:bodyPr wrap="square">
            <a:spAutoFit/>
          </a:bodyPr>
          <a:lstStyle/>
          <a:p>
            <a:pPr algn="ctr" defTabSz="457200"/>
            <a:r>
              <a:rPr lang="en-US" sz="1600" dirty="0">
                <a:solidFill>
                  <a:prstClr val="black"/>
                </a:solidFill>
                <a:latin typeface="Arial"/>
              </a:rPr>
              <a:t>TLB lookup</a:t>
            </a:r>
          </a:p>
        </p:txBody>
      </p:sp>
      <p:sp>
        <p:nvSpPr>
          <p:cNvPr id="57" name="Rectangle 56"/>
          <p:cNvSpPr/>
          <p:nvPr/>
        </p:nvSpPr>
        <p:spPr>
          <a:xfrm>
            <a:off x="7440313" y="3008898"/>
            <a:ext cx="1435718" cy="584775"/>
          </a:xfrm>
          <a:prstGeom prst="rect">
            <a:avLst/>
          </a:prstGeom>
        </p:spPr>
        <p:txBody>
          <a:bodyPr wrap="square">
            <a:spAutoFit/>
          </a:bodyPr>
          <a:lstStyle/>
          <a:p>
            <a:pPr defTabSz="457200"/>
            <a:r>
              <a:rPr lang="en-US" sz="1600" b="1" dirty="0">
                <a:solidFill>
                  <a:prstClr val="black"/>
                </a:solidFill>
                <a:latin typeface="Arial"/>
              </a:rPr>
              <a:t>YES</a:t>
            </a:r>
          </a:p>
          <a:p>
            <a:pPr defTabSz="457200"/>
            <a:r>
              <a:rPr lang="en-US" sz="1600" b="1" dirty="0">
                <a:solidFill>
                  <a:prstClr val="black"/>
                </a:solidFill>
                <a:latin typeface="Arial"/>
              </a:rPr>
              <a:t>(TLB HIT</a:t>
            </a:r>
          </a:p>
        </p:txBody>
      </p:sp>
      <p:sp>
        <p:nvSpPr>
          <p:cNvPr id="58" name="Rectangle 57"/>
          <p:cNvSpPr/>
          <p:nvPr/>
        </p:nvSpPr>
        <p:spPr>
          <a:xfrm>
            <a:off x="5579453" y="2898775"/>
            <a:ext cx="1810059" cy="1200329"/>
          </a:xfrm>
          <a:prstGeom prst="rect">
            <a:avLst/>
          </a:prstGeom>
        </p:spPr>
        <p:txBody>
          <a:bodyPr wrap="square">
            <a:spAutoFit/>
          </a:bodyPr>
          <a:lstStyle/>
          <a:p>
            <a:pPr defTabSz="457200"/>
            <a:r>
              <a:rPr lang="en-US" sz="1600" b="1" dirty="0">
                <a:solidFill>
                  <a:prstClr val="black"/>
                </a:solidFill>
                <a:latin typeface="Arial"/>
              </a:rPr>
              <a:t>NO</a:t>
            </a:r>
          </a:p>
          <a:p>
            <a:pPr defTabSz="457200"/>
            <a:r>
              <a:rPr lang="en-US" sz="1600" b="1" dirty="0">
                <a:solidFill>
                  <a:prstClr val="black"/>
                </a:solidFill>
                <a:latin typeface="Arial"/>
              </a:rPr>
              <a:t>(TLB MISS)</a:t>
            </a:r>
          </a:p>
          <a:p>
            <a:pPr defTabSz="457200"/>
            <a:endParaRPr lang="en-US" sz="1400" b="1" dirty="0">
              <a:solidFill>
                <a:prstClr val="black"/>
              </a:solidFill>
              <a:latin typeface="Arial"/>
            </a:endParaRPr>
          </a:p>
          <a:p>
            <a:pPr defTabSz="457200"/>
            <a:r>
              <a:rPr lang="en-US" sz="1200" dirty="0">
                <a:solidFill>
                  <a:prstClr val="black"/>
                </a:solidFill>
                <a:latin typeface="Arial"/>
              </a:rPr>
              <a:t>Lookup page in process page table</a:t>
            </a:r>
          </a:p>
        </p:txBody>
      </p:sp>
      <p:sp>
        <p:nvSpPr>
          <p:cNvPr id="59" name="Rectangle 58"/>
          <p:cNvSpPr/>
          <p:nvPr/>
        </p:nvSpPr>
        <p:spPr>
          <a:xfrm>
            <a:off x="3160413" y="3057525"/>
            <a:ext cx="762000" cy="338554"/>
          </a:xfrm>
          <a:prstGeom prst="rect">
            <a:avLst/>
          </a:prstGeom>
        </p:spPr>
        <p:txBody>
          <a:bodyPr wrap="square">
            <a:spAutoFit/>
          </a:bodyPr>
          <a:lstStyle/>
          <a:p>
            <a:pPr algn="ctr" defTabSz="457200"/>
            <a:r>
              <a:rPr lang="en-US" sz="1600" b="1" dirty="0">
                <a:solidFill>
                  <a:prstClr val="black"/>
                </a:solidFill>
                <a:latin typeface="Arial"/>
              </a:rPr>
              <a:t>YES</a:t>
            </a:r>
          </a:p>
        </p:txBody>
      </p:sp>
      <p:sp>
        <p:nvSpPr>
          <p:cNvPr id="60" name="Rectangle 59"/>
          <p:cNvSpPr/>
          <p:nvPr/>
        </p:nvSpPr>
        <p:spPr>
          <a:xfrm>
            <a:off x="1826914" y="2762071"/>
            <a:ext cx="1333500" cy="461665"/>
          </a:xfrm>
          <a:prstGeom prst="rect">
            <a:avLst/>
          </a:prstGeom>
        </p:spPr>
        <p:txBody>
          <a:bodyPr wrap="square">
            <a:spAutoFit/>
          </a:bodyPr>
          <a:lstStyle/>
          <a:p>
            <a:pPr defTabSz="457200"/>
            <a:r>
              <a:rPr lang="en-US" sz="1200" dirty="0">
                <a:solidFill>
                  <a:prstClr val="black"/>
                </a:solidFill>
                <a:latin typeface="Arial"/>
              </a:rPr>
              <a:t>Map &amp; load page into RAM</a:t>
            </a:r>
          </a:p>
        </p:txBody>
      </p:sp>
      <p:sp>
        <p:nvSpPr>
          <p:cNvPr id="61" name="Rectangle 60"/>
          <p:cNvSpPr/>
          <p:nvPr/>
        </p:nvSpPr>
        <p:spPr>
          <a:xfrm>
            <a:off x="1198263" y="4837529"/>
            <a:ext cx="1333500" cy="276999"/>
          </a:xfrm>
          <a:prstGeom prst="rect">
            <a:avLst/>
          </a:prstGeom>
        </p:spPr>
        <p:txBody>
          <a:bodyPr wrap="square">
            <a:spAutoFit/>
          </a:bodyPr>
          <a:lstStyle/>
          <a:p>
            <a:pPr algn="ctr" defTabSz="457200"/>
            <a:r>
              <a:rPr lang="en-US" sz="1200" dirty="0">
                <a:solidFill>
                  <a:prstClr val="black"/>
                </a:solidFill>
                <a:latin typeface="Arial"/>
              </a:rPr>
              <a:t>Page Fault</a:t>
            </a:r>
          </a:p>
        </p:txBody>
      </p:sp>
      <p:sp>
        <p:nvSpPr>
          <p:cNvPr id="62" name="Rectangle 61"/>
          <p:cNvSpPr/>
          <p:nvPr/>
        </p:nvSpPr>
        <p:spPr>
          <a:xfrm>
            <a:off x="2284113" y="2319238"/>
            <a:ext cx="2590800" cy="276999"/>
          </a:xfrm>
          <a:prstGeom prst="rect">
            <a:avLst/>
          </a:prstGeom>
        </p:spPr>
        <p:txBody>
          <a:bodyPr wrap="square">
            <a:spAutoFit/>
          </a:bodyPr>
          <a:lstStyle/>
          <a:p>
            <a:pPr algn="ctr" defTabSz="457200"/>
            <a:r>
              <a:rPr lang="en-US" sz="1200" dirty="0">
                <a:solidFill>
                  <a:prstClr val="black"/>
                </a:solidFill>
                <a:latin typeface="Arial"/>
              </a:rPr>
              <a:t>Add entry to TLB and continue…</a:t>
            </a:r>
          </a:p>
        </p:txBody>
      </p:sp>
      <p:sp>
        <p:nvSpPr>
          <p:cNvPr id="63" name="Rectangle 62"/>
          <p:cNvSpPr/>
          <p:nvPr/>
        </p:nvSpPr>
        <p:spPr>
          <a:xfrm>
            <a:off x="4064789" y="931446"/>
            <a:ext cx="3769224" cy="338554"/>
          </a:xfrm>
          <a:prstGeom prst="rect">
            <a:avLst/>
          </a:prstGeom>
        </p:spPr>
        <p:txBody>
          <a:bodyPr wrap="square">
            <a:spAutoFit/>
          </a:bodyPr>
          <a:lstStyle/>
          <a:p>
            <a:pPr algn="ctr" defTabSz="457200"/>
            <a:r>
              <a:rPr lang="en-US" sz="1600" b="1" dirty="0">
                <a:solidFill>
                  <a:prstClr val="black"/>
                </a:solidFill>
                <a:latin typeface="Arial"/>
              </a:rPr>
              <a:t>VIRTUAL PAGE NUMBER</a:t>
            </a:r>
          </a:p>
        </p:txBody>
      </p:sp>
      <p:sp>
        <p:nvSpPr>
          <p:cNvPr id="64" name="Rectangle 63"/>
          <p:cNvSpPr/>
          <p:nvPr/>
        </p:nvSpPr>
        <p:spPr>
          <a:xfrm>
            <a:off x="8278513" y="93144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65" name="Rectangle 64"/>
          <p:cNvSpPr/>
          <p:nvPr/>
        </p:nvSpPr>
        <p:spPr>
          <a:xfrm>
            <a:off x="9205613" y="100012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66" name="Rectangle 65"/>
          <p:cNvSpPr/>
          <p:nvPr/>
        </p:nvSpPr>
        <p:spPr>
          <a:xfrm>
            <a:off x="3262013" y="9949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67" name="Rectangle 66"/>
          <p:cNvSpPr/>
          <p:nvPr/>
        </p:nvSpPr>
        <p:spPr>
          <a:xfrm>
            <a:off x="3262013" y="554154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68" name="Rectangle 67"/>
          <p:cNvSpPr/>
          <p:nvPr/>
        </p:nvSpPr>
        <p:spPr>
          <a:xfrm>
            <a:off x="1788813" y="99929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69" name="Rectangle 68"/>
          <p:cNvSpPr/>
          <p:nvPr/>
        </p:nvSpPr>
        <p:spPr>
          <a:xfrm>
            <a:off x="9129413" y="5545892"/>
            <a:ext cx="5334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70" name="Rectangle 69"/>
          <p:cNvSpPr/>
          <p:nvPr/>
        </p:nvSpPr>
        <p:spPr>
          <a:xfrm>
            <a:off x="4064789" y="6299200"/>
            <a:ext cx="3769224" cy="338554"/>
          </a:xfrm>
          <a:prstGeom prst="rect">
            <a:avLst/>
          </a:prstGeom>
        </p:spPr>
        <p:txBody>
          <a:bodyPr wrap="square">
            <a:spAutoFit/>
          </a:bodyPr>
          <a:lstStyle/>
          <a:p>
            <a:pPr algn="ctr" defTabSz="457200"/>
            <a:r>
              <a:rPr lang="en-US" sz="1600" b="1" dirty="0">
                <a:solidFill>
                  <a:prstClr val="black"/>
                </a:solidFill>
                <a:latin typeface="Arial"/>
              </a:rPr>
              <a:t>PHYSICAL PAGE NUMBER</a:t>
            </a:r>
          </a:p>
        </p:txBody>
      </p:sp>
      <p:sp>
        <p:nvSpPr>
          <p:cNvPr id="71" name="Rectangle 70"/>
          <p:cNvSpPr/>
          <p:nvPr/>
        </p:nvSpPr>
        <p:spPr>
          <a:xfrm>
            <a:off x="8284863" y="6299200"/>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72" name="Rectangle 71"/>
          <p:cNvSpPr/>
          <p:nvPr/>
        </p:nvSpPr>
        <p:spPr>
          <a:xfrm>
            <a:off x="2442863" y="4298950"/>
            <a:ext cx="762000" cy="338554"/>
          </a:xfrm>
          <a:prstGeom prst="rect">
            <a:avLst/>
          </a:prstGeom>
        </p:spPr>
        <p:txBody>
          <a:bodyPr wrap="square">
            <a:spAutoFit/>
          </a:bodyPr>
          <a:lstStyle/>
          <a:p>
            <a:pPr algn="ctr" defTabSz="457200"/>
            <a:r>
              <a:rPr lang="en-US" sz="1600" b="1" dirty="0">
                <a:solidFill>
                  <a:prstClr val="black"/>
                </a:solidFill>
                <a:latin typeface="Arial"/>
              </a:rPr>
              <a:t>NO</a:t>
            </a:r>
          </a:p>
        </p:txBody>
      </p:sp>
    </p:spTree>
    <p:extLst>
      <p:ext uri="{BB962C8B-B14F-4D97-AF65-F5344CB8AC3E}">
        <p14:creationId xmlns:p14="http://schemas.microsoft.com/office/powerpoint/2010/main" val="9827540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 free -m</a:t>
            </a:r>
          </a:p>
        </p:txBody>
      </p:sp>
      <p:sp>
        <p:nvSpPr>
          <p:cNvPr id="4" name="Slide Number Placeholder 3"/>
          <p:cNvSpPr>
            <a:spLocks noGrp="1"/>
          </p:cNvSpPr>
          <p:nvPr>
            <p:ph type="sldNum" sz="quarter" idx="12"/>
          </p:nvPr>
        </p:nvSpPr>
        <p:spPr/>
        <p:txBody>
          <a:bodyPr/>
          <a:lstStyle/>
          <a:p>
            <a:fld id="{1DEFBDA0-AD74-41D1-B067-250B5C005FA0}" type="slidenum">
              <a:rPr lang="en-IN" smtClean="0"/>
              <a:t>67</a:t>
            </a:fld>
            <a:endParaRPr lang="en-IN"/>
          </a:p>
        </p:txBody>
      </p:sp>
      <p:graphicFrame>
        <p:nvGraphicFramePr>
          <p:cNvPr id="39" name="Table 38"/>
          <p:cNvGraphicFramePr>
            <a:graphicFrameLocks noGrp="1"/>
          </p:cNvGraphicFramePr>
          <p:nvPr>
            <p:extLst/>
          </p:nvPr>
        </p:nvGraphicFramePr>
        <p:xfrm>
          <a:off x="2590800" y="3683000"/>
          <a:ext cx="8521702" cy="1483360"/>
        </p:xfrm>
        <a:graphic>
          <a:graphicData uri="http://schemas.openxmlformats.org/drawingml/2006/table">
            <a:tbl>
              <a:tblPr firstRow="1" bandRow="1"/>
              <a:tblGrid>
                <a:gridCol w="1217386">
                  <a:extLst>
                    <a:ext uri="{9D8B030D-6E8A-4147-A177-3AD203B41FA5}">
                      <a16:colId xmlns:a16="http://schemas.microsoft.com/office/drawing/2014/main" xmlns="" val="20000"/>
                    </a:ext>
                  </a:extLst>
                </a:gridCol>
                <a:gridCol w="1217386">
                  <a:extLst>
                    <a:ext uri="{9D8B030D-6E8A-4147-A177-3AD203B41FA5}">
                      <a16:colId xmlns:a16="http://schemas.microsoft.com/office/drawing/2014/main" xmlns="" val="20001"/>
                    </a:ext>
                  </a:extLst>
                </a:gridCol>
                <a:gridCol w="1217386">
                  <a:extLst>
                    <a:ext uri="{9D8B030D-6E8A-4147-A177-3AD203B41FA5}">
                      <a16:colId xmlns:a16="http://schemas.microsoft.com/office/drawing/2014/main" xmlns="" val="20002"/>
                    </a:ext>
                  </a:extLst>
                </a:gridCol>
                <a:gridCol w="1217386">
                  <a:extLst>
                    <a:ext uri="{9D8B030D-6E8A-4147-A177-3AD203B41FA5}">
                      <a16:colId xmlns:a16="http://schemas.microsoft.com/office/drawing/2014/main" xmlns="" val="20003"/>
                    </a:ext>
                  </a:extLst>
                </a:gridCol>
                <a:gridCol w="1217386">
                  <a:extLst>
                    <a:ext uri="{9D8B030D-6E8A-4147-A177-3AD203B41FA5}">
                      <a16:colId xmlns:a16="http://schemas.microsoft.com/office/drawing/2014/main" xmlns="" val="20004"/>
                    </a:ext>
                  </a:extLst>
                </a:gridCol>
                <a:gridCol w="1217386">
                  <a:extLst>
                    <a:ext uri="{9D8B030D-6E8A-4147-A177-3AD203B41FA5}">
                      <a16:colId xmlns:a16="http://schemas.microsoft.com/office/drawing/2014/main" xmlns="" val="20005"/>
                    </a:ext>
                  </a:extLst>
                </a:gridCol>
                <a:gridCol w="1217386">
                  <a:extLst>
                    <a:ext uri="{9D8B030D-6E8A-4147-A177-3AD203B41FA5}">
                      <a16:colId xmlns:a16="http://schemas.microsoft.com/office/drawing/2014/main" xmlns="" val="20006"/>
                    </a:ext>
                  </a:extLst>
                </a:gridCol>
              </a:tblGrid>
              <a:tr h="370840">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total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used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287CA">
                        <a:lumMod val="20000"/>
                        <a:lumOff val="80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9FC92"/>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7EBFF"/>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buffers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CA22"/>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b="1" dirty="0">
                          <a:solidFill>
                            <a:schemeClr val="tx1"/>
                          </a:solidFill>
                        </a:rPr>
                        <a:t>cached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AA906"/>
                    </a:solidFill>
                  </a:tcPr>
                </a:tc>
                <a:extLst>
                  <a:ext uri="{0D108BD9-81ED-4DB2-BD59-A6C34878D82A}">
                    <a16:rowId xmlns:a16="http://schemas.microsoft.com/office/drawing/2014/main" xmlns="" val="10000"/>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b="1" dirty="0" err="1">
                          <a:solidFill>
                            <a:schemeClr val="tx1"/>
                          </a:solidFill>
                        </a:rPr>
                        <a:t>Mem</a:t>
                      </a:r>
                      <a:r>
                        <a:rPr lang="en-US" b="1" dirty="0">
                          <a:solidFill>
                            <a:schemeClr val="tx1"/>
                          </a:solidFill>
                        </a:rPr>
                        <a: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7806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691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287CA">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7115</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9FC9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7EB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30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ECA2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188</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A906"/>
                    </a:solidFill>
                  </a:tcPr>
                </a:tc>
                <a:extLst>
                  <a:ext uri="{0D108BD9-81ED-4DB2-BD59-A6C34878D82A}">
                    <a16:rowId xmlns:a16="http://schemas.microsoft.com/office/drawing/2014/main" xmlns="" val="10001"/>
                  </a:ext>
                </a:extLst>
              </a:tr>
              <a:tr h="37084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b="1" dirty="0">
                          <a:solidFill>
                            <a:schemeClr val="tx1"/>
                          </a:solidFill>
                        </a:rPr>
                        <a:t>-/+ buffers/cache: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hMerge="1">
                  <a:txBody>
                    <a:bodyPr/>
                    <a:lstStyle/>
                    <a:p>
                      <a:pPr algn="r"/>
                      <a:endParaRPr lang="en-US" dirty="0">
                        <a:solidFill>
                          <a:schemeClr val="tx1"/>
                        </a:solidFill>
                      </a:endParaRPr>
                    </a:p>
                  </a:txBody>
                  <a:tcPr>
                    <a:solidFill>
                      <a:schemeClr val="accent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472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287CA">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7334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9FC9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2"/>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b="1" dirty="0">
                          <a:solidFill>
                            <a:schemeClr val="tx1"/>
                          </a:solidFill>
                        </a:rPr>
                        <a:t>Swap: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1999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287CA">
                        <a:lumMod val="20000"/>
                        <a:lumOff val="8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b="1" dirty="0">
                          <a:solidFill>
                            <a:schemeClr val="tx1"/>
                          </a:solidFill>
                        </a:rPr>
                        <a:t>1999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9FC92"/>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r"/>
                      <a:endParaRPr lang="en-US" b="1"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xmlns="" val="10003"/>
                  </a:ext>
                </a:extLst>
              </a:tr>
            </a:tbl>
          </a:graphicData>
        </a:graphic>
      </p:graphicFrame>
      <p:sp>
        <p:nvSpPr>
          <p:cNvPr id="40" name="Rectangle 39"/>
          <p:cNvSpPr/>
          <p:nvPr/>
        </p:nvSpPr>
        <p:spPr>
          <a:xfrm>
            <a:off x="2552700" y="2501900"/>
            <a:ext cx="1447800" cy="596900"/>
          </a:xfrm>
          <a:prstGeom prst="rect">
            <a:avLst/>
          </a:prstGeom>
          <a:solidFill>
            <a:srgbClr val="00B0F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used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472MB</a:t>
            </a:r>
          </a:p>
        </p:txBody>
      </p:sp>
      <p:sp>
        <p:nvSpPr>
          <p:cNvPr id="41" name="Rectangle 40"/>
          <p:cNvSpPr/>
          <p:nvPr/>
        </p:nvSpPr>
        <p:spPr>
          <a:xfrm>
            <a:off x="10236200" y="2501900"/>
            <a:ext cx="1003300" cy="596900"/>
          </a:xfrm>
          <a:prstGeom prst="rect">
            <a:avLst/>
          </a:prstGeom>
          <a:solidFill>
            <a:srgbClr val="FAA90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cached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188 MB</a:t>
            </a:r>
          </a:p>
        </p:txBody>
      </p:sp>
      <p:sp>
        <p:nvSpPr>
          <p:cNvPr id="42" name="Rectangle 41"/>
          <p:cNvSpPr/>
          <p:nvPr/>
        </p:nvSpPr>
        <p:spPr>
          <a:xfrm>
            <a:off x="9899650" y="2501900"/>
            <a:ext cx="292100" cy="596900"/>
          </a:xfrm>
          <a:prstGeom prst="rect">
            <a:avLst/>
          </a:prstGeom>
          <a:solidFill>
            <a:srgbClr val="FECA22"/>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a:ea typeface="+mn-ea"/>
              <a:cs typeface="+mn-cs"/>
            </a:endParaRPr>
          </a:p>
        </p:txBody>
      </p:sp>
      <p:sp>
        <p:nvSpPr>
          <p:cNvPr id="43" name="Rectangle 42"/>
          <p:cNvSpPr/>
          <p:nvPr/>
        </p:nvSpPr>
        <p:spPr>
          <a:xfrm>
            <a:off x="4051300" y="2501900"/>
            <a:ext cx="5810250" cy="596900"/>
          </a:xfrm>
          <a:prstGeom prst="rect">
            <a:avLst/>
          </a:prstGeom>
          <a:solidFill>
            <a:srgbClr val="A9FC92"/>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free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rial"/>
                <a:ea typeface="+mn-ea"/>
                <a:cs typeface="+mn-cs"/>
              </a:rPr>
              <a:t>7115 MB</a:t>
            </a:r>
          </a:p>
        </p:txBody>
      </p:sp>
      <p:sp>
        <p:nvSpPr>
          <p:cNvPr id="44" name="TextBox 43"/>
          <p:cNvSpPr txBox="1"/>
          <p:nvPr/>
        </p:nvSpPr>
        <p:spPr>
          <a:xfrm>
            <a:off x="9207500" y="1739900"/>
            <a:ext cx="1739900" cy="369332"/>
          </a:xfrm>
          <a:prstGeom prst="rect">
            <a:avLst/>
          </a:prstGeom>
          <a:noFill/>
          <a:ln>
            <a:solidFill>
              <a:sysClr val="window" lastClr="FFFFFF"/>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rPr>
              <a:t>buffers</a:t>
            </a:r>
            <a:r>
              <a:rPr kumimoji="0" lang="en-US" sz="1800" b="0" i="0" u="none" strike="noStrike" kern="0" cap="none" spc="0" normalizeH="0" baseline="0" noProof="0" dirty="0">
                <a:ln>
                  <a:noFill/>
                </a:ln>
                <a:solidFill>
                  <a:prstClr val="black"/>
                </a:solidFill>
                <a:effectLst/>
                <a:uLnTx/>
                <a:uFillTx/>
                <a:latin typeface="Arial"/>
              </a:rPr>
              <a:t> 30 MB</a:t>
            </a:r>
          </a:p>
        </p:txBody>
      </p:sp>
      <p:cxnSp>
        <p:nvCxnSpPr>
          <p:cNvPr id="45" name="Straight Arrow Connector 44"/>
          <p:cNvCxnSpPr/>
          <p:nvPr/>
        </p:nvCxnSpPr>
        <p:spPr>
          <a:xfrm flipH="1">
            <a:off x="10058400" y="2083832"/>
            <a:ext cx="19050" cy="39266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46" name="Elbow Connector 22"/>
          <p:cNvCxnSpPr>
            <a:endCxn id="40" idx="2"/>
          </p:cNvCxnSpPr>
          <p:nvPr/>
        </p:nvCxnSpPr>
        <p:spPr>
          <a:xfrm rot="10800000">
            <a:off x="3276601" y="3098800"/>
            <a:ext cx="2781303" cy="368300"/>
          </a:xfrm>
          <a:prstGeom prst="bentConnector2">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7" name="Straight Connector 46"/>
          <p:cNvCxnSpPr/>
          <p:nvPr/>
        </p:nvCxnSpPr>
        <p:spPr>
          <a:xfrm flipV="1">
            <a:off x="4064000" y="3282950"/>
            <a:ext cx="7175500" cy="635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48" name="Straight Arrow Connector 47"/>
          <p:cNvCxnSpPr/>
          <p:nvPr/>
        </p:nvCxnSpPr>
        <p:spPr>
          <a:xfrm flipV="1">
            <a:off x="11239500" y="3098800"/>
            <a:ext cx="0" cy="18415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49" name="Straight Arrow Connector 48"/>
          <p:cNvCxnSpPr/>
          <p:nvPr/>
        </p:nvCxnSpPr>
        <p:spPr>
          <a:xfrm flipV="1">
            <a:off x="4064000" y="3111500"/>
            <a:ext cx="0" cy="18415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0" name="Straight Connector 49"/>
          <p:cNvCxnSpPr/>
          <p:nvPr/>
        </p:nvCxnSpPr>
        <p:spPr>
          <a:xfrm>
            <a:off x="7353300" y="3282950"/>
            <a:ext cx="0" cy="135255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51" name="Straight Arrow Connector 50"/>
          <p:cNvCxnSpPr/>
          <p:nvPr/>
        </p:nvCxnSpPr>
        <p:spPr>
          <a:xfrm flipH="1">
            <a:off x="7112000" y="4635500"/>
            <a:ext cx="2413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52" name="TextBox 51"/>
          <p:cNvSpPr txBox="1"/>
          <p:nvPr/>
        </p:nvSpPr>
        <p:spPr>
          <a:xfrm>
            <a:off x="4356100" y="5499100"/>
            <a:ext cx="4445000" cy="369332"/>
          </a:xfrm>
          <a:prstGeom prst="rect">
            <a:avLst/>
          </a:prstGeom>
          <a:noFill/>
        </p:spPr>
        <p:txBody>
          <a:bodyPr wrap="square" rtlCol="0">
            <a:spAutoFit/>
          </a:bodyPr>
          <a:lstStyle/>
          <a:p>
            <a:pPr defTabSz="457200"/>
            <a:r>
              <a:rPr lang="en-US" dirty="0" err="1">
                <a:solidFill>
                  <a:prstClr val="black"/>
                </a:solidFill>
                <a:latin typeface="Arial"/>
              </a:rPr>
              <a:t>Mem</a:t>
            </a:r>
            <a:r>
              <a:rPr lang="en-US" dirty="0">
                <a:solidFill>
                  <a:prstClr val="black"/>
                </a:solidFill>
                <a:latin typeface="Arial"/>
              </a:rPr>
              <a:t>: used = 472 + 30 + 188 = 690</a:t>
            </a:r>
          </a:p>
        </p:txBody>
      </p:sp>
      <p:cxnSp>
        <p:nvCxnSpPr>
          <p:cNvPr id="53" name="Straight Connector 52"/>
          <p:cNvCxnSpPr/>
          <p:nvPr/>
        </p:nvCxnSpPr>
        <p:spPr>
          <a:xfrm>
            <a:off x="6057904" y="3467101"/>
            <a:ext cx="0" cy="1168399"/>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54" name="Straight Arrow Connector 53"/>
          <p:cNvCxnSpPr/>
          <p:nvPr/>
        </p:nvCxnSpPr>
        <p:spPr>
          <a:xfrm flipH="1">
            <a:off x="5842000" y="4635500"/>
            <a:ext cx="215904"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55" name="TextBox 54"/>
          <p:cNvSpPr txBox="1"/>
          <p:nvPr/>
        </p:nvSpPr>
        <p:spPr>
          <a:xfrm>
            <a:off x="2552700" y="1759437"/>
            <a:ext cx="2540000" cy="523220"/>
          </a:xfrm>
          <a:prstGeom prst="rect">
            <a:avLst/>
          </a:prstGeom>
          <a:noFill/>
        </p:spPr>
        <p:txBody>
          <a:bodyPr wrap="square" rtlCol="0">
            <a:spAutoFit/>
          </a:bodyPr>
          <a:lstStyle/>
          <a:p>
            <a:pPr defTabSz="457200"/>
            <a:r>
              <a:rPr lang="en-US" sz="2800" b="1" dirty="0">
                <a:solidFill>
                  <a:prstClr val="black"/>
                </a:solidFill>
                <a:latin typeface="Arial"/>
              </a:rPr>
              <a:t>Memory 8 GB</a:t>
            </a:r>
          </a:p>
        </p:txBody>
      </p:sp>
    </p:spTree>
    <p:extLst>
      <p:ext uri="{BB962C8B-B14F-4D97-AF65-F5344CB8AC3E}">
        <p14:creationId xmlns:p14="http://schemas.microsoft.com/office/powerpoint/2010/main" val="2418134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Walk Through Program Execution</a:t>
            </a:r>
          </a:p>
        </p:txBody>
      </p:sp>
      <p:sp>
        <p:nvSpPr>
          <p:cNvPr id="4" name="Slide Number Placeholder 3"/>
          <p:cNvSpPr>
            <a:spLocks noGrp="1"/>
          </p:cNvSpPr>
          <p:nvPr>
            <p:ph type="sldNum" sz="quarter" idx="12"/>
          </p:nvPr>
        </p:nvSpPr>
        <p:spPr/>
        <p:txBody>
          <a:bodyPr/>
          <a:lstStyle/>
          <a:p>
            <a:fld id="{1DEFBDA0-AD74-41D1-B067-250B5C005FA0}" type="slidenum">
              <a:rPr lang="en-IN" smtClean="0"/>
              <a:t>68</a:t>
            </a:fld>
            <a:endParaRPr lang="en-IN"/>
          </a:p>
        </p:txBody>
      </p:sp>
      <p:sp>
        <p:nvSpPr>
          <p:cNvPr id="5" name="Oval 3"/>
          <p:cNvSpPr>
            <a:spLocks noChangeArrowheads="1"/>
          </p:cNvSpPr>
          <p:nvPr/>
        </p:nvSpPr>
        <p:spPr bwMode="auto">
          <a:xfrm>
            <a:off x="6403423" y="1179782"/>
            <a:ext cx="1295400" cy="685800"/>
          </a:xfrm>
          <a:prstGeom prst="ellipse">
            <a:avLst/>
          </a:prstGeom>
          <a:solidFill>
            <a:schemeClr val="accent2">
              <a:lumMod val="20000"/>
              <a:lumOff val="8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Execute</a:t>
            </a:r>
          </a:p>
          <a:p>
            <a:pPr algn="ctr" eaLnBrk="1" hangingPunct="1"/>
            <a:r>
              <a:rPr lang="en-US" altLang="en-US" sz="1600" b="1"/>
              <a:t>./a.out</a:t>
            </a:r>
          </a:p>
        </p:txBody>
      </p:sp>
      <p:sp>
        <p:nvSpPr>
          <p:cNvPr id="6" name="Oval 4"/>
          <p:cNvSpPr>
            <a:spLocks noChangeArrowheads="1"/>
          </p:cNvSpPr>
          <p:nvPr/>
        </p:nvSpPr>
        <p:spPr bwMode="auto">
          <a:xfrm>
            <a:off x="6403423" y="2017982"/>
            <a:ext cx="1295400" cy="685800"/>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Memory</a:t>
            </a:r>
          </a:p>
          <a:p>
            <a:pPr algn="ctr" eaLnBrk="1" hangingPunct="1"/>
            <a:r>
              <a:rPr lang="en-US" altLang="en-US" sz="1600" b="1"/>
              <a:t>Mapping</a:t>
            </a:r>
          </a:p>
        </p:txBody>
      </p:sp>
      <p:sp>
        <p:nvSpPr>
          <p:cNvPr id="7" name="Line 5"/>
          <p:cNvSpPr>
            <a:spLocks noChangeShapeType="1"/>
          </p:cNvSpPr>
          <p:nvPr/>
        </p:nvSpPr>
        <p:spPr bwMode="auto">
          <a:xfrm>
            <a:off x="7013023" y="1865582"/>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8" name="Oval 6"/>
          <p:cNvSpPr>
            <a:spLocks noChangeArrowheads="1"/>
          </p:cNvSpPr>
          <p:nvPr/>
        </p:nvSpPr>
        <p:spPr bwMode="auto">
          <a:xfrm>
            <a:off x="6403423" y="2856182"/>
            <a:ext cx="1295400" cy="685800"/>
          </a:xfrm>
          <a:prstGeom prst="ellipse">
            <a:avLst/>
          </a:prstGeom>
          <a:solidFill>
            <a:schemeClr val="tx2">
              <a:lumMod val="10000"/>
              <a:lumOff val="9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Demand </a:t>
            </a:r>
          </a:p>
          <a:p>
            <a:pPr algn="ctr" eaLnBrk="1" hangingPunct="1"/>
            <a:r>
              <a:rPr lang="en-US" altLang="en-US" sz="1600" b="1"/>
              <a:t>paging</a:t>
            </a:r>
          </a:p>
        </p:txBody>
      </p:sp>
      <p:sp>
        <p:nvSpPr>
          <p:cNvPr id="9" name="Line 7"/>
          <p:cNvSpPr>
            <a:spLocks noChangeShapeType="1"/>
          </p:cNvSpPr>
          <p:nvPr/>
        </p:nvSpPr>
        <p:spPr bwMode="auto">
          <a:xfrm>
            <a:off x="7013023" y="2703782"/>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0" name="Line 8"/>
          <p:cNvSpPr>
            <a:spLocks noChangeShapeType="1"/>
          </p:cNvSpPr>
          <p:nvPr/>
        </p:nvSpPr>
        <p:spPr bwMode="auto">
          <a:xfrm>
            <a:off x="7013023" y="3541982"/>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1" name="Oval 9"/>
          <p:cNvSpPr>
            <a:spLocks noChangeArrowheads="1"/>
          </p:cNvSpPr>
          <p:nvPr/>
        </p:nvSpPr>
        <p:spPr bwMode="auto">
          <a:xfrm>
            <a:off x="6403423" y="3694382"/>
            <a:ext cx="1295400" cy="685800"/>
          </a:xfrm>
          <a:prstGeom prst="ellipse">
            <a:avLst/>
          </a:prstGeom>
          <a:solidFill>
            <a:schemeClr val="accent1">
              <a:lumMod val="40000"/>
              <a:lumOff val="6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Load</a:t>
            </a:r>
          </a:p>
        </p:txBody>
      </p:sp>
      <p:sp>
        <p:nvSpPr>
          <p:cNvPr id="12" name="Rectangle 10"/>
          <p:cNvSpPr>
            <a:spLocks noChangeArrowheads="1"/>
          </p:cNvSpPr>
          <p:nvPr/>
        </p:nvSpPr>
        <p:spPr bwMode="auto">
          <a:xfrm>
            <a:off x="5336623" y="3694382"/>
            <a:ext cx="914400" cy="838200"/>
          </a:xfrm>
          <a:prstGeom prst="rect">
            <a:avLst/>
          </a:prstGeom>
          <a:solidFill>
            <a:schemeClr val="accent4">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Page </a:t>
            </a:r>
          </a:p>
          <a:p>
            <a:pPr algn="ctr" eaLnBrk="1" hangingPunct="1"/>
            <a:r>
              <a:rPr lang="en-US" altLang="en-US" sz="1600" b="1"/>
              <a:t>Table</a:t>
            </a:r>
          </a:p>
        </p:txBody>
      </p:sp>
      <p:sp>
        <p:nvSpPr>
          <p:cNvPr id="13" name="Rectangle 11"/>
          <p:cNvSpPr>
            <a:spLocks noChangeArrowheads="1"/>
          </p:cNvSpPr>
          <p:nvPr/>
        </p:nvSpPr>
        <p:spPr bwMode="auto">
          <a:xfrm>
            <a:off x="3660223" y="4075382"/>
            <a:ext cx="1371600" cy="685800"/>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600" b="1"/>
          </a:p>
          <a:p>
            <a:pPr algn="ctr" eaLnBrk="1" hangingPunct="1"/>
            <a:r>
              <a:rPr lang="en-US" altLang="en-US" sz="1600" b="1"/>
              <a:t>VPFN </a:t>
            </a:r>
          </a:p>
          <a:p>
            <a:pPr algn="ctr" eaLnBrk="1" hangingPunct="1"/>
            <a:endParaRPr lang="en-US" altLang="en-US" sz="1600"/>
          </a:p>
        </p:txBody>
      </p:sp>
      <p:sp>
        <p:nvSpPr>
          <p:cNvPr id="14" name="Rectangle 12"/>
          <p:cNvSpPr>
            <a:spLocks noChangeArrowheads="1"/>
          </p:cNvSpPr>
          <p:nvPr/>
        </p:nvSpPr>
        <p:spPr bwMode="auto">
          <a:xfrm>
            <a:off x="3660223" y="3389582"/>
            <a:ext cx="1371600" cy="685800"/>
          </a:xfrm>
          <a:prstGeom prst="rect">
            <a:avLst/>
          </a:prstGeom>
          <a:solidFill>
            <a:schemeClr val="accent3">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600" b="1"/>
          </a:p>
          <a:p>
            <a:pPr algn="ctr" eaLnBrk="1" hangingPunct="1"/>
            <a:r>
              <a:rPr lang="en-US" altLang="en-US" sz="1600" b="1"/>
              <a:t>VPFN </a:t>
            </a:r>
          </a:p>
          <a:p>
            <a:pPr algn="ctr" eaLnBrk="1" hangingPunct="1"/>
            <a:endParaRPr lang="en-US" altLang="en-US" sz="1600"/>
          </a:p>
        </p:txBody>
      </p:sp>
      <p:sp>
        <p:nvSpPr>
          <p:cNvPr id="15" name="Rectangle 13"/>
          <p:cNvSpPr>
            <a:spLocks noChangeArrowheads="1"/>
          </p:cNvSpPr>
          <p:nvPr/>
        </p:nvSpPr>
        <p:spPr bwMode="auto">
          <a:xfrm>
            <a:off x="2441023" y="2703782"/>
            <a:ext cx="762000" cy="3048000"/>
          </a:xfrm>
          <a:prstGeom prst="rect">
            <a:avLst/>
          </a:prstGeom>
          <a:solidFill>
            <a:schemeClr val="accent5">
              <a:lumMod val="20000"/>
              <a:lumOff val="8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1600"/>
          </a:p>
          <a:p>
            <a:pPr algn="ctr" eaLnBrk="1" hangingPunct="1"/>
            <a:r>
              <a:rPr lang="en-US" altLang="en-US" sz="1600" b="1"/>
              <a:t>P</a:t>
            </a:r>
          </a:p>
          <a:p>
            <a:pPr algn="ctr" eaLnBrk="1" hangingPunct="1"/>
            <a:r>
              <a:rPr lang="en-US" altLang="en-US" sz="1600" b="1"/>
              <a:t>R</a:t>
            </a:r>
          </a:p>
          <a:p>
            <a:pPr algn="ctr" eaLnBrk="1" hangingPunct="1"/>
            <a:r>
              <a:rPr lang="en-US" altLang="en-US" sz="1600" b="1"/>
              <a:t>O</a:t>
            </a:r>
          </a:p>
          <a:p>
            <a:pPr algn="ctr" eaLnBrk="1" hangingPunct="1"/>
            <a:r>
              <a:rPr lang="en-US" altLang="en-US" sz="1600" b="1"/>
              <a:t>C</a:t>
            </a:r>
          </a:p>
          <a:p>
            <a:pPr algn="ctr" eaLnBrk="1" hangingPunct="1"/>
            <a:r>
              <a:rPr lang="en-US" altLang="en-US" sz="1600" b="1"/>
              <a:t>C</a:t>
            </a:r>
          </a:p>
          <a:p>
            <a:pPr algn="ctr" eaLnBrk="1" hangingPunct="1"/>
            <a:r>
              <a:rPr lang="en-US" altLang="en-US" sz="1600" b="1"/>
              <a:t>E</a:t>
            </a:r>
          </a:p>
          <a:p>
            <a:pPr algn="ctr" eaLnBrk="1" hangingPunct="1"/>
            <a:r>
              <a:rPr lang="en-US" altLang="en-US" sz="1600" b="1"/>
              <a:t>S</a:t>
            </a:r>
          </a:p>
          <a:p>
            <a:pPr algn="ctr" eaLnBrk="1" hangingPunct="1"/>
            <a:r>
              <a:rPr lang="en-US" altLang="en-US" sz="1600" b="1"/>
              <a:t>S</a:t>
            </a:r>
          </a:p>
          <a:p>
            <a:pPr algn="ctr" eaLnBrk="1" hangingPunct="1"/>
            <a:r>
              <a:rPr lang="en-US" altLang="en-US" sz="1600" b="1"/>
              <a:t>O</a:t>
            </a:r>
          </a:p>
          <a:p>
            <a:pPr algn="ctr" eaLnBrk="1" hangingPunct="1"/>
            <a:r>
              <a:rPr lang="en-US" altLang="en-US" sz="1600" b="1"/>
              <a:t>R</a:t>
            </a:r>
          </a:p>
          <a:p>
            <a:pPr algn="ctr" eaLnBrk="1" hangingPunct="1"/>
            <a:endParaRPr lang="en-US" altLang="en-US" sz="1600" b="1"/>
          </a:p>
        </p:txBody>
      </p:sp>
      <p:sp>
        <p:nvSpPr>
          <p:cNvPr id="16" name="Line 14"/>
          <p:cNvSpPr>
            <a:spLocks noChangeShapeType="1"/>
          </p:cNvSpPr>
          <p:nvPr/>
        </p:nvSpPr>
        <p:spPr bwMode="auto">
          <a:xfrm>
            <a:off x="5076493" y="4083262"/>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7" name="Line 15"/>
          <p:cNvSpPr>
            <a:spLocks noChangeShapeType="1"/>
          </p:cNvSpPr>
          <p:nvPr/>
        </p:nvSpPr>
        <p:spPr bwMode="auto">
          <a:xfrm>
            <a:off x="6251023" y="4075382"/>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8" name="Line 16"/>
          <p:cNvSpPr>
            <a:spLocks noChangeShapeType="1"/>
          </p:cNvSpPr>
          <p:nvPr/>
        </p:nvSpPr>
        <p:spPr bwMode="auto">
          <a:xfrm>
            <a:off x="7013023" y="4380182"/>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19" name="Oval 17"/>
          <p:cNvSpPr>
            <a:spLocks noChangeArrowheads="1"/>
          </p:cNvSpPr>
          <p:nvPr/>
        </p:nvSpPr>
        <p:spPr bwMode="auto">
          <a:xfrm>
            <a:off x="6403423" y="4761182"/>
            <a:ext cx="1295400" cy="685800"/>
          </a:xfrm>
          <a:prstGeom prst="ellipse">
            <a:avLst/>
          </a:prstGeom>
          <a:solidFill>
            <a:srgbClr val="CCFFFF"/>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execute</a:t>
            </a:r>
          </a:p>
        </p:txBody>
      </p:sp>
      <p:sp>
        <p:nvSpPr>
          <p:cNvPr id="20" name="Rectangle 18"/>
          <p:cNvSpPr>
            <a:spLocks noChangeArrowheads="1"/>
          </p:cNvSpPr>
          <p:nvPr/>
        </p:nvSpPr>
        <p:spPr bwMode="auto">
          <a:xfrm>
            <a:off x="3660223" y="2627582"/>
            <a:ext cx="1447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solidFill>
                  <a:schemeClr val="tx2"/>
                </a:solidFill>
              </a:rPr>
              <a:t>Virtual </a:t>
            </a:r>
          </a:p>
          <a:p>
            <a:pPr eaLnBrk="1" hangingPunct="1"/>
            <a:r>
              <a:rPr lang="en-US" altLang="en-US" sz="1600" b="1">
                <a:solidFill>
                  <a:schemeClr val="tx2"/>
                </a:solidFill>
              </a:rPr>
              <a:t>Memory </a:t>
            </a:r>
          </a:p>
          <a:p>
            <a:pPr eaLnBrk="1" hangingPunct="1"/>
            <a:endParaRPr lang="en-US" altLang="en-US" sz="1600" b="1">
              <a:solidFill>
                <a:schemeClr val="tx2"/>
              </a:solidFill>
            </a:endParaRPr>
          </a:p>
        </p:txBody>
      </p:sp>
      <p:sp>
        <p:nvSpPr>
          <p:cNvPr id="21" name="Rectangle 19"/>
          <p:cNvSpPr>
            <a:spLocks noChangeArrowheads="1"/>
          </p:cNvSpPr>
          <p:nvPr/>
        </p:nvSpPr>
        <p:spPr bwMode="auto">
          <a:xfrm>
            <a:off x="5260423" y="3084782"/>
            <a:ext cx="1447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solidFill>
                  <a:schemeClr val="tx2"/>
                </a:solidFill>
              </a:rPr>
              <a:t> Page</a:t>
            </a:r>
          </a:p>
          <a:p>
            <a:pPr eaLnBrk="1" hangingPunct="1"/>
            <a:r>
              <a:rPr lang="en-US" altLang="en-US" sz="1600" b="1">
                <a:solidFill>
                  <a:schemeClr val="tx2"/>
                </a:solidFill>
              </a:rPr>
              <a:t> Table </a:t>
            </a:r>
          </a:p>
          <a:p>
            <a:pPr eaLnBrk="1" hangingPunct="1"/>
            <a:endParaRPr lang="en-US" altLang="en-US" sz="1600" b="1">
              <a:solidFill>
                <a:schemeClr val="tx2"/>
              </a:solidFill>
            </a:endParaRPr>
          </a:p>
        </p:txBody>
      </p:sp>
      <p:sp>
        <p:nvSpPr>
          <p:cNvPr id="22" name="Rectangle 20"/>
          <p:cNvSpPr>
            <a:spLocks noChangeArrowheads="1"/>
          </p:cNvSpPr>
          <p:nvPr/>
        </p:nvSpPr>
        <p:spPr bwMode="auto">
          <a:xfrm>
            <a:off x="3660223" y="4913582"/>
            <a:ext cx="1447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solidFill>
                  <a:schemeClr val="tx2"/>
                </a:solidFill>
              </a:rPr>
              <a:t> Page Fault </a:t>
            </a:r>
          </a:p>
          <a:p>
            <a:pPr eaLnBrk="1" hangingPunct="1"/>
            <a:endParaRPr lang="en-US" altLang="en-US" sz="1600" b="1">
              <a:solidFill>
                <a:schemeClr val="tx2"/>
              </a:solidFill>
            </a:endParaRPr>
          </a:p>
        </p:txBody>
      </p:sp>
      <p:sp>
        <p:nvSpPr>
          <p:cNvPr id="23" name="Line 21"/>
          <p:cNvSpPr>
            <a:spLocks noChangeShapeType="1"/>
          </p:cNvSpPr>
          <p:nvPr/>
        </p:nvSpPr>
        <p:spPr bwMode="auto">
          <a:xfrm>
            <a:off x="5031823" y="5065982"/>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4" name="Line 22"/>
          <p:cNvSpPr>
            <a:spLocks noChangeShapeType="1"/>
          </p:cNvSpPr>
          <p:nvPr/>
        </p:nvSpPr>
        <p:spPr bwMode="auto">
          <a:xfrm flipH="1">
            <a:off x="7698823" y="5065982"/>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5" name="Line 23"/>
          <p:cNvSpPr>
            <a:spLocks noChangeShapeType="1"/>
          </p:cNvSpPr>
          <p:nvPr/>
        </p:nvSpPr>
        <p:spPr bwMode="auto">
          <a:xfrm>
            <a:off x="8689423" y="5065982"/>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6" name="Line 24"/>
          <p:cNvSpPr>
            <a:spLocks noChangeShapeType="1"/>
          </p:cNvSpPr>
          <p:nvPr/>
        </p:nvSpPr>
        <p:spPr bwMode="auto">
          <a:xfrm>
            <a:off x="8308423" y="5523182"/>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7" name="Line 25"/>
          <p:cNvSpPr>
            <a:spLocks noChangeShapeType="1"/>
          </p:cNvSpPr>
          <p:nvPr/>
        </p:nvSpPr>
        <p:spPr bwMode="auto">
          <a:xfrm>
            <a:off x="8308423" y="5523182"/>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8" name="Line 26"/>
          <p:cNvSpPr>
            <a:spLocks noChangeShapeType="1"/>
          </p:cNvSpPr>
          <p:nvPr/>
        </p:nvSpPr>
        <p:spPr bwMode="auto">
          <a:xfrm>
            <a:off x="9832423" y="5523182"/>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29" name="Oval 27"/>
          <p:cNvSpPr>
            <a:spLocks noChangeArrowheads="1"/>
          </p:cNvSpPr>
          <p:nvPr/>
        </p:nvSpPr>
        <p:spPr bwMode="auto">
          <a:xfrm>
            <a:off x="7698823" y="5675582"/>
            <a:ext cx="1295400" cy="685800"/>
          </a:xfrm>
          <a:prstGeom prst="ellipse">
            <a:avLst/>
          </a:prstGeom>
          <a:solidFill>
            <a:schemeClr val="accent1">
              <a:lumMod val="60000"/>
              <a:lumOff val="40000"/>
            </a:schemeClr>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Swap</a:t>
            </a:r>
          </a:p>
          <a:p>
            <a:pPr algn="ctr" eaLnBrk="1" hangingPunct="1"/>
            <a:r>
              <a:rPr lang="en-US" altLang="en-US" sz="1600" b="1"/>
              <a:t>Space</a:t>
            </a:r>
          </a:p>
        </p:txBody>
      </p:sp>
      <p:sp>
        <p:nvSpPr>
          <p:cNvPr id="30" name="Rectangle 28"/>
          <p:cNvSpPr>
            <a:spLocks noChangeArrowheads="1"/>
          </p:cNvSpPr>
          <p:nvPr/>
        </p:nvSpPr>
        <p:spPr bwMode="auto">
          <a:xfrm>
            <a:off x="9375223" y="5675582"/>
            <a:ext cx="990600" cy="685800"/>
          </a:xfrm>
          <a:prstGeom prst="rect">
            <a:avLst/>
          </a:prstGeom>
          <a:solidFill>
            <a:srgbClr val="00206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solidFill>
                  <a:schemeClr val="bg1"/>
                </a:solidFill>
              </a:rPr>
              <a:t>Hard</a:t>
            </a:r>
          </a:p>
          <a:p>
            <a:pPr algn="ctr" eaLnBrk="1" hangingPunct="1"/>
            <a:r>
              <a:rPr lang="en-US" altLang="en-US" sz="1600" b="1">
                <a:solidFill>
                  <a:schemeClr val="bg1"/>
                </a:solidFill>
              </a:rPr>
              <a:t>Disc</a:t>
            </a:r>
          </a:p>
        </p:txBody>
      </p:sp>
      <p:sp>
        <p:nvSpPr>
          <p:cNvPr id="31" name="Rectangle 29"/>
          <p:cNvSpPr>
            <a:spLocks noChangeArrowheads="1"/>
          </p:cNvSpPr>
          <p:nvPr/>
        </p:nvSpPr>
        <p:spPr bwMode="auto">
          <a:xfrm>
            <a:off x="3584023" y="3313382"/>
            <a:ext cx="15240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600"/>
          </a:p>
        </p:txBody>
      </p:sp>
      <p:sp>
        <p:nvSpPr>
          <p:cNvPr id="32" name="Line 30"/>
          <p:cNvSpPr>
            <a:spLocks noChangeShapeType="1"/>
          </p:cNvSpPr>
          <p:nvPr/>
        </p:nvSpPr>
        <p:spPr bwMode="auto">
          <a:xfrm>
            <a:off x="3203023" y="4075382"/>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
        <p:nvSpPr>
          <p:cNvPr id="33" name="Oval 31"/>
          <p:cNvSpPr>
            <a:spLocks noChangeArrowheads="1"/>
          </p:cNvSpPr>
          <p:nvPr/>
        </p:nvSpPr>
        <p:spPr bwMode="auto">
          <a:xfrm>
            <a:off x="6327223" y="5675582"/>
            <a:ext cx="1295400" cy="685800"/>
          </a:xfrm>
          <a:prstGeom prst="ellipse">
            <a:avLst/>
          </a:prstGeom>
          <a:solidFill>
            <a:srgbClr val="00B0F0"/>
          </a:solidFill>
          <a:ln w="9525">
            <a:solidFill>
              <a:schemeClr val="tx1"/>
            </a:solidFill>
            <a:round/>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a:t>Exit</a:t>
            </a:r>
          </a:p>
        </p:txBody>
      </p:sp>
      <p:sp>
        <p:nvSpPr>
          <p:cNvPr id="34" name="Line 32"/>
          <p:cNvSpPr>
            <a:spLocks noChangeShapeType="1"/>
          </p:cNvSpPr>
          <p:nvPr/>
        </p:nvSpPr>
        <p:spPr bwMode="auto">
          <a:xfrm>
            <a:off x="7013023" y="5446982"/>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600"/>
          </a:p>
        </p:txBody>
      </p:sp>
    </p:spTree>
    <p:extLst>
      <p:ext uri="{BB962C8B-B14F-4D97-AF65-F5344CB8AC3E}">
        <p14:creationId xmlns:p14="http://schemas.microsoft.com/office/powerpoint/2010/main" val="3727057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9600" b="1" dirty="0" smtClean="0"/>
              <a:t>Thank You</a:t>
            </a:r>
            <a:endParaRPr lang="en-US" sz="9600" b="1" dirty="0"/>
          </a:p>
        </p:txBody>
      </p:sp>
      <p:sp>
        <p:nvSpPr>
          <p:cNvPr id="4" name="Slide Number Placeholder 3"/>
          <p:cNvSpPr>
            <a:spLocks noGrp="1"/>
          </p:cNvSpPr>
          <p:nvPr>
            <p:ph type="sldNum" sz="quarter" idx="12"/>
          </p:nvPr>
        </p:nvSpPr>
        <p:spPr/>
        <p:txBody>
          <a:bodyPr/>
          <a:lstStyle/>
          <a:p>
            <a:fld id="{1DEFBDA0-AD74-41D1-B067-250B5C005FA0}" type="slidenum">
              <a:rPr lang="en-IN" smtClean="0"/>
              <a:t>69</a:t>
            </a:fld>
            <a:endParaRPr lang="en-IN"/>
          </a:p>
        </p:txBody>
      </p:sp>
    </p:spTree>
    <p:extLst>
      <p:ext uri="{BB962C8B-B14F-4D97-AF65-F5344CB8AC3E}">
        <p14:creationId xmlns:p14="http://schemas.microsoft.com/office/powerpoint/2010/main" val="301836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One way data transfer from related process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a:t>
            </a:fld>
            <a:endParaRPr lang="en-IN"/>
          </a:p>
        </p:txBody>
      </p:sp>
      <p:sp>
        <p:nvSpPr>
          <p:cNvPr id="5" name="Rectangle 3"/>
          <p:cNvSpPr txBox="1">
            <a:spLocks noChangeArrowheads="1"/>
          </p:cNvSpPr>
          <p:nvPr/>
        </p:nvSpPr>
        <p:spPr>
          <a:xfrm>
            <a:off x="2814145" y="1945673"/>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200" b="1" dirty="0" err="1"/>
              <a:t>fd</a:t>
            </a:r>
            <a:r>
              <a:rPr lang="en-US" altLang="en-US" sz="2200" b="1" dirty="0"/>
              <a:t>[0]                                                                                        </a:t>
            </a:r>
            <a:r>
              <a:rPr lang="en-US" altLang="en-US" sz="2200" b="1" dirty="0" err="1"/>
              <a:t>fd</a:t>
            </a:r>
            <a:r>
              <a:rPr lang="en-US" altLang="en-US" sz="2200" b="1" dirty="0"/>
              <a:t>[0]</a:t>
            </a:r>
          </a:p>
        </p:txBody>
      </p:sp>
      <p:sp>
        <p:nvSpPr>
          <p:cNvPr id="6" name="Line 4"/>
          <p:cNvSpPr>
            <a:spLocks noChangeShapeType="1"/>
          </p:cNvSpPr>
          <p:nvPr/>
        </p:nvSpPr>
        <p:spPr bwMode="auto">
          <a:xfrm>
            <a:off x="3042745" y="2707673"/>
            <a:ext cx="10668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Oval 5"/>
          <p:cNvSpPr>
            <a:spLocks noChangeArrowheads="1"/>
          </p:cNvSpPr>
          <p:nvPr/>
        </p:nvSpPr>
        <p:spPr bwMode="auto">
          <a:xfrm>
            <a:off x="2890345" y="2707673"/>
            <a:ext cx="228600" cy="4572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8" name="Line 6"/>
          <p:cNvSpPr>
            <a:spLocks noChangeShapeType="1"/>
          </p:cNvSpPr>
          <p:nvPr/>
        </p:nvSpPr>
        <p:spPr bwMode="auto">
          <a:xfrm flipV="1">
            <a:off x="3042745" y="3164873"/>
            <a:ext cx="5334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7"/>
          <p:cNvSpPr>
            <a:spLocks noChangeShapeType="1"/>
          </p:cNvSpPr>
          <p:nvPr/>
        </p:nvSpPr>
        <p:spPr bwMode="auto">
          <a:xfrm>
            <a:off x="3576145" y="3164873"/>
            <a:ext cx="0" cy="19812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8"/>
          <p:cNvSpPr>
            <a:spLocks noChangeShapeType="1"/>
          </p:cNvSpPr>
          <p:nvPr/>
        </p:nvSpPr>
        <p:spPr bwMode="auto">
          <a:xfrm>
            <a:off x="3118945" y="5146073"/>
            <a:ext cx="4572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9"/>
          <p:cNvSpPr>
            <a:spLocks noChangeShapeType="1"/>
          </p:cNvSpPr>
          <p:nvPr/>
        </p:nvSpPr>
        <p:spPr bwMode="auto">
          <a:xfrm flipV="1">
            <a:off x="3118945" y="5603273"/>
            <a:ext cx="9906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Oval 10"/>
          <p:cNvSpPr>
            <a:spLocks noChangeArrowheads="1"/>
          </p:cNvSpPr>
          <p:nvPr/>
        </p:nvSpPr>
        <p:spPr bwMode="auto">
          <a:xfrm>
            <a:off x="2966545" y="5146073"/>
            <a:ext cx="228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3" name="Line 11"/>
          <p:cNvSpPr>
            <a:spLocks noChangeShapeType="1"/>
          </p:cNvSpPr>
          <p:nvPr/>
        </p:nvSpPr>
        <p:spPr bwMode="auto">
          <a:xfrm>
            <a:off x="4109545" y="4307873"/>
            <a:ext cx="0" cy="12954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2"/>
          <p:cNvSpPr>
            <a:spLocks noChangeShapeType="1"/>
          </p:cNvSpPr>
          <p:nvPr/>
        </p:nvSpPr>
        <p:spPr bwMode="auto">
          <a:xfrm>
            <a:off x="4109545" y="2707673"/>
            <a:ext cx="0" cy="106680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3"/>
          <p:cNvSpPr>
            <a:spLocks noChangeShapeType="1"/>
          </p:cNvSpPr>
          <p:nvPr/>
        </p:nvSpPr>
        <p:spPr bwMode="auto">
          <a:xfrm>
            <a:off x="4109545" y="3774473"/>
            <a:ext cx="38862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4"/>
          <p:cNvSpPr>
            <a:spLocks noChangeShapeType="1"/>
          </p:cNvSpPr>
          <p:nvPr/>
        </p:nvSpPr>
        <p:spPr bwMode="auto">
          <a:xfrm>
            <a:off x="4109545" y="4307873"/>
            <a:ext cx="3886200" cy="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Oval 15"/>
          <p:cNvSpPr>
            <a:spLocks noChangeArrowheads="1"/>
          </p:cNvSpPr>
          <p:nvPr/>
        </p:nvSpPr>
        <p:spPr bwMode="auto">
          <a:xfrm>
            <a:off x="8986345" y="2707673"/>
            <a:ext cx="228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 name="Line 16"/>
          <p:cNvSpPr>
            <a:spLocks noChangeShapeType="1"/>
          </p:cNvSpPr>
          <p:nvPr/>
        </p:nvSpPr>
        <p:spPr bwMode="auto">
          <a:xfrm>
            <a:off x="7995745" y="2707673"/>
            <a:ext cx="0" cy="106680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7"/>
          <p:cNvSpPr>
            <a:spLocks noChangeShapeType="1"/>
          </p:cNvSpPr>
          <p:nvPr/>
        </p:nvSpPr>
        <p:spPr bwMode="auto">
          <a:xfrm>
            <a:off x="7995745" y="2707673"/>
            <a:ext cx="1066800" cy="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8"/>
          <p:cNvSpPr>
            <a:spLocks noChangeShapeType="1"/>
          </p:cNvSpPr>
          <p:nvPr/>
        </p:nvSpPr>
        <p:spPr bwMode="auto">
          <a:xfrm flipV="1">
            <a:off x="8529145" y="3164873"/>
            <a:ext cx="533400" cy="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9"/>
          <p:cNvSpPr>
            <a:spLocks noChangeShapeType="1"/>
          </p:cNvSpPr>
          <p:nvPr/>
        </p:nvSpPr>
        <p:spPr bwMode="auto">
          <a:xfrm>
            <a:off x="8529145" y="3164873"/>
            <a:ext cx="0" cy="198120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20"/>
          <p:cNvSpPr>
            <a:spLocks noChangeShapeType="1"/>
          </p:cNvSpPr>
          <p:nvPr/>
        </p:nvSpPr>
        <p:spPr bwMode="auto">
          <a:xfrm>
            <a:off x="7995745" y="4307873"/>
            <a:ext cx="0" cy="129540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21"/>
          <p:cNvSpPr>
            <a:spLocks noChangeShapeType="1"/>
          </p:cNvSpPr>
          <p:nvPr/>
        </p:nvSpPr>
        <p:spPr bwMode="auto">
          <a:xfrm>
            <a:off x="8529145" y="5146073"/>
            <a:ext cx="533400" cy="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22"/>
          <p:cNvSpPr>
            <a:spLocks noChangeShapeType="1"/>
          </p:cNvSpPr>
          <p:nvPr/>
        </p:nvSpPr>
        <p:spPr bwMode="auto">
          <a:xfrm flipV="1">
            <a:off x="7995745" y="5603273"/>
            <a:ext cx="1066800" cy="0"/>
          </a:xfrm>
          <a:prstGeom prst="line">
            <a:avLst/>
          </a:prstGeom>
          <a:noFill/>
          <a:ln w="2857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Oval 23"/>
          <p:cNvSpPr>
            <a:spLocks noChangeArrowheads="1"/>
          </p:cNvSpPr>
          <p:nvPr/>
        </p:nvSpPr>
        <p:spPr bwMode="auto">
          <a:xfrm>
            <a:off x="8986345" y="5146073"/>
            <a:ext cx="228600" cy="4572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6" name="Line 24"/>
          <p:cNvSpPr>
            <a:spLocks noChangeShapeType="1"/>
          </p:cNvSpPr>
          <p:nvPr/>
        </p:nvSpPr>
        <p:spPr bwMode="auto">
          <a:xfrm>
            <a:off x="4795345" y="2707673"/>
            <a:ext cx="0" cy="2667000"/>
          </a:xfrm>
          <a:prstGeom prst="line">
            <a:avLst/>
          </a:prstGeom>
          <a:noFill/>
          <a:ln w="28575">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25"/>
          <p:cNvSpPr>
            <a:spLocks noChangeShapeType="1"/>
          </p:cNvSpPr>
          <p:nvPr/>
        </p:nvSpPr>
        <p:spPr bwMode="auto">
          <a:xfrm>
            <a:off x="7309945" y="2631473"/>
            <a:ext cx="0" cy="2667000"/>
          </a:xfrm>
          <a:prstGeom prst="line">
            <a:avLst/>
          </a:prstGeom>
          <a:noFill/>
          <a:ln w="28575">
            <a:solidFill>
              <a:schemeClr val="accent4">
                <a:lumMod val="5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Rectangle 26"/>
          <p:cNvSpPr>
            <a:spLocks noChangeArrowheads="1"/>
          </p:cNvSpPr>
          <p:nvPr/>
        </p:nvSpPr>
        <p:spPr bwMode="auto">
          <a:xfrm>
            <a:off x="2755408" y="5603273"/>
            <a:ext cx="12017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a:latin typeface="+mn-lt"/>
              </a:rPr>
              <a:t>fd[1]</a:t>
            </a:r>
          </a:p>
        </p:txBody>
      </p:sp>
      <p:sp>
        <p:nvSpPr>
          <p:cNvPr id="29" name="Rectangle 27"/>
          <p:cNvSpPr>
            <a:spLocks noChangeArrowheads="1"/>
          </p:cNvSpPr>
          <p:nvPr/>
        </p:nvSpPr>
        <p:spPr bwMode="auto">
          <a:xfrm>
            <a:off x="8605345" y="5679473"/>
            <a:ext cx="12017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a:latin typeface="+mn-lt"/>
              </a:rPr>
              <a:t>fd[1]</a:t>
            </a:r>
          </a:p>
        </p:txBody>
      </p:sp>
      <p:sp>
        <p:nvSpPr>
          <p:cNvPr id="30" name="Rectangle 28"/>
          <p:cNvSpPr>
            <a:spLocks noChangeArrowheads="1"/>
          </p:cNvSpPr>
          <p:nvPr/>
        </p:nvSpPr>
        <p:spPr bwMode="auto">
          <a:xfrm>
            <a:off x="8605345" y="3926873"/>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 Parent </a:t>
            </a:r>
          </a:p>
          <a:p>
            <a:pPr eaLnBrk="1" hangingPunct="1"/>
            <a:r>
              <a:rPr lang="en-US" altLang="en-US" b="1"/>
              <a:t>process</a:t>
            </a:r>
          </a:p>
        </p:txBody>
      </p:sp>
      <p:sp>
        <p:nvSpPr>
          <p:cNvPr id="31" name="Rectangle 29"/>
          <p:cNvSpPr>
            <a:spLocks noChangeArrowheads="1"/>
          </p:cNvSpPr>
          <p:nvPr/>
        </p:nvSpPr>
        <p:spPr bwMode="auto">
          <a:xfrm>
            <a:off x="1823545" y="3926873"/>
            <a:ext cx="144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       Child </a:t>
            </a:r>
          </a:p>
          <a:p>
            <a:pPr eaLnBrk="1" hangingPunct="1"/>
            <a:r>
              <a:rPr lang="en-US" altLang="en-US" b="1"/>
              <a:t>      process</a:t>
            </a:r>
          </a:p>
        </p:txBody>
      </p:sp>
      <p:sp>
        <p:nvSpPr>
          <p:cNvPr id="32" name="Rectangle 30"/>
          <p:cNvSpPr>
            <a:spLocks noChangeArrowheads="1"/>
          </p:cNvSpPr>
          <p:nvPr/>
        </p:nvSpPr>
        <p:spPr bwMode="auto">
          <a:xfrm>
            <a:off x="5709745" y="3850673"/>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a:t>
            </a:r>
            <a:r>
              <a:rPr lang="en-US" altLang="en-US" b="1"/>
              <a:t>pipe</a:t>
            </a:r>
          </a:p>
        </p:txBody>
      </p:sp>
      <p:sp>
        <p:nvSpPr>
          <p:cNvPr id="33" name="Text Box 31"/>
          <p:cNvSpPr txBox="1">
            <a:spLocks noChangeArrowheads="1"/>
          </p:cNvSpPr>
          <p:nvPr/>
        </p:nvSpPr>
        <p:spPr bwMode="auto">
          <a:xfrm>
            <a:off x="2488326" y="1232747"/>
            <a:ext cx="6980694" cy="523220"/>
          </a:xfrm>
          <a:prstGeom prst="rect">
            <a:avLst/>
          </a:prstGeom>
          <a:solidFill>
            <a:srgbClr val="CCFFFF"/>
          </a:solidFill>
          <a:ln>
            <a:noFill/>
          </a:ln>
          <a:effec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mn-lt"/>
              </a:rPr>
              <a:t>One-way communication from parent to child</a:t>
            </a:r>
          </a:p>
        </p:txBody>
      </p:sp>
      <p:sp>
        <p:nvSpPr>
          <p:cNvPr id="34" name="AutoShape 32"/>
          <p:cNvSpPr>
            <a:spLocks noChangeArrowheads="1"/>
          </p:cNvSpPr>
          <p:nvPr/>
        </p:nvSpPr>
        <p:spPr bwMode="auto">
          <a:xfrm>
            <a:off x="8986345" y="2677510"/>
            <a:ext cx="304800" cy="533400"/>
          </a:xfrm>
          <a:prstGeom prst="flowChartSummingJunction">
            <a:avLst/>
          </a:prstGeom>
          <a:solidFill>
            <a:srgbClr val="CCFF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35" name="AutoShape 33"/>
          <p:cNvSpPr>
            <a:spLocks noChangeArrowheads="1"/>
          </p:cNvSpPr>
          <p:nvPr/>
        </p:nvSpPr>
        <p:spPr bwMode="auto">
          <a:xfrm>
            <a:off x="2966545" y="5115910"/>
            <a:ext cx="304800" cy="533400"/>
          </a:xfrm>
          <a:prstGeom prst="flowChartSummingJunc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36" name="Line 34"/>
          <p:cNvSpPr>
            <a:spLocks noChangeShapeType="1"/>
          </p:cNvSpPr>
          <p:nvPr/>
        </p:nvSpPr>
        <p:spPr bwMode="auto">
          <a:xfrm flipH="1">
            <a:off x="9062545" y="5344510"/>
            <a:ext cx="990600" cy="0"/>
          </a:xfrm>
          <a:prstGeom prst="line">
            <a:avLst/>
          </a:prstGeom>
          <a:noFill/>
          <a:ln w="2857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7" name="Text Box 35"/>
          <p:cNvSpPr txBox="1">
            <a:spLocks noChangeArrowheads="1"/>
          </p:cNvSpPr>
          <p:nvPr/>
        </p:nvSpPr>
        <p:spPr bwMode="auto">
          <a:xfrm>
            <a:off x="9386395" y="4947635"/>
            <a:ext cx="80156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dirty="0">
                <a:latin typeface="+mn-lt"/>
              </a:rPr>
              <a:t>write</a:t>
            </a:r>
          </a:p>
        </p:txBody>
      </p:sp>
      <p:sp>
        <p:nvSpPr>
          <p:cNvPr id="38" name="Line 36"/>
          <p:cNvSpPr>
            <a:spLocks noChangeShapeType="1"/>
          </p:cNvSpPr>
          <p:nvPr/>
        </p:nvSpPr>
        <p:spPr bwMode="auto">
          <a:xfrm flipH="1">
            <a:off x="2280745" y="2906110"/>
            <a:ext cx="685800" cy="0"/>
          </a:xfrm>
          <a:prstGeom prst="line">
            <a:avLst/>
          </a:prstGeom>
          <a:noFill/>
          <a:ln w="28575">
            <a:solidFill>
              <a:schemeClr val="accent4">
                <a:lumMod val="50000"/>
              </a:schemeClr>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9" name="Text Box 37"/>
          <p:cNvSpPr txBox="1">
            <a:spLocks noChangeArrowheads="1"/>
          </p:cNvSpPr>
          <p:nvPr/>
        </p:nvSpPr>
        <p:spPr bwMode="auto">
          <a:xfrm>
            <a:off x="2052145" y="2509235"/>
            <a:ext cx="7153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dirty="0">
                <a:latin typeface="+mn-lt"/>
              </a:rPr>
              <a:t>read</a:t>
            </a:r>
          </a:p>
        </p:txBody>
      </p:sp>
      <p:sp>
        <p:nvSpPr>
          <p:cNvPr id="40" name="Text Box 38"/>
          <p:cNvSpPr txBox="1">
            <a:spLocks noChangeArrowheads="1"/>
          </p:cNvSpPr>
          <p:nvPr/>
        </p:nvSpPr>
        <p:spPr bwMode="auto">
          <a:xfrm>
            <a:off x="9538794" y="2677510"/>
            <a:ext cx="203834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dirty="0">
                <a:latin typeface="+mn-lt"/>
              </a:rPr>
              <a:t>Close read end</a:t>
            </a:r>
          </a:p>
        </p:txBody>
      </p:sp>
      <p:sp>
        <p:nvSpPr>
          <p:cNvPr id="41" name="Text Box 39"/>
          <p:cNvSpPr txBox="1">
            <a:spLocks noChangeArrowheads="1"/>
          </p:cNvSpPr>
          <p:nvPr/>
        </p:nvSpPr>
        <p:spPr bwMode="auto">
          <a:xfrm>
            <a:off x="1018191" y="5146073"/>
            <a:ext cx="20573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b="1" dirty="0">
                <a:latin typeface="+mn-lt"/>
              </a:rPr>
              <a:t>Close write end</a:t>
            </a:r>
          </a:p>
        </p:txBody>
      </p:sp>
    </p:spTree>
    <p:extLst>
      <p:ext uri="{BB962C8B-B14F-4D97-AF65-F5344CB8AC3E}">
        <p14:creationId xmlns:p14="http://schemas.microsoft.com/office/powerpoint/2010/main" val="26780701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70</a:t>
            </a:fld>
            <a:endParaRPr lang="en-IN"/>
          </a:p>
        </p:txBody>
      </p:sp>
      <p:sp>
        <p:nvSpPr>
          <p:cNvPr id="5" name="Rectangle 4"/>
          <p:cNvSpPr/>
          <p:nvPr/>
        </p:nvSpPr>
        <p:spPr>
          <a:xfrm>
            <a:off x="3048000" y="2231749"/>
            <a:ext cx="6096000" cy="2394502"/>
          </a:xfrm>
          <a:prstGeom prst="rect">
            <a:avLst/>
          </a:prstGeom>
        </p:spPr>
        <p:txBody>
          <a:bodyPr>
            <a:spAutoFit/>
          </a:bodyPr>
          <a:lstStyle/>
          <a:p>
            <a:pPr marL="342900" lvl="0" indent="-342900" algn="ctr" fontAlgn="base">
              <a:spcBef>
                <a:spcPct val="20000"/>
              </a:spcBef>
              <a:spcAft>
                <a:spcPct val="0"/>
              </a:spcAft>
            </a:pPr>
            <a:r>
              <a:rPr lang="en-US" sz="4400" b="1" dirty="0">
                <a:solidFill>
                  <a:srgbClr val="333399"/>
                </a:solidFill>
                <a:latin typeface="Arial"/>
              </a:rPr>
              <a:t>Overview</a:t>
            </a:r>
          </a:p>
          <a:p>
            <a:pPr marL="342900" lvl="0" indent="-342900" algn="ctr" fontAlgn="base">
              <a:spcBef>
                <a:spcPct val="20000"/>
              </a:spcBef>
              <a:spcAft>
                <a:spcPct val="0"/>
              </a:spcAft>
            </a:pPr>
            <a:r>
              <a:rPr lang="en-US" sz="4400" b="1" dirty="0">
                <a:solidFill>
                  <a:srgbClr val="333399"/>
                </a:solidFill>
                <a:latin typeface="Arial"/>
              </a:rPr>
              <a:t>of</a:t>
            </a:r>
          </a:p>
          <a:p>
            <a:pPr marL="342900" lvl="0" indent="-342900" algn="ctr" fontAlgn="base">
              <a:spcBef>
                <a:spcPct val="20000"/>
              </a:spcBef>
              <a:spcAft>
                <a:spcPct val="0"/>
              </a:spcAft>
            </a:pPr>
            <a:r>
              <a:rPr lang="en-US" sz="4400" b="1" dirty="0">
                <a:solidFill>
                  <a:srgbClr val="333399"/>
                </a:solidFill>
                <a:latin typeface="Arial"/>
              </a:rPr>
              <a:t>LINUX</a:t>
            </a:r>
            <a:r>
              <a:rPr lang="en-US" sz="4400" dirty="0">
                <a:solidFill>
                  <a:srgbClr val="CC3300"/>
                </a:solidFill>
                <a:latin typeface="Arial"/>
              </a:rPr>
              <a:t> </a:t>
            </a:r>
            <a:r>
              <a:rPr lang="en-US" sz="4400" b="1" dirty="0">
                <a:solidFill>
                  <a:srgbClr val="333399"/>
                </a:solidFill>
                <a:latin typeface="Arial"/>
              </a:rPr>
              <a:t>Device Drivers</a:t>
            </a:r>
          </a:p>
        </p:txBody>
      </p:sp>
    </p:spTree>
    <p:extLst>
      <p:ext uri="{BB962C8B-B14F-4D97-AF65-F5344CB8AC3E}">
        <p14:creationId xmlns:p14="http://schemas.microsoft.com/office/powerpoint/2010/main" val="41405069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Agenda</a:t>
            </a:r>
            <a:endParaRPr lang="en-US" dirty="0">
              <a:latin typeface="+mn-lt"/>
            </a:endParaRPr>
          </a:p>
        </p:txBody>
      </p:sp>
      <p:sp>
        <p:nvSpPr>
          <p:cNvPr id="3" name="Content Placeholder 2"/>
          <p:cNvSpPr>
            <a:spLocks noGrp="1"/>
          </p:cNvSpPr>
          <p:nvPr>
            <p:ph idx="1"/>
          </p:nvPr>
        </p:nvSpPr>
        <p:spPr>
          <a:xfrm>
            <a:off x="53654" y="1206314"/>
            <a:ext cx="6573296" cy="5459103"/>
          </a:xfrm>
        </p:spPr>
        <p:txBody>
          <a:bodyPr>
            <a:normAutofit lnSpcReduction="10000"/>
          </a:bodyPr>
          <a:lstStyle/>
          <a:p>
            <a:pPr marL="0" indent="0">
              <a:buNone/>
            </a:pPr>
            <a:r>
              <a:rPr lang="en-US" sz="4000" b="1" dirty="0">
                <a:solidFill>
                  <a:srgbClr val="CC3300"/>
                </a:solidFill>
              </a:rPr>
              <a:t>Introduction to Device </a:t>
            </a:r>
            <a:r>
              <a:rPr lang="en-US" sz="4000" b="1" dirty="0" smtClean="0">
                <a:solidFill>
                  <a:srgbClr val="CC3300"/>
                </a:solidFill>
              </a:rPr>
              <a:t>Drivers</a:t>
            </a:r>
          </a:p>
          <a:p>
            <a:pPr>
              <a:buFont typeface="Wingdings" panose="05000000000000000000" pitchFamily="2" charset="2"/>
              <a:buChar char="q"/>
            </a:pPr>
            <a:r>
              <a:rPr lang="en-US" b="1" dirty="0" smtClean="0"/>
              <a:t>Brief </a:t>
            </a:r>
            <a:r>
              <a:rPr lang="en-US" b="1" dirty="0"/>
              <a:t>Introduction of Linux OS and Its Internals</a:t>
            </a:r>
          </a:p>
          <a:p>
            <a:pPr>
              <a:buFont typeface="Wingdings" panose="05000000000000000000" pitchFamily="2" charset="2"/>
              <a:buChar char="q"/>
            </a:pPr>
            <a:r>
              <a:rPr lang="en-US" b="1" dirty="0" smtClean="0"/>
              <a:t>Classes </a:t>
            </a:r>
            <a:r>
              <a:rPr lang="en-US" b="1" dirty="0"/>
              <a:t>of Devices</a:t>
            </a:r>
          </a:p>
          <a:p>
            <a:pPr>
              <a:buFont typeface="Wingdings" panose="05000000000000000000" pitchFamily="2" charset="2"/>
              <a:buChar char="q"/>
            </a:pPr>
            <a:r>
              <a:rPr lang="en-US" b="1" dirty="0" smtClean="0"/>
              <a:t>Device </a:t>
            </a:r>
            <a:r>
              <a:rPr lang="en-US" b="1" dirty="0"/>
              <a:t>Driver Classifications</a:t>
            </a:r>
          </a:p>
          <a:p>
            <a:pPr>
              <a:buFont typeface="Wingdings" panose="05000000000000000000" pitchFamily="2" charset="2"/>
              <a:buChar char="q"/>
            </a:pPr>
            <a:r>
              <a:rPr lang="en-US" b="1" dirty="0" smtClean="0"/>
              <a:t>Kernel </a:t>
            </a:r>
            <a:r>
              <a:rPr lang="en-US" b="1" dirty="0"/>
              <a:t>Modules </a:t>
            </a:r>
            <a:r>
              <a:rPr lang="en-US" b="1" dirty="0" err="1"/>
              <a:t>Vs</a:t>
            </a:r>
            <a:r>
              <a:rPr lang="en-US" b="1" dirty="0"/>
              <a:t> Applications</a:t>
            </a:r>
          </a:p>
          <a:p>
            <a:pPr>
              <a:buFont typeface="Wingdings" panose="05000000000000000000" pitchFamily="2" charset="2"/>
              <a:buChar char="q"/>
            </a:pPr>
            <a:r>
              <a:rPr lang="en-US" b="1" dirty="0" smtClean="0"/>
              <a:t>Major </a:t>
            </a:r>
            <a:r>
              <a:rPr lang="en-US" b="1" dirty="0"/>
              <a:t>and Minor numbers</a:t>
            </a:r>
          </a:p>
          <a:p>
            <a:pPr>
              <a:buFont typeface="Wingdings" panose="05000000000000000000" pitchFamily="2" charset="2"/>
              <a:buChar char="q"/>
            </a:pPr>
            <a:r>
              <a:rPr lang="en-US" b="1" dirty="0" smtClean="0"/>
              <a:t>Device </a:t>
            </a:r>
            <a:r>
              <a:rPr lang="en-US" b="1" dirty="0"/>
              <a:t>Driver Entry Points </a:t>
            </a:r>
          </a:p>
          <a:p>
            <a:pPr>
              <a:buFont typeface="Wingdings" panose="05000000000000000000" pitchFamily="2" charset="2"/>
              <a:buChar char="q"/>
            </a:pPr>
            <a:r>
              <a:rPr lang="en-US" b="1" dirty="0" smtClean="0"/>
              <a:t>Developing </a:t>
            </a:r>
            <a:r>
              <a:rPr lang="en-US" b="1" dirty="0"/>
              <a:t>and Compiling a Simple Module</a:t>
            </a:r>
          </a:p>
          <a:p>
            <a:pPr>
              <a:buFont typeface="Wingdings" panose="05000000000000000000" pitchFamily="2" charset="2"/>
              <a:buChar char="q"/>
            </a:pPr>
            <a:r>
              <a:rPr lang="en-US" b="1" dirty="0" smtClean="0"/>
              <a:t>Loading </a:t>
            </a:r>
            <a:r>
              <a:rPr lang="en-US" b="1" dirty="0"/>
              <a:t>and Removing a </a:t>
            </a:r>
            <a:r>
              <a:rPr lang="en-US" b="1" dirty="0" smtClean="0"/>
              <a:t>Module</a:t>
            </a:r>
          </a:p>
          <a:p>
            <a:pPr marL="457200" lvl="1" indent="0">
              <a:buNone/>
            </a:pPr>
            <a:endParaRPr lang="en-US" b="1" dirty="0"/>
          </a:p>
          <a:p>
            <a:endParaRPr lang="en-US" b="1" dirty="0"/>
          </a:p>
        </p:txBody>
      </p:sp>
      <p:sp>
        <p:nvSpPr>
          <p:cNvPr id="4" name="Slide Number Placeholder 3"/>
          <p:cNvSpPr>
            <a:spLocks noGrp="1"/>
          </p:cNvSpPr>
          <p:nvPr>
            <p:ph type="sldNum" sz="quarter" idx="12"/>
          </p:nvPr>
        </p:nvSpPr>
        <p:spPr/>
        <p:txBody>
          <a:bodyPr/>
          <a:lstStyle/>
          <a:p>
            <a:fld id="{1DEFBDA0-AD74-41D1-B067-250B5C005FA0}" type="slidenum">
              <a:rPr lang="en-IN" smtClean="0"/>
              <a:t>71</a:t>
            </a:fld>
            <a:endParaRPr lang="en-IN"/>
          </a:p>
        </p:txBody>
      </p:sp>
      <p:sp>
        <p:nvSpPr>
          <p:cNvPr id="5" name="Rectangle 4"/>
          <p:cNvSpPr/>
          <p:nvPr/>
        </p:nvSpPr>
        <p:spPr>
          <a:xfrm>
            <a:off x="6626950" y="1151722"/>
            <a:ext cx="5565050" cy="2862322"/>
          </a:xfrm>
          <a:prstGeom prst="rect">
            <a:avLst/>
          </a:prstGeom>
        </p:spPr>
        <p:txBody>
          <a:bodyPr wrap="square">
            <a:spAutoFit/>
          </a:bodyPr>
          <a:lstStyle/>
          <a:p>
            <a:r>
              <a:rPr lang="en-US" sz="3600" b="1" dirty="0">
                <a:solidFill>
                  <a:srgbClr val="C00000"/>
                </a:solidFill>
              </a:rPr>
              <a:t>Character Device Driver</a:t>
            </a:r>
          </a:p>
          <a:p>
            <a:pPr marL="342900" indent="-342900">
              <a:buFont typeface="Wingdings" panose="05000000000000000000" pitchFamily="2" charset="2"/>
              <a:buChar char="q"/>
            </a:pPr>
            <a:r>
              <a:rPr lang="en-US" sz="2400" b="1" dirty="0"/>
              <a:t>I/O Memory Allocation</a:t>
            </a:r>
          </a:p>
          <a:p>
            <a:pPr marL="342900" indent="-342900">
              <a:buFont typeface="Wingdings" panose="05000000000000000000" pitchFamily="2" charset="2"/>
              <a:buChar char="q"/>
            </a:pPr>
            <a:r>
              <a:rPr lang="en-US" sz="2400" b="1" dirty="0"/>
              <a:t>File Structure</a:t>
            </a:r>
          </a:p>
          <a:p>
            <a:pPr marL="342900" indent="-342900">
              <a:buFont typeface="Wingdings" panose="05000000000000000000" pitchFamily="2" charset="2"/>
              <a:buChar char="q"/>
            </a:pPr>
            <a:r>
              <a:rPr lang="en-US" sz="2400" b="1" dirty="0"/>
              <a:t>File Operations Structure</a:t>
            </a:r>
          </a:p>
          <a:p>
            <a:pPr marL="342900" indent="-342900">
              <a:buFont typeface="Wingdings" panose="05000000000000000000" pitchFamily="2" charset="2"/>
              <a:buChar char="q"/>
            </a:pPr>
            <a:r>
              <a:rPr lang="en-US" sz="2400" b="1" dirty="0"/>
              <a:t>Transfer of data to / from Device Driver</a:t>
            </a:r>
          </a:p>
          <a:p>
            <a:pPr marL="342900" indent="-342900">
              <a:buFont typeface="Wingdings" panose="05000000000000000000" pitchFamily="2" charset="2"/>
              <a:buChar char="q"/>
            </a:pPr>
            <a:r>
              <a:rPr lang="en-US" sz="2400" b="1" dirty="0"/>
              <a:t>Design of a Simple Character Device Driver</a:t>
            </a:r>
          </a:p>
        </p:txBody>
      </p:sp>
    </p:spTree>
    <p:extLst>
      <p:ext uri="{BB962C8B-B14F-4D97-AF65-F5344CB8AC3E}">
        <p14:creationId xmlns:p14="http://schemas.microsoft.com/office/powerpoint/2010/main" val="35541750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Linux Kernel Architecture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72</a:t>
            </a:fld>
            <a:endParaRPr lang="en-IN"/>
          </a:p>
        </p:txBody>
      </p:sp>
      <p:pic>
        <p:nvPicPr>
          <p:cNvPr id="5" name="Content Placeholder 4" descr="ldr2_01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01065" y="1399063"/>
            <a:ext cx="8610600" cy="5029200"/>
          </a:xfrm>
          <a:noFill/>
          <a:ln w="9525">
            <a:solidFill>
              <a:srgbClr val="000000"/>
            </a:solidFill>
            <a:miter lim="800000"/>
            <a:headEnd/>
            <a:tailEnd/>
          </a:ln>
          <a:effectLst>
            <a:glow rad="228600">
              <a:schemeClr val="accent5">
                <a:satMod val="175000"/>
                <a:alpha val="40000"/>
              </a:schemeClr>
            </a:glow>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3984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Device Driver Introduction </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73</a:t>
            </a:fld>
            <a:endParaRPr lang="en-IN"/>
          </a:p>
        </p:txBody>
      </p:sp>
      <p:sp>
        <p:nvSpPr>
          <p:cNvPr id="5" name="Rectangle 4"/>
          <p:cNvSpPr/>
          <p:nvPr/>
        </p:nvSpPr>
        <p:spPr>
          <a:xfrm>
            <a:off x="284949" y="1613636"/>
            <a:ext cx="11496411" cy="4918269"/>
          </a:xfrm>
          <a:prstGeom prst="rect">
            <a:avLst/>
          </a:prstGeom>
        </p:spPr>
        <p:txBody>
          <a:bodyPr wrap="square">
            <a:spAutoFit/>
          </a:bodyPr>
          <a:lstStyle/>
          <a:p>
            <a:pPr marL="342900" lvl="0" indent="-342900" algn="just" fontAlgn="base">
              <a:spcBef>
                <a:spcPct val="20000"/>
              </a:spcBef>
              <a:spcAft>
                <a:spcPct val="0"/>
              </a:spcAft>
            </a:pPr>
            <a:r>
              <a:rPr lang="en-US" sz="3200" b="1" dirty="0">
                <a:solidFill>
                  <a:srgbClr val="333399"/>
                </a:solidFill>
                <a:latin typeface="Arial"/>
              </a:rPr>
              <a:t>A device driver is a collection of functions that accept general requests for I/O operations and manipulate the device to perform the requested operations.</a:t>
            </a:r>
          </a:p>
          <a:p>
            <a:pPr marL="342900" lvl="0" indent="-342900" algn="just" fontAlgn="base">
              <a:spcBef>
                <a:spcPct val="20000"/>
              </a:spcBef>
              <a:spcAft>
                <a:spcPct val="0"/>
              </a:spcAft>
            </a:pPr>
            <a:endParaRPr lang="en-US" sz="3200" b="1" dirty="0">
              <a:solidFill>
                <a:srgbClr val="333399"/>
              </a:solidFill>
              <a:latin typeface="Arial"/>
            </a:endParaRPr>
          </a:p>
          <a:p>
            <a:pPr marL="342900" lvl="0" indent="-342900" algn="just" fontAlgn="base">
              <a:spcBef>
                <a:spcPct val="20000"/>
              </a:spcBef>
              <a:spcAft>
                <a:spcPct val="0"/>
              </a:spcAft>
            </a:pPr>
            <a:r>
              <a:rPr lang="en-US" sz="3200" b="1" dirty="0">
                <a:solidFill>
                  <a:srgbClr val="333399"/>
                </a:solidFill>
                <a:latin typeface="Arial"/>
              </a:rPr>
              <a:t> 		</a:t>
            </a:r>
            <a:r>
              <a:rPr lang="en-US" sz="3200" b="1" dirty="0">
                <a:solidFill>
                  <a:srgbClr val="000000"/>
                </a:solidFill>
                <a:latin typeface="Arial"/>
              </a:rPr>
              <a:t>Under UNIX every device is managed by device driver functions.  </a:t>
            </a:r>
          </a:p>
          <a:p>
            <a:pPr marL="342900" lvl="0" indent="-342900" algn="just" fontAlgn="base">
              <a:spcBef>
                <a:spcPct val="20000"/>
              </a:spcBef>
              <a:spcAft>
                <a:spcPct val="0"/>
              </a:spcAft>
            </a:pPr>
            <a:endParaRPr lang="en-US" sz="3200" b="1" dirty="0">
              <a:solidFill>
                <a:srgbClr val="333399"/>
              </a:solidFill>
              <a:latin typeface="Arial"/>
            </a:endParaRPr>
          </a:p>
          <a:p>
            <a:pPr marL="342900" lvl="0" indent="-342900" algn="just" fontAlgn="base">
              <a:spcBef>
                <a:spcPct val="20000"/>
              </a:spcBef>
              <a:spcAft>
                <a:spcPct val="0"/>
              </a:spcAft>
            </a:pPr>
            <a:r>
              <a:rPr lang="en-US" sz="3200" b="1" dirty="0">
                <a:solidFill>
                  <a:srgbClr val="333399"/>
                </a:solidFill>
                <a:latin typeface="Arial"/>
              </a:rPr>
              <a:t>		</a:t>
            </a:r>
            <a:r>
              <a:rPr lang="en-US" sz="3200" b="1" dirty="0">
                <a:solidFill>
                  <a:srgbClr val="CC3300"/>
                </a:solidFill>
                <a:latin typeface="Arial"/>
              </a:rPr>
              <a:t>The group of functions is compiled and attached as part of the UNIX kernel.</a:t>
            </a:r>
          </a:p>
        </p:txBody>
      </p:sp>
    </p:spTree>
    <p:extLst>
      <p:ext uri="{BB962C8B-B14F-4D97-AF65-F5344CB8AC3E}">
        <p14:creationId xmlns:p14="http://schemas.microsoft.com/office/powerpoint/2010/main" val="38947967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Device Driver Introduction </a:t>
            </a:r>
          </a:p>
        </p:txBody>
      </p:sp>
      <p:sp>
        <p:nvSpPr>
          <p:cNvPr id="4" name="Slide Number Placeholder 3"/>
          <p:cNvSpPr>
            <a:spLocks noGrp="1"/>
          </p:cNvSpPr>
          <p:nvPr>
            <p:ph type="sldNum" sz="quarter" idx="12"/>
          </p:nvPr>
        </p:nvSpPr>
        <p:spPr/>
        <p:txBody>
          <a:bodyPr/>
          <a:lstStyle/>
          <a:p>
            <a:fld id="{1DEFBDA0-AD74-41D1-B067-250B5C005FA0}" type="slidenum">
              <a:rPr lang="en-IN" smtClean="0"/>
              <a:t>74</a:t>
            </a:fld>
            <a:endParaRPr lang="en-IN"/>
          </a:p>
        </p:txBody>
      </p:sp>
      <p:sp>
        <p:nvSpPr>
          <p:cNvPr id="5" name="Rectangle 4"/>
          <p:cNvSpPr/>
          <p:nvPr/>
        </p:nvSpPr>
        <p:spPr>
          <a:xfrm>
            <a:off x="141403" y="1256216"/>
            <a:ext cx="11783014" cy="5410712"/>
          </a:xfrm>
          <a:prstGeom prst="rect">
            <a:avLst/>
          </a:prstGeom>
        </p:spPr>
        <p:txBody>
          <a:bodyPr wrap="square">
            <a:spAutoFit/>
          </a:bodyPr>
          <a:lstStyle/>
          <a:p>
            <a:pPr marL="342900" lvl="0" indent="-342900" algn="just" fontAlgn="base">
              <a:spcBef>
                <a:spcPct val="20000"/>
              </a:spcBef>
              <a:spcAft>
                <a:spcPct val="0"/>
              </a:spcAft>
            </a:pPr>
            <a:r>
              <a:rPr lang="en-US" sz="3200" b="1" dirty="0">
                <a:solidFill>
                  <a:srgbClr val="660033"/>
                </a:solidFill>
                <a:latin typeface="Arial"/>
              </a:rPr>
              <a:t>Device Drivers are the translators of the </a:t>
            </a:r>
            <a:r>
              <a:rPr lang="en-US" sz="3200" b="1" dirty="0" err="1">
                <a:solidFill>
                  <a:srgbClr val="660033"/>
                </a:solidFill>
                <a:latin typeface="Arial"/>
              </a:rPr>
              <a:t>unix</a:t>
            </a:r>
            <a:r>
              <a:rPr lang="en-US" sz="3200" b="1" dirty="0">
                <a:solidFill>
                  <a:srgbClr val="660033"/>
                </a:solidFill>
                <a:latin typeface="Arial"/>
              </a:rPr>
              <a:t> operating system kernel.  They stand between the kernel and peripherals, translating requests for work into activity by the hardware. </a:t>
            </a:r>
          </a:p>
          <a:p>
            <a:pPr marL="342900" lvl="0" indent="-342900" algn="just" fontAlgn="base">
              <a:spcBef>
                <a:spcPct val="20000"/>
              </a:spcBef>
              <a:spcAft>
                <a:spcPct val="0"/>
              </a:spcAft>
            </a:pPr>
            <a:endParaRPr lang="en-US" sz="3200" b="1" dirty="0">
              <a:solidFill>
                <a:srgbClr val="660033"/>
              </a:solidFill>
              <a:latin typeface="Arial"/>
            </a:endParaRPr>
          </a:p>
          <a:p>
            <a:pPr marL="342900" lvl="0" indent="-342900" algn="just" fontAlgn="base">
              <a:spcBef>
                <a:spcPct val="20000"/>
              </a:spcBef>
              <a:spcAft>
                <a:spcPct val="0"/>
              </a:spcAft>
            </a:pPr>
            <a:r>
              <a:rPr lang="en-US" sz="3200" b="1" dirty="0">
                <a:solidFill>
                  <a:srgbClr val="333399"/>
                </a:solidFill>
                <a:latin typeface="Arial"/>
              </a:rPr>
              <a:t>		A device driver is a “C’ program that controls a device.</a:t>
            </a:r>
          </a:p>
          <a:p>
            <a:pPr marL="342900" lvl="0" indent="-342900" algn="just" fontAlgn="base">
              <a:spcBef>
                <a:spcPct val="20000"/>
              </a:spcBef>
              <a:spcAft>
                <a:spcPct val="0"/>
              </a:spcAft>
            </a:pPr>
            <a:endParaRPr lang="en-US" sz="3200" b="1" dirty="0">
              <a:solidFill>
                <a:srgbClr val="333399"/>
              </a:solidFill>
              <a:latin typeface="Arial"/>
            </a:endParaRPr>
          </a:p>
          <a:p>
            <a:pPr marL="342900" lvl="0" indent="-342900" algn="just" fontAlgn="base">
              <a:spcBef>
                <a:spcPct val="20000"/>
              </a:spcBef>
              <a:spcAft>
                <a:spcPct val="0"/>
              </a:spcAft>
            </a:pPr>
            <a:r>
              <a:rPr lang="en-US" sz="3200" b="1" dirty="0">
                <a:solidFill>
                  <a:srgbClr val="333399"/>
                </a:solidFill>
                <a:latin typeface="Arial"/>
              </a:rPr>
              <a:t>		</a:t>
            </a:r>
            <a:r>
              <a:rPr lang="en-US" sz="3200" b="1" dirty="0">
                <a:solidFill>
                  <a:srgbClr val="006600"/>
                </a:solidFill>
                <a:latin typeface="Arial"/>
              </a:rPr>
              <a:t>Drivers are distinct "black boxes" that make a particular  piece of hardware respond to a well-defined internal programming interface.</a:t>
            </a:r>
          </a:p>
        </p:txBody>
      </p:sp>
    </p:spTree>
    <p:extLst>
      <p:ext uri="{BB962C8B-B14F-4D97-AF65-F5344CB8AC3E}">
        <p14:creationId xmlns:p14="http://schemas.microsoft.com/office/powerpoint/2010/main" val="28211064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Device Driver Classifications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75</a:t>
            </a:fld>
            <a:endParaRPr lang="en-IN"/>
          </a:p>
        </p:txBody>
      </p:sp>
      <p:sp>
        <p:nvSpPr>
          <p:cNvPr id="3" name="Rectangle 2"/>
          <p:cNvSpPr/>
          <p:nvPr/>
        </p:nvSpPr>
        <p:spPr>
          <a:xfrm>
            <a:off x="313899" y="1290975"/>
            <a:ext cx="11611008" cy="4856714"/>
          </a:xfrm>
          <a:prstGeom prst="rect">
            <a:avLst/>
          </a:prstGeom>
        </p:spPr>
        <p:txBody>
          <a:bodyPr wrap="square">
            <a:spAutoFit/>
          </a:bodyPr>
          <a:lstStyle/>
          <a:p>
            <a:pPr marL="342900" lvl="0" indent="-342900" algn="just" fontAlgn="base">
              <a:spcBef>
                <a:spcPct val="20000"/>
              </a:spcBef>
              <a:spcAft>
                <a:spcPct val="0"/>
              </a:spcAft>
            </a:pPr>
            <a:r>
              <a:rPr lang="en-US" sz="3600" b="1" dirty="0">
                <a:solidFill>
                  <a:srgbClr val="CC3300"/>
                </a:solidFill>
                <a:latin typeface="Arial"/>
              </a:rPr>
              <a:t>Statically linked driver:</a:t>
            </a:r>
            <a:r>
              <a:rPr lang="en-US" sz="3200" b="1" dirty="0">
                <a:solidFill>
                  <a:srgbClr val="333399"/>
                </a:solidFill>
                <a:latin typeface="Arial"/>
              </a:rPr>
              <a:t> whose object code is linked with the kernel. The code of such device driver is physically contained in the kernel and therefore loaded in memory when the system boots.</a:t>
            </a:r>
          </a:p>
          <a:p>
            <a:pPr marL="342900" lvl="0" indent="-342900" algn="just" fontAlgn="base">
              <a:spcBef>
                <a:spcPct val="20000"/>
              </a:spcBef>
              <a:spcAft>
                <a:spcPct val="0"/>
              </a:spcAft>
            </a:pPr>
            <a:endParaRPr lang="en-US" sz="3200" b="1" dirty="0">
              <a:solidFill>
                <a:srgbClr val="333399"/>
              </a:solidFill>
              <a:latin typeface="Arial"/>
            </a:endParaRPr>
          </a:p>
          <a:p>
            <a:pPr marL="342900" lvl="0" indent="-342900" algn="just" fontAlgn="base">
              <a:spcBef>
                <a:spcPct val="20000"/>
              </a:spcBef>
              <a:spcAft>
                <a:spcPct val="0"/>
              </a:spcAft>
            </a:pPr>
            <a:r>
              <a:rPr lang="en-US" sz="3200" b="1" dirty="0">
                <a:solidFill>
                  <a:srgbClr val="CC3300"/>
                </a:solidFill>
                <a:latin typeface="Arial"/>
              </a:rPr>
              <a:t>		</a:t>
            </a:r>
            <a:r>
              <a:rPr lang="en-US" sz="3600" b="1" dirty="0">
                <a:solidFill>
                  <a:srgbClr val="CC3300"/>
                </a:solidFill>
                <a:latin typeface="Arial"/>
              </a:rPr>
              <a:t>Dynamically linked driver:</a:t>
            </a:r>
            <a:r>
              <a:rPr lang="en-US" sz="3200" b="1" dirty="0">
                <a:solidFill>
                  <a:srgbClr val="333399"/>
                </a:solidFill>
                <a:latin typeface="Arial"/>
              </a:rPr>
              <a:t> whose object code is NOT linked with the kernel. The code of such device driver is NOT contained in the kernel, and the device driver is loaded and unloaded as and when required. </a:t>
            </a:r>
          </a:p>
        </p:txBody>
      </p:sp>
    </p:spTree>
    <p:extLst>
      <p:ext uri="{BB962C8B-B14F-4D97-AF65-F5344CB8AC3E}">
        <p14:creationId xmlns:p14="http://schemas.microsoft.com/office/powerpoint/2010/main" val="24485861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Dynamically Linked Driver</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76</a:t>
            </a:fld>
            <a:endParaRPr lang="en-IN"/>
          </a:p>
        </p:txBody>
      </p:sp>
      <p:sp>
        <p:nvSpPr>
          <p:cNvPr id="3" name="Rectangle 2"/>
          <p:cNvSpPr/>
          <p:nvPr/>
        </p:nvSpPr>
        <p:spPr>
          <a:xfrm>
            <a:off x="342039" y="1026370"/>
            <a:ext cx="11382232" cy="5176802"/>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000000"/>
                </a:solidFill>
                <a:latin typeface="Arial"/>
              </a:rPr>
              <a:t>The device driver programming interface is such that drivers can be built separately from the rest of the kernel, and "plugged in" at runtime when needed. </a:t>
            </a:r>
          </a:p>
          <a:p>
            <a:pPr marL="342900" lvl="0" indent="-342900" algn="just" fontAlgn="base">
              <a:spcBef>
                <a:spcPct val="20000"/>
              </a:spcBef>
              <a:spcAft>
                <a:spcPct val="0"/>
              </a:spcAft>
            </a:pPr>
            <a:endParaRPr lang="en-US" sz="2800" b="1" dirty="0">
              <a:solidFill>
                <a:srgbClr val="000000"/>
              </a:solidFill>
              <a:latin typeface="Arial"/>
            </a:endParaRPr>
          </a:p>
          <a:p>
            <a:pPr marL="342900" lvl="0" indent="-342900" algn="just" fontAlgn="base">
              <a:spcBef>
                <a:spcPct val="20000"/>
              </a:spcBef>
              <a:spcAft>
                <a:spcPct val="0"/>
              </a:spcAft>
            </a:pPr>
            <a:r>
              <a:rPr lang="en-US" sz="2800" dirty="0">
                <a:solidFill>
                  <a:srgbClr val="333399"/>
                </a:solidFill>
                <a:latin typeface="Arial"/>
              </a:rPr>
              <a:t>		</a:t>
            </a:r>
            <a:r>
              <a:rPr lang="en-US" sz="2800" b="1" dirty="0">
                <a:solidFill>
                  <a:srgbClr val="CC3300"/>
                </a:solidFill>
                <a:latin typeface="Arial"/>
              </a:rPr>
              <a:t>Each piece of code that can be added to the kernel at runtime is called a module.  For example:  device drivers, file systems.</a:t>
            </a:r>
          </a:p>
          <a:p>
            <a:pPr marL="342900" lvl="0" indent="-342900" algn="just" fontAlgn="base">
              <a:spcBef>
                <a:spcPct val="20000"/>
              </a:spcBef>
              <a:spcAft>
                <a:spcPct val="0"/>
              </a:spcAft>
            </a:pPr>
            <a:endParaRPr lang="en-US" sz="2800" b="1" dirty="0">
              <a:solidFill>
                <a:srgbClr val="CC3300"/>
              </a:solidFill>
              <a:latin typeface="Arial"/>
            </a:endParaRPr>
          </a:p>
          <a:p>
            <a:pPr marL="342900" lvl="0" indent="-342900" algn="just" fontAlgn="base">
              <a:spcBef>
                <a:spcPct val="20000"/>
              </a:spcBef>
              <a:spcAft>
                <a:spcPct val="0"/>
              </a:spcAft>
            </a:pPr>
            <a:r>
              <a:rPr lang="en-US" sz="2800" b="1" dirty="0">
                <a:solidFill>
                  <a:srgbClr val="333399"/>
                </a:solidFill>
                <a:latin typeface="Arial"/>
              </a:rPr>
              <a:t> 		Each module is made up of object code that can be dynamically linked to the running kernel or removed from the running kernel by the appropriate command. </a:t>
            </a:r>
          </a:p>
        </p:txBody>
      </p:sp>
    </p:spTree>
    <p:extLst>
      <p:ext uri="{BB962C8B-B14F-4D97-AF65-F5344CB8AC3E}">
        <p14:creationId xmlns:p14="http://schemas.microsoft.com/office/powerpoint/2010/main" val="35892631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Fundamental Concept</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77</a:t>
            </a:fld>
            <a:endParaRPr lang="en-IN"/>
          </a:p>
        </p:txBody>
      </p:sp>
      <p:sp>
        <p:nvSpPr>
          <p:cNvPr id="3" name="Rectangle 2"/>
          <p:cNvSpPr/>
          <p:nvPr/>
        </p:nvSpPr>
        <p:spPr>
          <a:xfrm>
            <a:off x="141403" y="1063255"/>
            <a:ext cx="11783504" cy="6420219"/>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CC3300"/>
                </a:solidFill>
                <a:latin typeface="Arial" panose="020B0604020202020204" pitchFamily="34" charset="0"/>
                <a:cs typeface="Arial" panose="020B0604020202020204" pitchFamily="34" charset="0"/>
              </a:rPr>
              <a:t>Write kernel code  to access the hardware, but don't force particular policies on the user, since different users have different needs.</a:t>
            </a:r>
          </a:p>
          <a:p>
            <a:pPr marL="342900" lvl="0" indent="-342900" algn="just" fontAlgn="base">
              <a:spcBef>
                <a:spcPct val="20000"/>
              </a:spcBef>
              <a:spcAft>
                <a:spcPct val="0"/>
              </a:spcAft>
            </a:pPr>
            <a:r>
              <a:rPr lang="en-US" sz="2800" b="1" dirty="0" smtClean="0">
                <a:solidFill>
                  <a:srgbClr val="333399"/>
                </a:solidFill>
                <a:latin typeface="Arial" panose="020B0604020202020204" pitchFamily="34" charset="0"/>
                <a:cs typeface="Arial" panose="020B0604020202020204" pitchFamily="34" charset="0"/>
              </a:rPr>
              <a:t>    </a:t>
            </a:r>
            <a:r>
              <a:rPr lang="en-US" sz="2800" b="1" dirty="0">
                <a:solidFill>
                  <a:srgbClr val="333399"/>
                </a:solidFill>
                <a:latin typeface="Arial" panose="020B0604020202020204" pitchFamily="34" charset="0"/>
                <a:cs typeface="Arial" panose="020B0604020202020204" pitchFamily="34" charset="0"/>
              </a:rPr>
              <a:t>	The driver should deal with making the hardware available, leaving all the issues about how to use the hardware to the applications</a:t>
            </a:r>
            <a:r>
              <a:rPr lang="en-US" sz="2800" b="1" dirty="0" smtClean="0">
                <a:solidFill>
                  <a:srgbClr val="333399"/>
                </a:solidFill>
                <a:latin typeface="Arial" panose="020B0604020202020204" pitchFamily="34" charset="0"/>
                <a:cs typeface="Arial" panose="020B0604020202020204" pitchFamily="34" charset="0"/>
              </a:rPr>
              <a:t>.</a:t>
            </a:r>
          </a:p>
          <a:p>
            <a:endParaRPr lang="en-US" sz="800" b="1" dirty="0" smtClean="0">
              <a:solidFill>
                <a:srgbClr val="CC3300"/>
              </a:solidFill>
              <a:latin typeface="Arial" panose="020B0604020202020204" pitchFamily="34" charset="0"/>
              <a:cs typeface="Arial" panose="020B0604020202020204" pitchFamily="34" charset="0"/>
            </a:endParaRPr>
          </a:p>
          <a:p>
            <a:r>
              <a:rPr lang="en-US" sz="2800" b="1" dirty="0" smtClean="0">
                <a:solidFill>
                  <a:srgbClr val="CC3300"/>
                </a:solidFill>
                <a:latin typeface="Arial" panose="020B0604020202020204" pitchFamily="34" charset="0"/>
                <a:cs typeface="Arial" panose="020B0604020202020204" pitchFamily="34" charset="0"/>
              </a:rPr>
              <a:t>The </a:t>
            </a:r>
            <a:r>
              <a:rPr lang="en-US" sz="2800" b="1" dirty="0">
                <a:solidFill>
                  <a:srgbClr val="CC3300"/>
                </a:solidFill>
                <a:latin typeface="Arial" panose="020B0604020202020204" pitchFamily="34" charset="0"/>
                <a:cs typeface="Arial" panose="020B0604020202020204" pitchFamily="34" charset="0"/>
              </a:rPr>
              <a:t>kernel is non preemptive. Kernel functions do not get context switched. Thus, you need not do lots of messy locking on variables. </a:t>
            </a:r>
          </a:p>
          <a:p>
            <a:endParaRPr lang="en-US" sz="2800" b="1" dirty="0">
              <a:solidFill>
                <a:srgbClr val="CC3300"/>
              </a:solidFill>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		But, if one of the driver routines goes into an infinite loop, the machine will hang. If the routine takes too long, the machine will appear to pause. </a:t>
            </a:r>
          </a:p>
          <a:p>
            <a:r>
              <a:rPr lang="en-US" sz="2800" b="1" dirty="0" smtClean="0">
                <a:solidFill>
                  <a:srgbClr val="006600"/>
                </a:solidFill>
                <a:latin typeface="Arial" panose="020B0604020202020204" pitchFamily="34" charset="0"/>
                <a:cs typeface="Arial" panose="020B0604020202020204" pitchFamily="34" charset="0"/>
              </a:rPr>
              <a:t>None </a:t>
            </a:r>
            <a:r>
              <a:rPr lang="en-US" sz="2800" b="1" dirty="0">
                <a:solidFill>
                  <a:srgbClr val="006600"/>
                </a:solidFill>
                <a:latin typeface="Arial" panose="020B0604020202020204" pitchFamily="34" charset="0"/>
                <a:cs typeface="Arial" panose="020B0604020202020204" pitchFamily="34" charset="0"/>
              </a:rPr>
              <a:t>of the </a:t>
            </a:r>
            <a:r>
              <a:rPr lang="en-US" sz="2800" b="1" dirty="0" err="1">
                <a:solidFill>
                  <a:srgbClr val="006600"/>
                </a:solidFill>
                <a:latin typeface="Arial" panose="020B0604020202020204" pitchFamily="34" charset="0"/>
                <a:cs typeface="Arial" panose="020B0604020202020204" pitchFamily="34" charset="0"/>
              </a:rPr>
              <a:t>libc</a:t>
            </a:r>
            <a:r>
              <a:rPr lang="en-US" sz="2800" b="1" dirty="0">
                <a:solidFill>
                  <a:srgbClr val="006600"/>
                </a:solidFill>
                <a:latin typeface="Arial" panose="020B0604020202020204" pitchFamily="34" charset="0"/>
                <a:cs typeface="Arial" panose="020B0604020202020204" pitchFamily="34" charset="0"/>
              </a:rPr>
              <a:t> functions are available, but some of them  are duplicated.</a:t>
            </a:r>
          </a:p>
          <a:p>
            <a:pPr marL="342900" lvl="0" indent="-342900" algn="just" fontAlgn="base">
              <a:spcBef>
                <a:spcPct val="20000"/>
              </a:spcBef>
              <a:spcAft>
                <a:spcPct val="0"/>
              </a:spcAft>
            </a:pPr>
            <a:endParaRPr lang="en-US" sz="2800" b="1"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7646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Kernel Modules </a:t>
            </a:r>
            <a:r>
              <a:rPr lang="en-US" dirty="0" err="1" smtClean="0">
                <a:latin typeface="+mn-lt"/>
              </a:rPr>
              <a:t>Vs</a:t>
            </a:r>
            <a:r>
              <a:rPr lang="en-US" dirty="0" smtClean="0">
                <a:latin typeface="+mn-lt"/>
              </a:rPr>
              <a:t> Applications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78</a:t>
            </a:fld>
            <a:endParaRPr lang="en-IN"/>
          </a:p>
        </p:txBody>
      </p:sp>
      <p:sp>
        <p:nvSpPr>
          <p:cNvPr id="3" name="Rectangle 2"/>
          <p:cNvSpPr/>
          <p:nvPr/>
        </p:nvSpPr>
        <p:spPr>
          <a:xfrm>
            <a:off x="141403" y="1284539"/>
            <a:ext cx="11532358" cy="5607689"/>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339933"/>
                </a:solidFill>
                <a:latin typeface="Arial"/>
              </a:rPr>
              <a:t>Applications performs a single task from beginning to end, A module registers itself in order to serve future requests.</a:t>
            </a:r>
          </a:p>
          <a:p>
            <a:pPr marL="342900" lvl="0" indent="-342900" algn="just" fontAlgn="base">
              <a:spcBef>
                <a:spcPct val="20000"/>
              </a:spcBef>
              <a:spcAft>
                <a:spcPct val="0"/>
              </a:spcAft>
            </a:pPr>
            <a:endParaRPr lang="en-US" sz="1050" b="1" dirty="0">
              <a:solidFill>
                <a:srgbClr val="339933"/>
              </a:solidFill>
              <a:latin typeface="Arial"/>
            </a:endParaRPr>
          </a:p>
          <a:p>
            <a:pPr marL="342900" lvl="0" indent="-342900" algn="just" fontAlgn="base">
              <a:spcBef>
                <a:spcPct val="20000"/>
              </a:spcBef>
              <a:spcAft>
                <a:spcPct val="0"/>
              </a:spcAft>
            </a:pPr>
            <a:r>
              <a:rPr lang="en-US" sz="2800" b="1" dirty="0">
                <a:solidFill>
                  <a:srgbClr val="333399"/>
                </a:solidFill>
                <a:latin typeface="Arial"/>
              </a:rPr>
              <a:t>		</a:t>
            </a:r>
            <a:r>
              <a:rPr lang="en-US" sz="2800" b="1" dirty="0">
                <a:solidFill>
                  <a:srgbClr val="000099"/>
                </a:solidFill>
                <a:latin typeface="Arial"/>
              </a:rPr>
              <a:t>Application call functions resolves external references using appropriate lib functions during link stage, whereas modules are linked only to the kernel, and only functions it can call are exported  by kernel</a:t>
            </a:r>
            <a:r>
              <a:rPr lang="en-US" sz="2800" b="1" dirty="0" smtClean="0">
                <a:solidFill>
                  <a:srgbClr val="000099"/>
                </a:solidFill>
                <a:latin typeface="Arial"/>
              </a:rPr>
              <a:t>.</a:t>
            </a:r>
          </a:p>
          <a:p>
            <a:r>
              <a:rPr lang="en-US" sz="2800" b="1" dirty="0">
                <a:solidFill>
                  <a:srgbClr val="CC0000"/>
                </a:solidFill>
              </a:rPr>
              <a:t>Since no library is linked to modules, source file should never include usual header files.</a:t>
            </a:r>
          </a:p>
          <a:p>
            <a:endParaRPr lang="en-US" sz="2800" b="1" dirty="0"/>
          </a:p>
          <a:p>
            <a:r>
              <a:rPr lang="en-US" sz="2800" b="1" dirty="0"/>
              <a:t>		</a:t>
            </a:r>
            <a:r>
              <a:rPr lang="en-US" sz="2800" b="1" dirty="0">
                <a:solidFill>
                  <a:srgbClr val="000000"/>
                </a:solidFill>
              </a:rPr>
              <a:t>Segmentation fault is harmless during application development but kernel fault is fatal at least to the current process, if not for the whole system</a:t>
            </a:r>
            <a:r>
              <a:rPr lang="en-US" sz="2800" b="1" dirty="0" smtClean="0">
                <a:solidFill>
                  <a:srgbClr val="000000"/>
                </a:solidFill>
              </a:rPr>
              <a:t>.</a:t>
            </a:r>
            <a:endParaRPr lang="en-US" sz="2800" b="1" dirty="0">
              <a:solidFill>
                <a:srgbClr val="000000"/>
              </a:solidFill>
            </a:endParaRPr>
          </a:p>
        </p:txBody>
      </p:sp>
    </p:spTree>
    <p:extLst>
      <p:ext uri="{BB962C8B-B14F-4D97-AF65-F5344CB8AC3E}">
        <p14:creationId xmlns:p14="http://schemas.microsoft.com/office/powerpoint/2010/main" val="8779586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Kernel Modules </a:t>
            </a:r>
            <a:r>
              <a:rPr lang="en-US" dirty="0" err="1" smtClean="0">
                <a:latin typeface="+mn-lt"/>
              </a:rPr>
              <a:t>Vs</a:t>
            </a:r>
            <a:r>
              <a:rPr lang="en-US" dirty="0" smtClean="0">
                <a:latin typeface="+mn-lt"/>
              </a:rPr>
              <a:t> Applications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79</a:t>
            </a:fld>
            <a:endParaRPr lang="en-IN"/>
          </a:p>
        </p:txBody>
      </p:sp>
      <p:sp>
        <p:nvSpPr>
          <p:cNvPr id="3" name="Rectangle 2"/>
          <p:cNvSpPr/>
          <p:nvPr/>
        </p:nvSpPr>
        <p:spPr>
          <a:xfrm>
            <a:off x="277505" y="1694654"/>
            <a:ext cx="11805760" cy="1341906"/>
          </a:xfrm>
          <a:prstGeom prst="rect">
            <a:avLst/>
          </a:prstGeom>
        </p:spPr>
        <p:txBody>
          <a:bodyPr wrap="square">
            <a:spAutoFit/>
          </a:bodyPr>
          <a:lstStyle/>
          <a:p>
            <a:pPr marL="342900" lvl="0" indent="-342900" algn="just" fontAlgn="base">
              <a:lnSpc>
                <a:spcPct val="90000"/>
              </a:lnSpc>
              <a:spcBef>
                <a:spcPct val="20000"/>
              </a:spcBef>
              <a:spcAft>
                <a:spcPct val="0"/>
              </a:spcAft>
            </a:pPr>
            <a:r>
              <a:rPr lang="en-US" sz="2800" b="1" dirty="0">
                <a:solidFill>
                  <a:srgbClr val="000099"/>
                </a:solidFill>
                <a:latin typeface="Arial"/>
              </a:rPr>
              <a:t>User activities  are performed by means of a set of standardized calls that are independent of the specific driver</a:t>
            </a:r>
            <a:r>
              <a:rPr lang="en-US" sz="2800" b="1" dirty="0" smtClean="0">
                <a:solidFill>
                  <a:srgbClr val="000099"/>
                </a:solidFill>
                <a:latin typeface="Arial"/>
              </a:rPr>
              <a:t>.</a:t>
            </a:r>
          </a:p>
          <a:p>
            <a:pPr marL="342900" lvl="0" indent="-342900" algn="just" fontAlgn="base">
              <a:lnSpc>
                <a:spcPct val="90000"/>
              </a:lnSpc>
              <a:spcBef>
                <a:spcPct val="20000"/>
              </a:spcBef>
              <a:spcAft>
                <a:spcPct val="0"/>
              </a:spcAft>
            </a:pPr>
            <a:endParaRPr lang="en-US" sz="2800" b="1" dirty="0">
              <a:solidFill>
                <a:srgbClr val="000099"/>
              </a:solidFill>
              <a:latin typeface="Arial"/>
            </a:endParaRPr>
          </a:p>
        </p:txBody>
      </p:sp>
      <p:sp>
        <p:nvSpPr>
          <p:cNvPr id="5" name="Rectangle 4"/>
          <p:cNvSpPr/>
          <p:nvPr/>
        </p:nvSpPr>
        <p:spPr>
          <a:xfrm>
            <a:off x="277505" y="3056363"/>
            <a:ext cx="11805760" cy="2806922"/>
          </a:xfrm>
          <a:prstGeom prst="rect">
            <a:avLst/>
          </a:prstGeom>
        </p:spPr>
        <p:txBody>
          <a:bodyPr wrap="square">
            <a:spAutoFit/>
          </a:bodyPr>
          <a:lstStyle/>
          <a:p>
            <a:pPr lvl="0" fontAlgn="base">
              <a:lnSpc>
                <a:spcPct val="90000"/>
              </a:lnSpc>
              <a:spcBef>
                <a:spcPct val="0"/>
              </a:spcBef>
              <a:spcAft>
                <a:spcPct val="0"/>
              </a:spcAft>
            </a:pPr>
            <a:r>
              <a:rPr lang="en-US" sz="2800" b="1" dirty="0">
                <a:solidFill>
                  <a:srgbClr val="800000"/>
                </a:solidFill>
                <a:latin typeface="Arial" panose="020B0604020202020204" pitchFamily="34" charset="0"/>
              </a:rPr>
              <a:t>Mapping those calls to device-specific operations that act on real hardware is then the role of the device driver.</a:t>
            </a:r>
          </a:p>
          <a:p>
            <a:pPr lvl="0" fontAlgn="base">
              <a:lnSpc>
                <a:spcPct val="90000"/>
              </a:lnSpc>
              <a:spcBef>
                <a:spcPct val="0"/>
              </a:spcBef>
              <a:spcAft>
                <a:spcPct val="0"/>
              </a:spcAft>
            </a:pPr>
            <a:endParaRPr lang="en-US" sz="2800" b="1" dirty="0">
              <a:solidFill>
                <a:srgbClr val="800000"/>
              </a:solidFill>
              <a:latin typeface="Arial" panose="020B0604020202020204" pitchFamily="34" charset="0"/>
            </a:endParaRPr>
          </a:p>
          <a:p>
            <a:pPr lvl="0" fontAlgn="base">
              <a:lnSpc>
                <a:spcPct val="90000"/>
              </a:lnSpc>
              <a:spcBef>
                <a:spcPct val="0"/>
              </a:spcBef>
              <a:spcAft>
                <a:spcPct val="0"/>
              </a:spcAft>
            </a:pPr>
            <a:r>
              <a:rPr lang="en-US" sz="2800" b="1" dirty="0">
                <a:solidFill>
                  <a:srgbClr val="000000"/>
                </a:solidFill>
                <a:latin typeface="Arial" panose="020B0604020202020204" pitchFamily="34" charset="0"/>
              </a:rPr>
              <a:t>		</a:t>
            </a:r>
            <a:r>
              <a:rPr lang="en-US" sz="2800" b="1" dirty="0">
                <a:solidFill>
                  <a:srgbClr val="006600"/>
                </a:solidFill>
                <a:latin typeface="Arial" panose="020B0604020202020204" pitchFamily="34" charset="0"/>
              </a:rPr>
              <a:t>However, unlike a C program, you do not link a device driver into an executable program as it does not have a main()  function - meaning that  a device driver does not have a single entry point.</a:t>
            </a:r>
          </a:p>
        </p:txBody>
      </p:sp>
    </p:spTree>
    <p:extLst>
      <p:ext uri="{BB962C8B-B14F-4D97-AF65-F5344CB8AC3E}">
        <p14:creationId xmlns:p14="http://schemas.microsoft.com/office/powerpoint/2010/main" val="167004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Two Way Communication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a:t>
            </a:fld>
            <a:endParaRPr lang="en-IN"/>
          </a:p>
        </p:txBody>
      </p:sp>
      <p:sp>
        <p:nvSpPr>
          <p:cNvPr id="5" name="Line 4"/>
          <p:cNvSpPr>
            <a:spLocks noChangeShapeType="1"/>
          </p:cNvSpPr>
          <p:nvPr/>
        </p:nvSpPr>
        <p:spPr bwMode="auto">
          <a:xfrm>
            <a:off x="3444760" y="5005553"/>
            <a:ext cx="56388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5"/>
          <p:cNvSpPr>
            <a:spLocks noChangeShapeType="1"/>
          </p:cNvSpPr>
          <p:nvPr/>
        </p:nvSpPr>
        <p:spPr bwMode="auto">
          <a:xfrm>
            <a:off x="3368560" y="6224753"/>
            <a:ext cx="5791200" cy="0"/>
          </a:xfrm>
          <a:prstGeom prst="line">
            <a:avLst/>
          </a:prstGeom>
          <a:noFill/>
          <a:ln w="28575">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Oval 6"/>
          <p:cNvSpPr>
            <a:spLocks noChangeArrowheads="1"/>
          </p:cNvSpPr>
          <p:nvPr/>
        </p:nvSpPr>
        <p:spPr bwMode="auto">
          <a:xfrm>
            <a:off x="8854960" y="5005553"/>
            <a:ext cx="533400" cy="1219200"/>
          </a:xfrm>
          <a:prstGeom prst="ellipse">
            <a:avLst/>
          </a:prstGeom>
          <a:noFill/>
          <a:ln w="2857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8" name="Oval 7"/>
          <p:cNvSpPr>
            <a:spLocks noChangeArrowheads="1"/>
          </p:cNvSpPr>
          <p:nvPr/>
        </p:nvSpPr>
        <p:spPr bwMode="auto">
          <a:xfrm>
            <a:off x="3139960" y="5005553"/>
            <a:ext cx="533400" cy="1219200"/>
          </a:xfrm>
          <a:prstGeom prst="ellipse">
            <a:avLst/>
          </a:prstGeom>
          <a:noFill/>
          <a:ln w="28575">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9" name="Line 8"/>
          <p:cNvSpPr>
            <a:spLocks noChangeShapeType="1"/>
          </p:cNvSpPr>
          <p:nvPr/>
        </p:nvSpPr>
        <p:spPr bwMode="auto">
          <a:xfrm>
            <a:off x="3444760" y="3329153"/>
            <a:ext cx="56388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9"/>
          <p:cNvSpPr>
            <a:spLocks noChangeShapeType="1"/>
          </p:cNvSpPr>
          <p:nvPr/>
        </p:nvSpPr>
        <p:spPr bwMode="auto">
          <a:xfrm>
            <a:off x="3444760" y="4548353"/>
            <a:ext cx="56388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Oval 10"/>
          <p:cNvSpPr>
            <a:spLocks noChangeArrowheads="1"/>
          </p:cNvSpPr>
          <p:nvPr/>
        </p:nvSpPr>
        <p:spPr bwMode="auto">
          <a:xfrm>
            <a:off x="8854960" y="3329153"/>
            <a:ext cx="533400" cy="1219200"/>
          </a:xfrm>
          <a:prstGeom prst="ellipse">
            <a:avLst/>
          </a:prstGeom>
          <a:solidFill>
            <a:schemeClr val="bg1"/>
          </a:solidFill>
          <a:ln w="285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2" name="Oval 11"/>
          <p:cNvSpPr>
            <a:spLocks noChangeArrowheads="1"/>
          </p:cNvSpPr>
          <p:nvPr/>
        </p:nvSpPr>
        <p:spPr bwMode="auto">
          <a:xfrm>
            <a:off x="3139960" y="3329153"/>
            <a:ext cx="533400" cy="1219200"/>
          </a:xfrm>
          <a:prstGeom prst="ellipse">
            <a:avLst/>
          </a:prstGeom>
          <a:noFill/>
          <a:ln w="28575">
            <a:solidFill>
              <a:srgbClr val="00206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3" name="Rectangle 12"/>
          <p:cNvSpPr>
            <a:spLocks noChangeArrowheads="1"/>
          </p:cNvSpPr>
          <p:nvPr/>
        </p:nvSpPr>
        <p:spPr bwMode="auto">
          <a:xfrm>
            <a:off x="4054360" y="3069021"/>
            <a:ext cx="76200" cy="3436892"/>
          </a:xfrm>
          <a:prstGeom prst="rect">
            <a:avLst/>
          </a:prstGeom>
          <a:solidFill>
            <a:srgbClr val="00B05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4" name="AutoShape 14"/>
          <p:cNvSpPr>
            <a:spLocks noChangeArrowheads="1"/>
          </p:cNvSpPr>
          <p:nvPr/>
        </p:nvSpPr>
        <p:spPr bwMode="auto">
          <a:xfrm>
            <a:off x="9083560" y="3786353"/>
            <a:ext cx="1143000" cy="381000"/>
          </a:xfrm>
          <a:prstGeom prst="rightArrow">
            <a:avLst>
              <a:gd name="adj1" fmla="val 50000"/>
              <a:gd name="adj2" fmla="val 75000"/>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5" name="AutoShape 15"/>
          <p:cNvSpPr>
            <a:spLocks noChangeArrowheads="1"/>
          </p:cNvSpPr>
          <p:nvPr/>
        </p:nvSpPr>
        <p:spPr bwMode="auto">
          <a:xfrm>
            <a:off x="2377960" y="3786353"/>
            <a:ext cx="1143000" cy="381000"/>
          </a:xfrm>
          <a:prstGeom prst="rightArrow">
            <a:avLst>
              <a:gd name="adj1" fmla="val 50000"/>
              <a:gd name="adj2" fmla="val 75000"/>
            </a:avLst>
          </a:prstGeom>
          <a:solidFill>
            <a:srgbClr val="CCFF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6" name="AutoShape 16"/>
          <p:cNvSpPr>
            <a:spLocks noChangeArrowheads="1"/>
          </p:cNvSpPr>
          <p:nvPr/>
        </p:nvSpPr>
        <p:spPr bwMode="auto">
          <a:xfrm>
            <a:off x="9007360" y="5462753"/>
            <a:ext cx="1066800" cy="381000"/>
          </a:xfrm>
          <a:prstGeom prst="leftArrow">
            <a:avLst>
              <a:gd name="adj1" fmla="val 50000"/>
              <a:gd name="adj2" fmla="val 70000"/>
            </a:avLst>
          </a:prstGeom>
          <a:solidFill>
            <a:srgbClr val="CCFFFF"/>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7" name="AutoShape 17"/>
          <p:cNvSpPr>
            <a:spLocks noChangeArrowheads="1"/>
          </p:cNvSpPr>
          <p:nvPr/>
        </p:nvSpPr>
        <p:spPr bwMode="auto">
          <a:xfrm>
            <a:off x="2377960" y="5386553"/>
            <a:ext cx="1066800" cy="381000"/>
          </a:xfrm>
          <a:prstGeom prst="leftArrow">
            <a:avLst>
              <a:gd name="adj1" fmla="val 50000"/>
              <a:gd name="adj2" fmla="val 70000"/>
            </a:avLst>
          </a:prstGeom>
          <a:solidFill>
            <a:srgbClr val="FFFF00"/>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18" name="Text Box 18"/>
          <p:cNvSpPr txBox="1">
            <a:spLocks noChangeArrowheads="1"/>
          </p:cNvSpPr>
          <p:nvPr/>
        </p:nvSpPr>
        <p:spPr bwMode="auto">
          <a:xfrm>
            <a:off x="9388360" y="3252953"/>
            <a:ext cx="1143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a:latin typeface="+mn-lt"/>
              </a:rPr>
              <a:t>fd1[0]</a:t>
            </a:r>
          </a:p>
        </p:txBody>
      </p:sp>
      <p:sp>
        <p:nvSpPr>
          <p:cNvPr id="19" name="Text Box 19"/>
          <p:cNvSpPr txBox="1">
            <a:spLocks noChangeArrowheads="1"/>
          </p:cNvSpPr>
          <p:nvPr/>
        </p:nvSpPr>
        <p:spPr bwMode="auto">
          <a:xfrm>
            <a:off x="9312160" y="5996153"/>
            <a:ext cx="1295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a:latin typeface="+mn-lt"/>
              </a:rPr>
              <a:t>fd2[1]</a:t>
            </a:r>
          </a:p>
        </p:txBody>
      </p:sp>
      <p:sp>
        <p:nvSpPr>
          <p:cNvPr id="20" name="Text Box 20"/>
          <p:cNvSpPr txBox="1">
            <a:spLocks noChangeArrowheads="1"/>
          </p:cNvSpPr>
          <p:nvPr/>
        </p:nvSpPr>
        <p:spPr bwMode="auto">
          <a:xfrm>
            <a:off x="2203248" y="3329153"/>
            <a:ext cx="1143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dirty="0">
                <a:latin typeface="+mn-lt"/>
              </a:rPr>
              <a:t>fd1[1]</a:t>
            </a:r>
          </a:p>
        </p:txBody>
      </p:sp>
      <p:sp>
        <p:nvSpPr>
          <p:cNvPr id="21" name="Text Box 21"/>
          <p:cNvSpPr txBox="1">
            <a:spLocks noChangeArrowheads="1"/>
          </p:cNvSpPr>
          <p:nvPr/>
        </p:nvSpPr>
        <p:spPr bwMode="auto">
          <a:xfrm>
            <a:off x="2050848" y="5996153"/>
            <a:ext cx="1219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200" b="1" dirty="0">
                <a:latin typeface="+mn-lt"/>
              </a:rPr>
              <a:t>fd2[0]</a:t>
            </a:r>
          </a:p>
        </p:txBody>
      </p:sp>
      <p:sp>
        <p:nvSpPr>
          <p:cNvPr id="22" name="Text Box 22"/>
          <p:cNvSpPr txBox="1">
            <a:spLocks noChangeArrowheads="1"/>
          </p:cNvSpPr>
          <p:nvPr/>
        </p:nvSpPr>
        <p:spPr bwMode="auto">
          <a:xfrm>
            <a:off x="5425960" y="378635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dirty="0">
                <a:solidFill>
                  <a:srgbClr val="002060"/>
                </a:solidFill>
                <a:latin typeface="Tahoma" panose="020B0604030504040204" pitchFamily="34" charset="0"/>
              </a:rPr>
              <a:t>pipe1</a:t>
            </a:r>
          </a:p>
        </p:txBody>
      </p:sp>
      <p:sp>
        <p:nvSpPr>
          <p:cNvPr id="23" name="Text Box 23"/>
          <p:cNvSpPr txBox="1">
            <a:spLocks noChangeArrowheads="1"/>
          </p:cNvSpPr>
          <p:nvPr/>
        </p:nvSpPr>
        <p:spPr bwMode="auto">
          <a:xfrm>
            <a:off x="5425960" y="538655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solidFill>
                  <a:srgbClr val="CC3300"/>
                </a:solidFill>
                <a:latin typeface="Tahoma" panose="020B0604030504040204" pitchFamily="34" charset="0"/>
              </a:rPr>
              <a:t>pipe2</a:t>
            </a:r>
          </a:p>
        </p:txBody>
      </p:sp>
      <p:sp>
        <p:nvSpPr>
          <p:cNvPr id="24" name="Rectangle 12"/>
          <p:cNvSpPr>
            <a:spLocks noChangeArrowheads="1"/>
          </p:cNvSpPr>
          <p:nvPr/>
        </p:nvSpPr>
        <p:spPr bwMode="auto">
          <a:xfrm>
            <a:off x="8326798" y="3042748"/>
            <a:ext cx="76200" cy="3436892"/>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25" name="TextBox 24"/>
          <p:cNvSpPr txBox="1"/>
          <p:nvPr/>
        </p:nvSpPr>
        <p:spPr>
          <a:xfrm>
            <a:off x="3338368" y="2955881"/>
            <a:ext cx="877608" cy="430887"/>
          </a:xfrm>
          <a:prstGeom prst="rect">
            <a:avLst/>
          </a:prstGeom>
          <a:noFill/>
        </p:spPr>
        <p:txBody>
          <a:bodyPr wrap="square" rtlCol="0">
            <a:spAutoFit/>
          </a:bodyPr>
          <a:lstStyle/>
          <a:p>
            <a:r>
              <a:rPr lang="en-IN" sz="2200" b="1" dirty="0"/>
              <a:t>Child</a:t>
            </a:r>
          </a:p>
        </p:txBody>
      </p:sp>
      <p:sp>
        <p:nvSpPr>
          <p:cNvPr id="26" name="TextBox 25"/>
          <p:cNvSpPr txBox="1"/>
          <p:nvPr/>
        </p:nvSpPr>
        <p:spPr>
          <a:xfrm>
            <a:off x="8510752" y="2948153"/>
            <a:ext cx="1182408" cy="430887"/>
          </a:xfrm>
          <a:prstGeom prst="rect">
            <a:avLst/>
          </a:prstGeom>
          <a:noFill/>
        </p:spPr>
        <p:txBody>
          <a:bodyPr wrap="square" rtlCol="0">
            <a:spAutoFit/>
          </a:bodyPr>
          <a:lstStyle/>
          <a:p>
            <a:r>
              <a:rPr lang="en-IN" sz="2200" b="1" dirty="0"/>
              <a:t>Parent</a:t>
            </a:r>
          </a:p>
        </p:txBody>
      </p:sp>
      <p:sp>
        <p:nvSpPr>
          <p:cNvPr id="27" name="Rectangle 2"/>
          <p:cNvSpPr txBox="1">
            <a:spLocks noChangeArrowheads="1"/>
          </p:cNvSpPr>
          <p:nvPr/>
        </p:nvSpPr>
        <p:spPr>
          <a:xfrm>
            <a:off x="1238595" y="1093040"/>
            <a:ext cx="9481957" cy="1760328"/>
          </a:xfrm>
          <a:prstGeom prst="rect">
            <a:avLst/>
          </a:prstGeom>
          <a:solidFill>
            <a:srgbClr val="FFFFCC"/>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Char char="•"/>
            </a:pPr>
            <a:r>
              <a:rPr lang="en-US" altLang="en-US" sz="2400" b="1" dirty="0"/>
              <a:t>Create two pipes say fd1, fd2.</a:t>
            </a:r>
          </a:p>
          <a:p>
            <a:pPr>
              <a:buClr>
                <a:schemeClr val="tx1"/>
              </a:buClr>
              <a:buFontTx/>
              <a:buChar char="•"/>
            </a:pPr>
            <a:r>
              <a:rPr lang="en-US" altLang="en-US" sz="2400" b="1" dirty="0"/>
              <a:t>Four descriptors for each process (fd1[0], fd1[1], fd2[0], fd2[1]).</a:t>
            </a:r>
          </a:p>
          <a:p>
            <a:pPr>
              <a:buClr>
                <a:schemeClr val="tx1"/>
              </a:buClr>
              <a:buFontTx/>
              <a:buChar char="•"/>
            </a:pPr>
            <a:r>
              <a:rPr lang="en-US" altLang="en-US" sz="2400" b="1" dirty="0"/>
              <a:t>Parent closes read end of fd1 and write end of fd2 close(fd1[0], fd2[1]);</a:t>
            </a:r>
          </a:p>
          <a:p>
            <a:pPr>
              <a:buClr>
                <a:schemeClr val="tx1"/>
              </a:buClr>
              <a:buFontTx/>
              <a:buChar char="•"/>
            </a:pPr>
            <a:r>
              <a:rPr lang="en-US" altLang="en-US" sz="2400" b="1" dirty="0"/>
              <a:t>child closes read end of fd2 and write end of fd1 close(fd2[0], fd1[1]);</a:t>
            </a:r>
          </a:p>
          <a:p>
            <a:pPr>
              <a:buClr>
                <a:schemeClr val="tx1"/>
              </a:buClr>
              <a:buFontTx/>
              <a:buChar char="•"/>
            </a:pPr>
            <a:endParaRPr lang="en-US" altLang="en-US" sz="2400" b="1" dirty="0"/>
          </a:p>
        </p:txBody>
      </p:sp>
    </p:spTree>
    <p:extLst>
      <p:ext uri="{BB962C8B-B14F-4D97-AF65-F5344CB8AC3E}">
        <p14:creationId xmlns:p14="http://schemas.microsoft.com/office/powerpoint/2010/main" val="2786814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Namespace Pollution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80</a:t>
            </a:fld>
            <a:endParaRPr lang="en-IN"/>
          </a:p>
        </p:txBody>
      </p:sp>
      <p:sp>
        <p:nvSpPr>
          <p:cNvPr id="3" name="Rectangle 2"/>
          <p:cNvSpPr/>
          <p:nvPr/>
        </p:nvSpPr>
        <p:spPr>
          <a:xfrm>
            <a:off x="0" y="1618095"/>
            <a:ext cx="11837605" cy="4238083"/>
          </a:xfrm>
          <a:prstGeom prst="rect">
            <a:avLst/>
          </a:prstGeom>
        </p:spPr>
        <p:txBody>
          <a:bodyPr wrap="square">
            <a:spAutoFit/>
          </a:bodyPr>
          <a:lstStyle/>
          <a:p>
            <a:pPr marL="342900" lvl="0" indent="-342900" algn="just" fontAlgn="base">
              <a:lnSpc>
                <a:spcPct val="90000"/>
              </a:lnSpc>
              <a:spcBef>
                <a:spcPct val="20000"/>
              </a:spcBef>
              <a:spcAft>
                <a:spcPct val="0"/>
              </a:spcAft>
            </a:pPr>
            <a:r>
              <a:rPr lang="en-US" sz="3200" b="1" dirty="0">
                <a:solidFill>
                  <a:srgbClr val="800000"/>
                </a:solidFill>
                <a:latin typeface="Arial"/>
              </a:rPr>
              <a:t>Kernel programmer must be aware of and avoid namespace pollution. </a:t>
            </a:r>
          </a:p>
          <a:p>
            <a:pPr marL="342900" lvl="0" indent="-342900" algn="just" fontAlgn="base">
              <a:lnSpc>
                <a:spcPct val="90000"/>
              </a:lnSpc>
              <a:spcBef>
                <a:spcPct val="20000"/>
              </a:spcBef>
              <a:spcAft>
                <a:spcPct val="0"/>
              </a:spcAft>
            </a:pPr>
            <a:endParaRPr lang="en-US" sz="600" b="1" dirty="0">
              <a:solidFill>
                <a:srgbClr val="800000"/>
              </a:solidFill>
              <a:latin typeface="Arial"/>
            </a:endParaRPr>
          </a:p>
          <a:p>
            <a:pPr marL="342900" lvl="0" indent="-342900" algn="just" fontAlgn="base">
              <a:lnSpc>
                <a:spcPct val="90000"/>
              </a:lnSpc>
              <a:spcBef>
                <a:spcPct val="20000"/>
              </a:spcBef>
              <a:spcAft>
                <a:spcPct val="0"/>
              </a:spcAft>
            </a:pPr>
            <a:r>
              <a:rPr lang="en-US" sz="3200" b="1" dirty="0">
                <a:solidFill>
                  <a:srgbClr val="333399"/>
                </a:solidFill>
                <a:latin typeface="Arial"/>
              </a:rPr>
              <a:t>		The programmer is to find unique names for new symbols.</a:t>
            </a:r>
          </a:p>
          <a:p>
            <a:pPr marL="342900" lvl="0" indent="-342900" algn="just" fontAlgn="base">
              <a:lnSpc>
                <a:spcPct val="90000"/>
              </a:lnSpc>
              <a:spcBef>
                <a:spcPct val="20000"/>
              </a:spcBef>
              <a:spcAft>
                <a:spcPct val="0"/>
              </a:spcAft>
            </a:pPr>
            <a:endParaRPr lang="en-US" sz="600" b="1" dirty="0">
              <a:solidFill>
                <a:srgbClr val="333399"/>
              </a:solidFill>
              <a:latin typeface="Arial"/>
            </a:endParaRPr>
          </a:p>
          <a:p>
            <a:pPr marL="342900" lvl="0" indent="-342900" algn="just" fontAlgn="base">
              <a:lnSpc>
                <a:spcPct val="90000"/>
              </a:lnSpc>
              <a:spcBef>
                <a:spcPct val="20000"/>
              </a:spcBef>
              <a:spcAft>
                <a:spcPct val="0"/>
              </a:spcAft>
            </a:pPr>
            <a:r>
              <a:rPr lang="en-US" sz="3200" b="1" dirty="0">
                <a:solidFill>
                  <a:srgbClr val="333399"/>
                </a:solidFill>
                <a:latin typeface="Arial"/>
              </a:rPr>
              <a:t>		 </a:t>
            </a:r>
            <a:r>
              <a:rPr lang="en-US" sz="3200" b="1" dirty="0">
                <a:solidFill>
                  <a:srgbClr val="000000"/>
                </a:solidFill>
                <a:latin typeface="Arial"/>
              </a:rPr>
              <a:t>Namespace collisions can lead module loading failures.</a:t>
            </a:r>
          </a:p>
          <a:p>
            <a:pPr marL="342900" lvl="0" indent="-342900" algn="just" fontAlgn="base">
              <a:lnSpc>
                <a:spcPct val="90000"/>
              </a:lnSpc>
              <a:spcBef>
                <a:spcPct val="20000"/>
              </a:spcBef>
              <a:spcAft>
                <a:spcPct val="0"/>
              </a:spcAft>
            </a:pPr>
            <a:endParaRPr lang="en-US" sz="600" b="1" dirty="0">
              <a:solidFill>
                <a:srgbClr val="333399"/>
              </a:solidFill>
              <a:latin typeface="Arial"/>
            </a:endParaRPr>
          </a:p>
          <a:p>
            <a:pPr marL="342900" lvl="0" indent="-342900" algn="just" fontAlgn="base">
              <a:lnSpc>
                <a:spcPct val="90000"/>
              </a:lnSpc>
              <a:spcBef>
                <a:spcPct val="20000"/>
              </a:spcBef>
              <a:spcAft>
                <a:spcPct val="0"/>
              </a:spcAft>
            </a:pPr>
            <a:r>
              <a:rPr lang="en-US" sz="3200" b="1" dirty="0">
                <a:solidFill>
                  <a:srgbClr val="333399"/>
                </a:solidFill>
                <a:latin typeface="Arial"/>
              </a:rPr>
              <a:t>		</a:t>
            </a:r>
            <a:r>
              <a:rPr lang="en-US" sz="3200" b="1" dirty="0">
                <a:solidFill>
                  <a:srgbClr val="CC0000"/>
                </a:solidFill>
                <a:latin typeface="Arial"/>
              </a:rPr>
              <a:t>The best approach for preventing namespace pollution is to declare all your global variables as </a:t>
            </a:r>
            <a:r>
              <a:rPr lang="en-US" sz="3200" b="1" i="1" dirty="0">
                <a:solidFill>
                  <a:srgbClr val="CC0000"/>
                </a:solidFill>
                <a:latin typeface="Arial"/>
              </a:rPr>
              <a:t>static.</a:t>
            </a:r>
            <a:r>
              <a:rPr lang="en-US" sz="3200" b="1" dirty="0">
                <a:solidFill>
                  <a:srgbClr val="CC0000"/>
                </a:solidFill>
                <a:latin typeface="Arial"/>
              </a:rPr>
              <a:t> </a:t>
            </a:r>
          </a:p>
        </p:txBody>
      </p:sp>
    </p:spTree>
    <p:extLst>
      <p:ext uri="{BB962C8B-B14F-4D97-AF65-F5344CB8AC3E}">
        <p14:creationId xmlns:p14="http://schemas.microsoft.com/office/powerpoint/2010/main" val="1611665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Major and Minor Numbers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81</a:t>
            </a:fld>
            <a:endParaRPr lang="en-IN"/>
          </a:p>
        </p:txBody>
      </p:sp>
      <p:sp>
        <p:nvSpPr>
          <p:cNvPr id="3" name="Rectangle 2"/>
          <p:cNvSpPr/>
          <p:nvPr/>
        </p:nvSpPr>
        <p:spPr>
          <a:xfrm>
            <a:off x="-16955" y="1758878"/>
            <a:ext cx="11941862" cy="3711785"/>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CC0000"/>
                </a:solidFill>
                <a:latin typeface="Arial"/>
              </a:rPr>
              <a:t>A driver never actually knows the name of the device being opened, just the device number—and users can play on this indifference to names by aliasing new names to a single device for their own convenience. </a:t>
            </a:r>
          </a:p>
          <a:p>
            <a:pPr marL="342900" lvl="0" indent="-342900" algn="just" fontAlgn="base">
              <a:spcBef>
                <a:spcPct val="20000"/>
              </a:spcBef>
              <a:spcAft>
                <a:spcPct val="0"/>
              </a:spcAft>
            </a:pPr>
            <a:endParaRPr lang="en-US" sz="2800" b="1" dirty="0">
              <a:solidFill>
                <a:srgbClr val="CC0000"/>
              </a:solidFill>
              <a:latin typeface="Arial"/>
            </a:endParaRPr>
          </a:p>
          <a:p>
            <a:pPr marL="342900" lvl="0" indent="-342900" algn="just" fontAlgn="base">
              <a:spcBef>
                <a:spcPct val="20000"/>
              </a:spcBef>
              <a:spcAft>
                <a:spcPct val="0"/>
              </a:spcAft>
            </a:pPr>
            <a:r>
              <a:rPr lang="en-US" sz="2800" b="1" dirty="0">
                <a:solidFill>
                  <a:srgbClr val="333399"/>
                </a:solidFill>
                <a:latin typeface="Arial"/>
              </a:rPr>
              <a:t>		</a:t>
            </a:r>
            <a:r>
              <a:rPr lang="en-US" sz="2800" b="1" dirty="0">
                <a:solidFill>
                  <a:srgbClr val="000000"/>
                </a:solidFill>
                <a:latin typeface="Arial"/>
              </a:rPr>
              <a:t>If you create two special files with the same major/minor pair, the devices are one and the same, and there is no way to differentiate between them.</a:t>
            </a:r>
          </a:p>
        </p:txBody>
      </p:sp>
    </p:spTree>
    <p:extLst>
      <p:ext uri="{BB962C8B-B14F-4D97-AF65-F5344CB8AC3E}">
        <p14:creationId xmlns:p14="http://schemas.microsoft.com/office/powerpoint/2010/main" val="21670099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Major and Minor Numbers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82</a:t>
            </a:fld>
            <a:endParaRPr lang="en-IN"/>
          </a:p>
        </p:txBody>
      </p:sp>
      <p:sp>
        <p:nvSpPr>
          <p:cNvPr id="3" name="Rectangle 2"/>
          <p:cNvSpPr/>
          <p:nvPr/>
        </p:nvSpPr>
        <p:spPr>
          <a:xfrm>
            <a:off x="141403" y="1537279"/>
            <a:ext cx="11823958" cy="4154984"/>
          </a:xfrm>
          <a:prstGeom prst="rect">
            <a:avLst/>
          </a:prstGeom>
        </p:spPr>
        <p:txBody>
          <a:bodyPr wrap="square">
            <a:spAutoFit/>
          </a:bodyPr>
          <a:lstStyle/>
          <a:p>
            <a:pPr lvl="0" fontAlgn="base">
              <a:spcBef>
                <a:spcPct val="0"/>
              </a:spcBef>
              <a:spcAft>
                <a:spcPct val="0"/>
              </a:spcAft>
            </a:pPr>
            <a:r>
              <a:rPr lang="en-US" sz="2800" b="1" dirty="0">
                <a:solidFill>
                  <a:srgbClr val="000000"/>
                </a:solidFill>
                <a:latin typeface="Arial" panose="020B0604020202020204" pitchFamily="34" charset="0"/>
              </a:rPr>
              <a:t>The major number identifies the driver associated with the device.  It is a small integer that serves as the index into a static array of char drivers.</a:t>
            </a:r>
          </a:p>
          <a:p>
            <a:pPr lvl="0" fontAlgn="base">
              <a:spcBef>
                <a:spcPct val="0"/>
              </a:spcBef>
              <a:spcAft>
                <a:spcPct val="0"/>
              </a:spcAft>
            </a:pPr>
            <a:endParaRPr lang="en-US" sz="600" b="1" dirty="0">
              <a:solidFill>
                <a:srgbClr val="000000"/>
              </a:solidFill>
              <a:latin typeface="Arial" panose="020B0604020202020204" pitchFamily="34" charset="0"/>
            </a:endParaRPr>
          </a:p>
          <a:p>
            <a:pPr lvl="0" fontAlgn="base">
              <a:spcBef>
                <a:spcPct val="0"/>
              </a:spcBef>
              <a:spcAft>
                <a:spcPct val="0"/>
              </a:spcAft>
            </a:pPr>
            <a:r>
              <a:rPr lang="en-US" sz="2800" b="1" dirty="0">
                <a:solidFill>
                  <a:srgbClr val="000000"/>
                </a:solidFill>
                <a:latin typeface="Arial" panose="020B0604020202020204" pitchFamily="34" charset="0"/>
              </a:rPr>
              <a:t>		</a:t>
            </a:r>
            <a:r>
              <a:rPr lang="en-US" sz="2800" b="1" dirty="0">
                <a:solidFill>
                  <a:srgbClr val="800000"/>
                </a:solidFill>
                <a:latin typeface="Arial" panose="020B0604020202020204" pitchFamily="34" charset="0"/>
              </a:rPr>
              <a:t>The kernel uses the major number at </a:t>
            </a:r>
            <a:r>
              <a:rPr lang="en-US" sz="2800" b="1" i="1" dirty="0">
                <a:solidFill>
                  <a:srgbClr val="800000"/>
                </a:solidFill>
                <a:latin typeface="Arial" panose="020B0604020202020204" pitchFamily="34" charset="0"/>
              </a:rPr>
              <a:t>open </a:t>
            </a:r>
            <a:r>
              <a:rPr lang="en-US" sz="2800" b="1" dirty="0">
                <a:solidFill>
                  <a:srgbClr val="800000"/>
                </a:solidFill>
                <a:latin typeface="Arial" panose="020B0604020202020204" pitchFamily="34" charset="0"/>
              </a:rPr>
              <a:t>time to dispatch execution to the appropriate driver.</a:t>
            </a:r>
          </a:p>
          <a:p>
            <a:pPr lvl="0" fontAlgn="base">
              <a:spcBef>
                <a:spcPct val="0"/>
              </a:spcBef>
              <a:spcAft>
                <a:spcPct val="0"/>
              </a:spcAft>
            </a:pPr>
            <a:endParaRPr lang="en-US" sz="600" b="1" dirty="0">
              <a:solidFill>
                <a:srgbClr val="800000"/>
              </a:solidFill>
              <a:latin typeface="Arial" panose="020B0604020202020204" pitchFamily="34" charset="0"/>
            </a:endParaRPr>
          </a:p>
          <a:p>
            <a:pPr lvl="0" fontAlgn="base">
              <a:spcBef>
                <a:spcPct val="0"/>
              </a:spcBef>
              <a:spcAft>
                <a:spcPct val="0"/>
              </a:spcAft>
            </a:pPr>
            <a:r>
              <a:rPr lang="en-US" sz="2800" b="1" dirty="0">
                <a:solidFill>
                  <a:srgbClr val="000000"/>
                </a:solidFill>
                <a:latin typeface="Arial" panose="020B0604020202020204" pitchFamily="34" charset="0"/>
              </a:rPr>
              <a:t>		</a:t>
            </a:r>
            <a:r>
              <a:rPr lang="en-US" sz="2800" b="1" dirty="0">
                <a:solidFill>
                  <a:srgbClr val="CC3300"/>
                </a:solidFill>
                <a:latin typeface="Arial" panose="020B0604020202020204" pitchFamily="34" charset="0"/>
              </a:rPr>
              <a:t>The minor number is used only by the driver specified by the major number. It is common for a driver to control several devices, the minor number provides a way for the driver to differentiate among them.</a:t>
            </a:r>
          </a:p>
        </p:txBody>
      </p:sp>
    </p:spTree>
    <p:extLst>
      <p:ext uri="{BB962C8B-B14F-4D97-AF65-F5344CB8AC3E}">
        <p14:creationId xmlns:p14="http://schemas.microsoft.com/office/powerpoint/2010/main" val="29837402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Major and Minor Numbers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83</a:t>
            </a:fld>
            <a:endParaRPr lang="en-IN"/>
          </a:p>
        </p:txBody>
      </p:sp>
      <p:sp>
        <p:nvSpPr>
          <p:cNvPr id="3" name="Rectangle 2"/>
          <p:cNvSpPr/>
          <p:nvPr/>
        </p:nvSpPr>
        <p:spPr>
          <a:xfrm>
            <a:off x="267093" y="2024191"/>
            <a:ext cx="11924907" cy="4315027"/>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800" b="1" dirty="0">
                <a:solidFill>
                  <a:srgbClr val="333399"/>
                </a:solidFill>
                <a:latin typeface="Arial"/>
              </a:rPr>
              <a:t>$ </a:t>
            </a:r>
            <a:r>
              <a:rPr lang="en-US" sz="2800" b="1" dirty="0" err="1">
                <a:solidFill>
                  <a:srgbClr val="333399"/>
                </a:solidFill>
                <a:latin typeface="Arial"/>
              </a:rPr>
              <a:t>ls</a:t>
            </a:r>
            <a:r>
              <a:rPr lang="en-US" sz="2800" b="1" dirty="0">
                <a:solidFill>
                  <a:srgbClr val="333399"/>
                </a:solidFill>
                <a:latin typeface="Arial"/>
              </a:rPr>
              <a:t> -l /</a:t>
            </a:r>
            <a:r>
              <a:rPr lang="en-US" sz="2800" b="1" dirty="0" err="1">
                <a:solidFill>
                  <a:srgbClr val="333399"/>
                </a:solidFill>
                <a:latin typeface="Arial"/>
              </a:rPr>
              <a:t>dev</a:t>
            </a:r>
            <a:r>
              <a:rPr lang="en-US" sz="2800" b="1" dirty="0">
                <a:solidFill>
                  <a:srgbClr val="333399"/>
                </a:solidFill>
                <a:latin typeface="Arial"/>
              </a:rPr>
              <a:t>/</a:t>
            </a:r>
            <a:r>
              <a:rPr lang="en-US" sz="2800" b="1" dirty="0" err="1">
                <a:solidFill>
                  <a:srgbClr val="333399"/>
                </a:solidFill>
                <a:latin typeface="Arial"/>
              </a:rPr>
              <a:t>hda</a:t>
            </a:r>
            <a:r>
              <a:rPr lang="en-US" sz="2800" b="1" dirty="0">
                <a:solidFill>
                  <a:srgbClr val="333399"/>
                </a:solidFill>
                <a:latin typeface="Arial"/>
              </a:rPr>
              <a:t>*</a:t>
            </a:r>
          </a:p>
          <a:p>
            <a:pPr marL="342900" lvl="0" indent="-342900" algn="just" fontAlgn="base">
              <a:lnSpc>
                <a:spcPct val="80000"/>
              </a:lnSpc>
              <a:spcBef>
                <a:spcPct val="20000"/>
              </a:spcBef>
              <a:spcAft>
                <a:spcPct val="0"/>
              </a:spcAft>
            </a:pPr>
            <a:r>
              <a:rPr lang="en-US" sz="2800" b="1" dirty="0" err="1">
                <a:solidFill>
                  <a:srgbClr val="CC3300"/>
                </a:solidFill>
                <a:latin typeface="Arial"/>
              </a:rPr>
              <a:t>b</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disk       </a:t>
            </a:r>
            <a:r>
              <a:rPr lang="en-US" sz="2800" b="1" dirty="0">
                <a:solidFill>
                  <a:srgbClr val="CC3300"/>
                </a:solidFill>
                <a:latin typeface="Arial"/>
              </a:rPr>
              <a:t>3</a:t>
            </a:r>
            <a:r>
              <a:rPr lang="en-US" sz="2800" b="1" dirty="0">
                <a:solidFill>
                  <a:srgbClr val="333399"/>
                </a:solidFill>
                <a:latin typeface="Arial"/>
              </a:rPr>
              <a:t>,   </a:t>
            </a:r>
            <a:r>
              <a:rPr lang="en-US" sz="2800" b="1" dirty="0">
                <a:solidFill>
                  <a:srgbClr val="CC3300"/>
                </a:solidFill>
                <a:latin typeface="Arial"/>
              </a:rPr>
              <a:t>0</a:t>
            </a:r>
            <a:r>
              <a:rPr lang="en-US" sz="2800" b="1" dirty="0">
                <a:solidFill>
                  <a:srgbClr val="333399"/>
                </a:solidFill>
                <a:latin typeface="Arial"/>
              </a:rPr>
              <a:t> Mar 24  2001 /</a:t>
            </a:r>
            <a:r>
              <a:rPr lang="en-US" sz="2800" b="1" dirty="0" err="1">
                <a:solidFill>
                  <a:srgbClr val="333399"/>
                </a:solidFill>
                <a:latin typeface="Arial"/>
              </a:rPr>
              <a:t>dev</a:t>
            </a:r>
            <a:r>
              <a:rPr lang="en-US" sz="2800" b="1" dirty="0">
                <a:solidFill>
                  <a:srgbClr val="333399"/>
                </a:solidFill>
                <a:latin typeface="Arial"/>
              </a:rPr>
              <a:t>/</a:t>
            </a:r>
            <a:r>
              <a:rPr lang="en-US" sz="2800" b="1" dirty="0" err="1">
                <a:solidFill>
                  <a:srgbClr val="333399"/>
                </a:solidFill>
                <a:latin typeface="Arial"/>
              </a:rPr>
              <a:t>hda</a:t>
            </a:r>
            <a:endParaRPr lang="en-US" sz="2800" b="1" dirty="0">
              <a:solidFill>
                <a:srgbClr val="333399"/>
              </a:solidFill>
              <a:latin typeface="Arial"/>
            </a:endParaRPr>
          </a:p>
          <a:p>
            <a:pPr marL="342900" lvl="0" indent="-342900" algn="just" fontAlgn="base">
              <a:lnSpc>
                <a:spcPct val="80000"/>
              </a:lnSpc>
              <a:spcBef>
                <a:spcPct val="20000"/>
              </a:spcBef>
              <a:spcAft>
                <a:spcPct val="0"/>
              </a:spcAft>
            </a:pPr>
            <a:r>
              <a:rPr lang="en-US" sz="2800" b="1" dirty="0" err="1">
                <a:solidFill>
                  <a:srgbClr val="CC3300"/>
                </a:solidFill>
                <a:latin typeface="Arial"/>
              </a:rPr>
              <a:t>b</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disk       </a:t>
            </a:r>
            <a:r>
              <a:rPr lang="en-US" sz="2800" b="1" dirty="0">
                <a:solidFill>
                  <a:srgbClr val="CC3300"/>
                </a:solidFill>
                <a:latin typeface="Arial"/>
              </a:rPr>
              <a:t>3</a:t>
            </a:r>
            <a:r>
              <a:rPr lang="en-US" sz="2800" b="1" dirty="0">
                <a:solidFill>
                  <a:srgbClr val="333399"/>
                </a:solidFill>
                <a:latin typeface="Arial"/>
              </a:rPr>
              <a:t>,   </a:t>
            </a:r>
            <a:r>
              <a:rPr lang="en-US" sz="2800" b="1" dirty="0">
                <a:solidFill>
                  <a:srgbClr val="CC3300"/>
                </a:solidFill>
                <a:latin typeface="Arial"/>
              </a:rPr>
              <a:t>1</a:t>
            </a:r>
            <a:r>
              <a:rPr lang="en-US" sz="2800" b="1" dirty="0">
                <a:solidFill>
                  <a:srgbClr val="333399"/>
                </a:solidFill>
                <a:latin typeface="Arial"/>
              </a:rPr>
              <a:t> Mar 24  2001 /</a:t>
            </a:r>
            <a:r>
              <a:rPr lang="en-US" sz="2800" b="1" dirty="0" err="1">
                <a:solidFill>
                  <a:srgbClr val="333399"/>
                </a:solidFill>
                <a:latin typeface="Arial"/>
              </a:rPr>
              <a:t>dev</a:t>
            </a:r>
            <a:r>
              <a:rPr lang="en-US" sz="2800" b="1" dirty="0">
                <a:solidFill>
                  <a:srgbClr val="333399"/>
                </a:solidFill>
                <a:latin typeface="Arial"/>
              </a:rPr>
              <a:t>/hda1</a:t>
            </a:r>
          </a:p>
          <a:p>
            <a:pPr marL="342900" lvl="0" indent="-342900" algn="just" fontAlgn="base">
              <a:lnSpc>
                <a:spcPct val="80000"/>
              </a:lnSpc>
              <a:spcBef>
                <a:spcPct val="20000"/>
              </a:spcBef>
              <a:spcAft>
                <a:spcPct val="0"/>
              </a:spcAft>
            </a:pPr>
            <a:r>
              <a:rPr lang="en-US" sz="2800" b="1" dirty="0" err="1">
                <a:solidFill>
                  <a:srgbClr val="CC3300"/>
                </a:solidFill>
                <a:latin typeface="Arial"/>
              </a:rPr>
              <a:t>b</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disk       </a:t>
            </a:r>
            <a:r>
              <a:rPr lang="en-US" sz="2800" b="1" dirty="0">
                <a:solidFill>
                  <a:srgbClr val="CC3300"/>
                </a:solidFill>
                <a:latin typeface="Arial"/>
              </a:rPr>
              <a:t>3</a:t>
            </a:r>
            <a:r>
              <a:rPr lang="en-US" sz="2800" b="1" dirty="0">
                <a:solidFill>
                  <a:srgbClr val="333399"/>
                </a:solidFill>
                <a:latin typeface="Arial"/>
              </a:rPr>
              <a:t>,   </a:t>
            </a:r>
            <a:r>
              <a:rPr lang="en-US" sz="2800" b="1" dirty="0">
                <a:solidFill>
                  <a:srgbClr val="CC3300"/>
                </a:solidFill>
                <a:latin typeface="Arial"/>
              </a:rPr>
              <a:t>2</a:t>
            </a:r>
            <a:r>
              <a:rPr lang="en-US" sz="2800" b="1" dirty="0">
                <a:solidFill>
                  <a:srgbClr val="333399"/>
                </a:solidFill>
                <a:latin typeface="Arial"/>
              </a:rPr>
              <a:t> Mar 24  2001 /</a:t>
            </a:r>
            <a:r>
              <a:rPr lang="en-US" sz="2800" b="1" dirty="0" err="1">
                <a:solidFill>
                  <a:srgbClr val="333399"/>
                </a:solidFill>
                <a:latin typeface="Arial"/>
              </a:rPr>
              <a:t>dev</a:t>
            </a:r>
            <a:r>
              <a:rPr lang="en-US" sz="2800" b="1" dirty="0">
                <a:solidFill>
                  <a:srgbClr val="333399"/>
                </a:solidFill>
                <a:latin typeface="Arial"/>
              </a:rPr>
              <a:t>/hda2</a:t>
            </a:r>
          </a:p>
          <a:p>
            <a:pPr marL="342900" lvl="0" indent="-342900" algn="just" fontAlgn="base">
              <a:lnSpc>
                <a:spcPct val="80000"/>
              </a:lnSpc>
              <a:spcBef>
                <a:spcPct val="20000"/>
              </a:spcBef>
              <a:spcAft>
                <a:spcPct val="0"/>
              </a:spcAft>
            </a:pPr>
            <a:endParaRPr lang="en-US" sz="2800" b="1" dirty="0">
              <a:solidFill>
                <a:srgbClr val="333399"/>
              </a:solidFill>
              <a:latin typeface="Arial"/>
            </a:endParaRPr>
          </a:p>
          <a:p>
            <a:pPr marL="342900" lvl="0" indent="-342900" algn="just" fontAlgn="base">
              <a:lnSpc>
                <a:spcPct val="80000"/>
              </a:lnSpc>
              <a:spcBef>
                <a:spcPct val="20000"/>
              </a:spcBef>
              <a:spcAft>
                <a:spcPct val="0"/>
              </a:spcAft>
            </a:pPr>
            <a:endParaRPr lang="en-US" sz="2800" b="1" dirty="0">
              <a:solidFill>
                <a:srgbClr val="333399"/>
              </a:solidFill>
              <a:latin typeface="Arial"/>
            </a:endParaRPr>
          </a:p>
          <a:p>
            <a:pPr marL="342900" lvl="0" indent="-342900" algn="just" fontAlgn="base">
              <a:lnSpc>
                <a:spcPct val="80000"/>
              </a:lnSpc>
              <a:spcBef>
                <a:spcPct val="20000"/>
              </a:spcBef>
              <a:spcAft>
                <a:spcPct val="0"/>
              </a:spcAft>
            </a:pPr>
            <a:r>
              <a:rPr lang="en-US" sz="2800" b="1" dirty="0">
                <a:solidFill>
                  <a:srgbClr val="333399"/>
                </a:solidFill>
                <a:latin typeface="Arial"/>
              </a:rPr>
              <a:t>$ </a:t>
            </a:r>
            <a:r>
              <a:rPr lang="en-US" sz="2800" b="1" dirty="0" err="1">
                <a:solidFill>
                  <a:srgbClr val="333399"/>
                </a:solidFill>
                <a:latin typeface="Arial"/>
              </a:rPr>
              <a:t>ls</a:t>
            </a:r>
            <a:r>
              <a:rPr lang="en-US" sz="2800" b="1" dirty="0">
                <a:solidFill>
                  <a:srgbClr val="333399"/>
                </a:solidFill>
                <a:latin typeface="Arial"/>
              </a:rPr>
              <a:t> –l /</a:t>
            </a:r>
            <a:r>
              <a:rPr lang="en-US" sz="2800" b="1" dirty="0" err="1">
                <a:solidFill>
                  <a:srgbClr val="333399"/>
                </a:solidFill>
                <a:latin typeface="Arial"/>
              </a:rPr>
              <a:t>dev</a:t>
            </a:r>
            <a:r>
              <a:rPr lang="en-US" sz="2800" b="1" dirty="0">
                <a:solidFill>
                  <a:srgbClr val="333399"/>
                </a:solidFill>
                <a:latin typeface="Arial"/>
              </a:rPr>
              <a:t>/</a:t>
            </a:r>
            <a:r>
              <a:rPr lang="en-US" sz="2800" b="1" dirty="0" err="1">
                <a:solidFill>
                  <a:srgbClr val="333399"/>
                </a:solidFill>
                <a:latin typeface="Arial"/>
              </a:rPr>
              <a:t>lp</a:t>
            </a:r>
            <a:r>
              <a:rPr lang="en-US" sz="2800" b="1" dirty="0">
                <a:solidFill>
                  <a:srgbClr val="333399"/>
                </a:solidFill>
                <a:latin typeface="Arial"/>
              </a:rPr>
              <a:t>*</a:t>
            </a:r>
          </a:p>
          <a:p>
            <a:pPr marL="342900" lvl="0" indent="-342900" algn="just" fontAlgn="base">
              <a:lnSpc>
                <a:spcPct val="80000"/>
              </a:lnSpc>
              <a:spcBef>
                <a:spcPct val="20000"/>
              </a:spcBef>
              <a:spcAft>
                <a:spcPct val="0"/>
              </a:spcAft>
            </a:pPr>
            <a:r>
              <a:rPr lang="en-US" sz="2800" b="1" dirty="0" err="1">
                <a:solidFill>
                  <a:srgbClr val="CC3300"/>
                </a:solidFill>
                <a:latin typeface="Arial"/>
              </a:rPr>
              <a:t>c</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a:t>
            </a:r>
            <a:r>
              <a:rPr lang="en-US" sz="2800" b="1" dirty="0" err="1">
                <a:solidFill>
                  <a:srgbClr val="333399"/>
                </a:solidFill>
                <a:latin typeface="Arial"/>
              </a:rPr>
              <a:t>lp</a:t>
            </a:r>
            <a:r>
              <a:rPr lang="en-US" sz="2800" b="1" dirty="0">
                <a:solidFill>
                  <a:srgbClr val="333399"/>
                </a:solidFill>
                <a:latin typeface="Arial"/>
              </a:rPr>
              <a:t>         </a:t>
            </a:r>
            <a:r>
              <a:rPr lang="en-US" sz="2800" b="1" dirty="0">
                <a:solidFill>
                  <a:srgbClr val="CC3300"/>
                </a:solidFill>
                <a:latin typeface="Arial"/>
              </a:rPr>
              <a:t>6</a:t>
            </a:r>
            <a:r>
              <a:rPr lang="en-US" sz="2800" b="1" dirty="0">
                <a:solidFill>
                  <a:srgbClr val="333399"/>
                </a:solidFill>
                <a:latin typeface="Arial"/>
              </a:rPr>
              <a:t>,   </a:t>
            </a:r>
            <a:r>
              <a:rPr lang="en-US" sz="2800" b="1" dirty="0">
                <a:solidFill>
                  <a:srgbClr val="CC3300"/>
                </a:solidFill>
                <a:latin typeface="Arial"/>
              </a:rPr>
              <a:t>0</a:t>
            </a:r>
            <a:r>
              <a:rPr lang="en-US" sz="2800" b="1" dirty="0">
                <a:solidFill>
                  <a:srgbClr val="333399"/>
                </a:solidFill>
                <a:latin typeface="Arial"/>
              </a:rPr>
              <a:t> Mar 24  2001 lp0</a:t>
            </a:r>
          </a:p>
          <a:p>
            <a:pPr marL="342900" lvl="0" indent="-342900" algn="just" fontAlgn="base">
              <a:lnSpc>
                <a:spcPct val="80000"/>
              </a:lnSpc>
              <a:spcBef>
                <a:spcPct val="20000"/>
              </a:spcBef>
              <a:spcAft>
                <a:spcPct val="0"/>
              </a:spcAft>
            </a:pPr>
            <a:r>
              <a:rPr lang="en-US" sz="2800" b="1" dirty="0" err="1">
                <a:solidFill>
                  <a:srgbClr val="CC3300"/>
                </a:solidFill>
                <a:latin typeface="Arial"/>
              </a:rPr>
              <a:t>c</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a:t>
            </a:r>
            <a:r>
              <a:rPr lang="en-US" sz="2800" b="1" dirty="0" err="1">
                <a:solidFill>
                  <a:srgbClr val="333399"/>
                </a:solidFill>
                <a:latin typeface="Arial"/>
              </a:rPr>
              <a:t>lp</a:t>
            </a:r>
            <a:r>
              <a:rPr lang="en-US" sz="2800" b="1" dirty="0">
                <a:solidFill>
                  <a:srgbClr val="333399"/>
                </a:solidFill>
                <a:latin typeface="Arial"/>
              </a:rPr>
              <a:t>         </a:t>
            </a:r>
            <a:r>
              <a:rPr lang="en-US" sz="2800" b="1" dirty="0">
                <a:solidFill>
                  <a:srgbClr val="CC3300"/>
                </a:solidFill>
                <a:latin typeface="Arial"/>
              </a:rPr>
              <a:t>6</a:t>
            </a:r>
            <a:r>
              <a:rPr lang="en-US" sz="2800" b="1" dirty="0">
                <a:solidFill>
                  <a:srgbClr val="333399"/>
                </a:solidFill>
                <a:latin typeface="Arial"/>
              </a:rPr>
              <a:t>,   </a:t>
            </a:r>
            <a:r>
              <a:rPr lang="en-US" sz="2800" b="1" dirty="0">
                <a:solidFill>
                  <a:srgbClr val="CC3300"/>
                </a:solidFill>
                <a:latin typeface="Arial"/>
              </a:rPr>
              <a:t>1</a:t>
            </a:r>
            <a:r>
              <a:rPr lang="en-US" sz="2800" b="1" dirty="0">
                <a:solidFill>
                  <a:srgbClr val="333399"/>
                </a:solidFill>
                <a:latin typeface="Arial"/>
              </a:rPr>
              <a:t> Mar 24  2001 lp1</a:t>
            </a:r>
          </a:p>
          <a:p>
            <a:pPr marL="342900" lvl="0" indent="-342900" algn="just" fontAlgn="base">
              <a:lnSpc>
                <a:spcPct val="80000"/>
              </a:lnSpc>
              <a:spcBef>
                <a:spcPct val="20000"/>
              </a:spcBef>
              <a:spcAft>
                <a:spcPct val="0"/>
              </a:spcAft>
            </a:pPr>
            <a:r>
              <a:rPr lang="en-US" sz="2800" b="1" dirty="0" err="1">
                <a:solidFill>
                  <a:srgbClr val="CC3300"/>
                </a:solidFill>
                <a:latin typeface="Arial"/>
              </a:rPr>
              <a:t>c</a:t>
            </a:r>
            <a:r>
              <a:rPr lang="en-US" sz="2800" b="1" dirty="0" err="1">
                <a:solidFill>
                  <a:srgbClr val="333399"/>
                </a:solidFill>
                <a:latin typeface="Arial"/>
              </a:rPr>
              <a:t>rw</a:t>
            </a:r>
            <a:r>
              <a:rPr lang="en-US" sz="2800" b="1" dirty="0">
                <a:solidFill>
                  <a:srgbClr val="333399"/>
                </a:solidFill>
                <a:latin typeface="Arial"/>
              </a:rPr>
              <a:t>-</a:t>
            </a:r>
            <a:r>
              <a:rPr lang="en-US" sz="2800" b="1" dirty="0" err="1">
                <a:solidFill>
                  <a:srgbClr val="333399"/>
                </a:solidFill>
                <a:latin typeface="Arial"/>
              </a:rPr>
              <a:t>rw</a:t>
            </a:r>
            <a:r>
              <a:rPr lang="en-US" sz="2800" b="1" dirty="0">
                <a:solidFill>
                  <a:srgbClr val="333399"/>
                </a:solidFill>
                <a:latin typeface="Arial"/>
              </a:rPr>
              <a:t>----    1 root      </a:t>
            </a:r>
            <a:r>
              <a:rPr lang="en-US" sz="2800" b="1" dirty="0" err="1">
                <a:solidFill>
                  <a:srgbClr val="333399"/>
                </a:solidFill>
                <a:latin typeface="Arial"/>
              </a:rPr>
              <a:t>lp</a:t>
            </a:r>
            <a:r>
              <a:rPr lang="en-US" sz="2800" b="1" dirty="0">
                <a:solidFill>
                  <a:srgbClr val="333399"/>
                </a:solidFill>
                <a:latin typeface="Arial"/>
              </a:rPr>
              <a:t>         </a:t>
            </a:r>
            <a:r>
              <a:rPr lang="en-US" sz="2800" b="1" dirty="0">
                <a:solidFill>
                  <a:srgbClr val="CC3300"/>
                </a:solidFill>
                <a:latin typeface="Arial"/>
              </a:rPr>
              <a:t>6</a:t>
            </a:r>
            <a:r>
              <a:rPr lang="en-US" sz="2800" b="1" dirty="0">
                <a:solidFill>
                  <a:srgbClr val="333399"/>
                </a:solidFill>
                <a:latin typeface="Arial"/>
              </a:rPr>
              <a:t>,   </a:t>
            </a:r>
            <a:r>
              <a:rPr lang="en-US" sz="2800" b="1" dirty="0">
                <a:solidFill>
                  <a:srgbClr val="CC3300"/>
                </a:solidFill>
                <a:latin typeface="Arial"/>
              </a:rPr>
              <a:t>2</a:t>
            </a:r>
            <a:r>
              <a:rPr lang="en-US" sz="2800" b="1" dirty="0">
                <a:solidFill>
                  <a:srgbClr val="333399"/>
                </a:solidFill>
                <a:latin typeface="Arial"/>
              </a:rPr>
              <a:t> Mar 24  2001 lp2</a:t>
            </a:r>
          </a:p>
        </p:txBody>
      </p:sp>
    </p:spTree>
    <p:extLst>
      <p:ext uri="{BB962C8B-B14F-4D97-AF65-F5344CB8AC3E}">
        <p14:creationId xmlns:p14="http://schemas.microsoft.com/office/powerpoint/2010/main" val="56896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Current Process Information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84</a:t>
            </a:fld>
            <a:endParaRPr lang="en-IN"/>
          </a:p>
        </p:txBody>
      </p:sp>
      <p:sp>
        <p:nvSpPr>
          <p:cNvPr id="3" name="Rectangle 2"/>
          <p:cNvSpPr/>
          <p:nvPr/>
        </p:nvSpPr>
        <p:spPr>
          <a:xfrm>
            <a:off x="273800" y="1199549"/>
            <a:ext cx="11518709" cy="5593839"/>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400" b="1" dirty="0">
                <a:solidFill>
                  <a:srgbClr val="333399"/>
                </a:solidFill>
                <a:latin typeface="Arial"/>
              </a:rPr>
              <a:t>#include &lt;</a:t>
            </a:r>
            <a:r>
              <a:rPr lang="en-US" sz="2400" b="1" dirty="0" err="1">
                <a:solidFill>
                  <a:srgbClr val="800000"/>
                </a:solidFill>
                <a:latin typeface="Arial"/>
              </a:rPr>
              <a:t>linux</a:t>
            </a:r>
            <a:r>
              <a:rPr lang="en-US" sz="2400" b="1" dirty="0">
                <a:solidFill>
                  <a:srgbClr val="800000"/>
                </a:solidFill>
                <a:latin typeface="Arial"/>
              </a:rPr>
              <a:t>/</a:t>
            </a:r>
            <a:r>
              <a:rPr lang="en-US" sz="2400" b="1" dirty="0" err="1">
                <a:solidFill>
                  <a:srgbClr val="800000"/>
                </a:solidFill>
                <a:latin typeface="Arial"/>
              </a:rPr>
              <a:t>sched.h</a:t>
            </a:r>
            <a:r>
              <a:rPr lang="en-US" sz="2400" b="1" dirty="0">
                <a:solidFill>
                  <a:srgbClr val="333399"/>
                </a:solidFill>
                <a:latin typeface="Arial"/>
              </a:rPr>
              <a:t>&gt;</a:t>
            </a:r>
          </a:p>
          <a:p>
            <a:pPr marL="342900" lvl="0" indent="-342900" algn="just" fontAlgn="base">
              <a:lnSpc>
                <a:spcPct val="80000"/>
              </a:lnSpc>
              <a:spcBef>
                <a:spcPct val="20000"/>
              </a:spcBef>
              <a:spcAft>
                <a:spcPct val="0"/>
              </a:spcAft>
            </a:pPr>
            <a:r>
              <a:rPr lang="en-US" sz="2400" b="1" dirty="0">
                <a:solidFill>
                  <a:srgbClr val="333399"/>
                </a:solidFill>
                <a:latin typeface="Arial"/>
              </a:rPr>
              <a:t>		One of the most important header files. </a:t>
            </a:r>
          </a:p>
          <a:p>
            <a:pPr marL="342900" lvl="0" indent="-342900" algn="just" fontAlgn="base">
              <a:lnSpc>
                <a:spcPct val="80000"/>
              </a:lnSpc>
              <a:spcBef>
                <a:spcPct val="20000"/>
              </a:spcBef>
              <a:spcAft>
                <a:spcPct val="0"/>
              </a:spcAft>
            </a:pPr>
            <a:endParaRPr lang="en-US" sz="11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err="1">
                <a:solidFill>
                  <a:srgbClr val="333399"/>
                </a:solidFill>
                <a:latin typeface="Arial"/>
              </a:rPr>
              <a:t>struct</a:t>
            </a:r>
            <a:r>
              <a:rPr lang="en-US" sz="2400" b="1" dirty="0">
                <a:solidFill>
                  <a:srgbClr val="333399"/>
                </a:solidFill>
                <a:latin typeface="Arial"/>
              </a:rPr>
              <a:t> </a:t>
            </a:r>
            <a:r>
              <a:rPr lang="en-US" sz="2400" b="1" dirty="0" err="1">
                <a:solidFill>
                  <a:srgbClr val="800000"/>
                </a:solidFill>
                <a:latin typeface="Arial"/>
              </a:rPr>
              <a:t>task_struct</a:t>
            </a:r>
            <a:r>
              <a:rPr lang="en-US" sz="2400" b="1" dirty="0">
                <a:solidFill>
                  <a:srgbClr val="333399"/>
                </a:solidFill>
                <a:latin typeface="Arial"/>
              </a:rPr>
              <a:t> </a:t>
            </a:r>
            <a:r>
              <a:rPr lang="en-US" sz="2400" b="1" dirty="0">
                <a:solidFill>
                  <a:srgbClr val="000000"/>
                </a:solidFill>
                <a:latin typeface="Arial"/>
              </a:rPr>
              <a:t>*current</a:t>
            </a:r>
            <a:r>
              <a:rPr lang="en-US" sz="2400" b="1" dirty="0">
                <a:solidFill>
                  <a:srgbClr val="333399"/>
                </a:solidFill>
                <a:latin typeface="Arial"/>
              </a:rPr>
              <a:t>; </a:t>
            </a:r>
          </a:p>
          <a:p>
            <a:pPr marL="342900" lvl="0" indent="-342900" algn="just" fontAlgn="base">
              <a:lnSpc>
                <a:spcPct val="80000"/>
              </a:lnSpc>
              <a:spcBef>
                <a:spcPct val="20000"/>
              </a:spcBef>
              <a:spcAft>
                <a:spcPct val="0"/>
              </a:spcAft>
            </a:pPr>
            <a:r>
              <a:rPr lang="en-US" sz="2400" b="1" dirty="0">
                <a:solidFill>
                  <a:srgbClr val="333399"/>
                </a:solidFill>
                <a:latin typeface="Arial"/>
              </a:rPr>
              <a:t>					The current process.</a:t>
            </a:r>
          </a:p>
          <a:p>
            <a:pPr marL="342900" lvl="0" indent="-342900" algn="just" fontAlgn="base">
              <a:lnSpc>
                <a:spcPct val="80000"/>
              </a:lnSpc>
              <a:spcBef>
                <a:spcPct val="20000"/>
              </a:spcBef>
              <a:spcAft>
                <a:spcPct val="0"/>
              </a:spcAft>
            </a:pPr>
            <a:endParaRPr lang="en-US" sz="105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a:solidFill>
                  <a:srgbClr val="333399"/>
                </a:solidFill>
                <a:latin typeface="Arial"/>
              </a:rPr>
              <a:t>for ex: current - &gt; </a:t>
            </a:r>
            <a:r>
              <a:rPr lang="en-US" sz="2400" b="1" dirty="0" err="1">
                <a:solidFill>
                  <a:srgbClr val="333399"/>
                </a:solidFill>
                <a:latin typeface="Arial"/>
              </a:rPr>
              <a:t>pid</a:t>
            </a:r>
            <a:r>
              <a:rPr lang="en-US" sz="2400" b="1" dirty="0">
                <a:solidFill>
                  <a:srgbClr val="333399"/>
                </a:solidFill>
                <a:latin typeface="Arial"/>
              </a:rPr>
              <a:t>; current - &gt; </a:t>
            </a:r>
            <a:r>
              <a:rPr lang="en-US" sz="2400" b="1" dirty="0" err="1">
                <a:solidFill>
                  <a:srgbClr val="333399"/>
                </a:solidFill>
                <a:latin typeface="Arial"/>
              </a:rPr>
              <a:t>comm</a:t>
            </a:r>
            <a:r>
              <a:rPr lang="en-US" sz="2400" b="1" dirty="0">
                <a:solidFill>
                  <a:srgbClr val="333399"/>
                </a:solidFill>
                <a:latin typeface="Arial"/>
              </a:rPr>
              <a:t>; </a:t>
            </a:r>
            <a:r>
              <a:rPr lang="en-US" sz="2400" b="1" dirty="0" err="1">
                <a:solidFill>
                  <a:srgbClr val="333399"/>
                </a:solidFill>
                <a:latin typeface="Arial"/>
              </a:rPr>
              <a:t>etc</a:t>
            </a:r>
            <a:r>
              <a:rPr lang="en-US" sz="2400" b="1" dirty="0">
                <a:solidFill>
                  <a:srgbClr val="333399"/>
                </a:solidFill>
                <a:latin typeface="Arial"/>
              </a:rPr>
              <a:t>,.</a:t>
            </a:r>
          </a:p>
          <a:p>
            <a:pPr marL="342900" lvl="0" indent="-342900" algn="just" fontAlgn="base">
              <a:lnSpc>
                <a:spcPct val="80000"/>
              </a:lnSpc>
              <a:spcBef>
                <a:spcPct val="20000"/>
              </a:spcBef>
              <a:spcAft>
                <a:spcPct val="0"/>
              </a:spcAft>
            </a:pPr>
            <a:r>
              <a:rPr lang="en-US" sz="2400" b="1" dirty="0">
                <a:solidFill>
                  <a:srgbClr val="333399"/>
                </a:solidFill>
                <a:latin typeface="Arial"/>
              </a:rPr>
              <a:t>		</a:t>
            </a:r>
            <a:r>
              <a:rPr lang="en-US" sz="2400" b="1" dirty="0">
                <a:solidFill>
                  <a:srgbClr val="CC3300"/>
                </a:solidFill>
                <a:latin typeface="Arial"/>
              </a:rPr>
              <a:t>The process ID and command name for the current process</a:t>
            </a:r>
            <a:r>
              <a:rPr lang="en-US" sz="2400" b="1" dirty="0" smtClean="0">
                <a:solidFill>
                  <a:srgbClr val="CC3300"/>
                </a:solidFill>
                <a:latin typeface="Arial"/>
              </a:rPr>
              <a:t>.</a:t>
            </a:r>
          </a:p>
          <a:p>
            <a:pPr>
              <a:lnSpc>
                <a:spcPct val="80000"/>
              </a:lnSpc>
            </a:pPr>
            <a:endParaRPr lang="en-US" sz="2800" b="1" dirty="0" smtClean="0">
              <a:solidFill>
                <a:srgbClr val="CC3300"/>
              </a:solidFill>
            </a:endParaRPr>
          </a:p>
          <a:p>
            <a:pPr>
              <a:lnSpc>
                <a:spcPct val="80000"/>
              </a:lnSpc>
            </a:pPr>
            <a:r>
              <a:rPr lang="en-US" sz="2400" b="1" dirty="0" smtClean="0">
                <a:solidFill>
                  <a:srgbClr val="CC3300"/>
                </a:solidFill>
              </a:rPr>
              <a:t>MODULE_AUTHOR</a:t>
            </a:r>
            <a:r>
              <a:rPr lang="en-US" sz="2400" b="1" dirty="0" smtClean="0"/>
              <a:t> </a:t>
            </a:r>
            <a:r>
              <a:rPr lang="en-US" sz="2400" b="1" dirty="0"/>
              <a:t>(“ Linus </a:t>
            </a:r>
            <a:r>
              <a:rPr lang="en-US" sz="2400" b="1" dirty="0" err="1"/>
              <a:t>Torvald</a:t>
            </a:r>
            <a:r>
              <a:rPr lang="en-US" sz="2400" b="1" dirty="0"/>
              <a:t> ”);</a:t>
            </a:r>
          </a:p>
          <a:p>
            <a:pPr>
              <a:lnSpc>
                <a:spcPct val="80000"/>
              </a:lnSpc>
            </a:pPr>
            <a:r>
              <a:rPr lang="en-US" sz="2400" dirty="0"/>
              <a:t>Puts the author’s name into the object file.</a:t>
            </a:r>
          </a:p>
          <a:p>
            <a:pPr>
              <a:lnSpc>
                <a:spcPct val="80000"/>
              </a:lnSpc>
            </a:pPr>
            <a:endParaRPr lang="en-US" sz="2400" dirty="0"/>
          </a:p>
          <a:p>
            <a:pPr>
              <a:lnSpc>
                <a:spcPct val="80000"/>
              </a:lnSpc>
            </a:pPr>
            <a:r>
              <a:rPr lang="en-US" sz="2400" b="1" dirty="0">
                <a:solidFill>
                  <a:srgbClr val="CC3300"/>
                </a:solidFill>
              </a:rPr>
              <a:t>MODULE_DESCRIPTION</a:t>
            </a:r>
            <a:r>
              <a:rPr lang="en-US" sz="2400" b="1" dirty="0"/>
              <a:t> </a:t>
            </a:r>
            <a:r>
              <a:rPr lang="en-US" sz="2400" b="1" dirty="0" smtClean="0"/>
              <a:t>(“</a:t>
            </a:r>
            <a:r>
              <a:rPr lang="en-US" sz="2400" b="1" dirty="0">
                <a:solidFill>
                  <a:srgbClr val="CC3300"/>
                </a:solidFill>
              </a:rPr>
              <a:t>simple character device driver</a:t>
            </a:r>
            <a:r>
              <a:rPr lang="en-US" sz="2400" b="1" dirty="0"/>
              <a:t>”);</a:t>
            </a:r>
          </a:p>
          <a:p>
            <a:pPr>
              <a:lnSpc>
                <a:spcPct val="80000"/>
              </a:lnSpc>
            </a:pPr>
            <a:r>
              <a:rPr lang="en-US" sz="2400" dirty="0"/>
              <a:t>Puts a description of the module into the object file.</a:t>
            </a:r>
          </a:p>
          <a:p>
            <a:pPr>
              <a:lnSpc>
                <a:spcPct val="80000"/>
              </a:lnSpc>
            </a:pPr>
            <a:endParaRPr lang="en-US" sz="2400" dirty="0"/>
          </a:p>
          <a:p>
            <a:pPr>
              <a:lnSpc>
                <a:spcPct val="80000"/>
              </a:lnSpc>
            </a:pPr>
            <a:r>
              <a:rPr lang="en-US" sz="2800" b="1" dirty="0" smtClean="0"/>
              <a:t>$</a:t>
            </a:r>
            <a:r>
              <a:rPr lang="en-US" sz="2800" b="1" dirty="0" err="1">
                <a:solidFill>
                  <a:srgbClr val="CC3300"/>
                </a:solidFill>
              </a:rPr>
              <a:t>modinfo</a:t>
            </a:r>
            <a:r>
              <a:rPr lang="en-US" sz="2800" b="1" dirty="0">
                <a:solidFill>
                  <a:srgbClr val="CC3300"/>
                </a:solidFill>
              </a:rPr>
              <a:t> –a </a:t>
            </a:r>
            <a:r>
              <a:rPr lang="en-US" sz="2800" b="1" dirty="0" err="1">
                <a:solidFill>
                  <a:srgbClr val="CC3300"/>
                </a:solidFill>
              </a:rPr>
              <a:t>module.o</a:t>
            </a:r>
            <a:r>
              <a:rPr lang="en-US" sz="2800" b="1" dirty="0"/>
              <a:t> : </a:t>
            </a:r>
            <a:r>
              <a:rPr lang="en-US" b="1" dirty="0"/>
              <a:t>To check author name.</a:t>
            </a:r>
          </a:p>
          <a:p>
            <a:pPr>
              <a:lnSpc>
                <a:spcPct val="80000"/>
              </a:lnSpc>
            </a:pPr>
            <a:endParaRPr lang="en-US" b="1" dirty="0"/>
          </a:p>
          <a:p>
            <a:pPr>
              <a:lnSpc>
                <a:spcPct val="80000"/>
              </a:lnSpc>
            </a:pPr>
            <a:r>
              <a:rPr lang="en-US" sz="2800" b="1" dirty="0"/>
              <a:t>$</a:t>
            </a:r>
            <a:r>
              <a:rPr lang="en-US" sz="2800" b="1" dirty="0" err="1">
                <a:solidFill>
                  <a:srgbClr val="CC3300"/>
                </a:solidFill>
              </a:rPr>
              <a:t>modinfo</a:t>
            </a:r>
            <a:r>
              <a:rPr lang="en-US" sz="2800" b="1" dirty="0">
                <a:solidFill>
                  <a:srgbClr val="CC3300"/>
                </a:solidFill>
              </a:rPr>
              <a:t> –d </a:t>
            </a:r>
            <a:r>
              <a:rPr lang="en-US" sz="2800" b="1" dirty="0" err="1">
                <a:solidFill>
                  <a:srgbClr val="CC3300"/>
                </a:solidFill>
              </a:rPr>
              <a:t>module.o</a:t>
            </a:r>
            <a:r>
              <a:rPr lang="en-US" sz="2800" b="1" dirty="0"/>
              <a:t> : </a:t>
            </a:r>
            <a:r>
              <a:rPr lang="en-US" b="1" dirty="0"/>
              <a:t>To check module description</a:t>
            </a:r>
            <a:r>
              <a:rPr lang="en-US" b="1" dirty="0" smtClean="0"/>
              <a:t>.</a:t>
            </a:r>
            <a:endParaRPr lang="en-US" sz="2800" b="1" dirty="0">
              <a:solidFill>
                <a:srgbClr val="CC3300"/>
              </a:solidFill>
              <a:latin typeface="Arial"/>
            </a:endParaRPr>
          </a:p>
        </p:txBody>
      </p:sp>
    </p:spTree>
    <p:extLst>
      <p:ext uri="{BB962C8B-B14F-4D97-AF65-F5344CB8AC3E}">
        <p14:creationId xmlns:p14="http://schemas.microsoft.com/office/powerpoint/2010/main" val="22702083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Dynamic Memory Allocation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85</a:t>
            </a:fld>
            <a:endParaRPr lang="en-IN"/>
          </a:p>
        </p:txBody>
      </p:sp>
      <p:sp>
        <p:nvSpPr>
          <p:cNvPr id="3" name="Rectangle 2"/>
          <p:cNvSpPr/>
          <p:nvPr/>
        </p:nvSpPr>
        <p:spPr>
          <a:xfrm>
            <a:off x="141403" y="2306707"/>
            <a:ext cx="11783504" cy="3905685"/>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800" b="1" dirty="0">
                <a:solidFill>
                  <a:srgbClr val="006600"/>
                </a:solidFill>
                <a:latin typeface="Arial"/>
              </a:rPr>
              <a:t>- obtains a memory area using </a:t>
            </a:r>
            <a:r>
              <a:rPr lang="en-US" sz="2800" b="1" i="1" dirty="0" err="1">
                <a:solidFill>
                  <a:srgbClr val="006600"/>
                </a:solidFill>
                <a:latin typeface="Arial"/>
              </a:rPr>
              <a:t>kmalloc</a:t>
            </a:r>
            <a:r>
              <a:rPr lang="en-US" sz="2800" b="1" i="1" dirty="0">
                <a:solidFill>
                  <a:srgbClr val="006600"/>
                </a:solidFill>
                <a:latin typeface="Arial"/>
              </a:rPr>
              <a:t> </a:t>
            </a:r>
            <a:r>
              <a:rPr lang="en-US" sz="2800" b="1" dirty="0">
                <a:solidFill>
                  <a:srgbClr val="006600"/>
                </a:solidFill>
                <a:latin typeface="Arial"/>
              </a:rPr>
              <a:t>and releases it using </a:t>
            </a:r>
            <a:r>
              <a:rPr lang="en-US" sz="2800" b="1" i="1" dirty="0" err="1">
                <a:solidFill>
                  <a:srgbClr val="006600"/>
                </a:solidFill>
                <a:latin typeface="Arial"/>
              </a:rPr>
              <a:t>kf</a:t>
            </a:r>
            <a:r>
              <a:rPr lang="en-US" sz="2800" b="1" dirty="0" err="1">
                <a:solidFill>
                  <a:srgbClr val="006600"/>
                </a:solidFill>
                <a:latin typeface="Arial"/>
              </a:rPr>
              <a:t>ree</a:t>
            </a:r>
            <a:r>
              <a:rPr lang="en-US" sz="2800" b="1" dirty="0">
                <a:solidFill>
                  <a:srgbClr val="006600"/>
                </a:solidFill>
                <a:latin typeface="Arial"/>
              </a:rPr>
              <a:t>. </a:t>
            </a:r>
          </a:p>
          <a:p>
            <a:pPr marL="342900" lvl="0" indent="-342900" algn="just" fontAlgn="base">
              <a:lnSpc>
                <a:spcPct val="80000"/>
              </a:lnSpc>
              <a:spcBef>
                <a:spcPct val="20000"/>
              </a:spcBef>
              <a:spcAft>
                <a:spcPct val="0"/>
              </a:spcAft>
            </a:pPr>
            <a:endParaRPr lang="en-US" sz="2800" b="1" dirty="0">
              <a:solidFill>
                <a:srgbClr val="006600"/>
              </a:solidFill>
              <a:latin typeface="Arial"/>
            </a:endParaRPr>
          </a:p>
          <a:p>
            <a:pPr marL="342900" lvl="0" indent="-342900" algn="just" fontAlgn="base">
              <a:lnSpc>
                <a:spcPct val="80000"/>
              </a:lnSpc>
              <a:spcBef>
                <a:spcPct val="20000"/>
              </a:spcBef>
              <a:spcAft>
                <a:spcPct val="0"/>
              </a:spcAft>
            </a:pPr>
            <a:r>
              <a:rPr lang="en-US" sz="2800" b="1" dirty="0">
                <a:solidFill>
                  <a:srgbClr val="333399"/>
                </a:solidFill>
                <a:latin typeface="Arial"/>
              </a:rPr>
              <a:t>	-  behave like </a:t>
            </a:r>
            <a:r>
              <a:rPr lang="en-US" sz="2800" b="1" i="1" dirty="0" err="1">
                <a:solidFill>
                  <a:srgbClr val="333399"/>
                </a:solidFill>
                <a:latin typeface="Arial"/>
              </a:rPr>
              <a:t>malloc</a:t>
            </a:r>
            <a:r>
              <a:rPr lang="en-US" sz="2800" b="1" i="1" dirty="0">
                <a:solidFill>
                  <a:srgbClr val="333399"/>
                </a:solidFill>
                <a:latin typeface="Arial"/>
              </a:rPr>
              <a:t> </a:t>
            </a:r>
            <a:r>
              <a:rPr lang="en-US" sz="2800" b="1" dirty="0">
                <a:solidFill>
                  <a:srgbClr val="333399"/>
                </a:solidFill>
                <a:latin typeface="Arial"/>
              </a:rPr>
              <a:t>except takes an additional argument, the priority. </a:t>
            </a:r>
          </a:p>
          <a:p>
            <a:pPr marL="342900" lvl="0" indent="-342900" algn="just" fontAlgn="base">
              <a:lnSpc>
                <a:spcPct val="80000"/>
              </a:lnSpc>
              <a:spcBef>
                <a:spcPct val="20000"/>
              </a:spcBef>
              <a:spcAft>
                <a:spcPct val="0"/>
              </a:spcAft>
            </a:pPr>
            <a:endParaRPr lang="en-US" sz="2800" b="1" dirty="0">
              <a:solidFill>
                <a:srgbClr val="333399"/>
              </a:solidFill>
              <a:latin typeface="Arial"/>
            </a:endParaRPr>
          </a:p>
          <a:p>
            <a:pPr marL="342900" lvl="0" indent="-342900" algn="just" fontAlgn="base">
              <a:lnSpc>
                <a:spcPct val="80000"/>
              </a:lnSpc>
              <a:spcBef>
                <a:spcPct val="20000"/>
              </a:spcBef>
              <a:spcAft>
                <a:spcPct val="0"/>
              </a:spcAft>
            </a:pPr>
            <a:r>
              <a:rPr lang="en-US" sz="2800" b="1" dirty="0">
                <a:solidFill>
                  <a:srgbClr val="333399"/>
                </a:solidFill>
                <a:latin typeface="Arial"/>
              </a:rPr>
              <a:t>	</a:t>
            </a:r>
            <a:r>
              <a:rPr lang="en-US" sz="2800" b="1" dirty="0">
                <a:solidFill>
                  <a:srgbClr val="000000"/>
                </a:solidFill>
                <a:latin typeface="Arial"/>
              </a:rPr>
              <a:t>- usually, a flag of GFP_KERNEL or GFP_ATOMIC or GFP_USER. </a:t>
            </a:r>
          </a:p>
          <a:p>
            <a:pPr marL="342900" lvl="0" indent="-342900" algn="just" fontAlgn="base">
              <a:lnSpc>
                <a:spcPct val="80000"/>
              </a:lnSpc>
              <a:spcBef>
                <a:spcPct val="20000"/>
              </a:spcBef>
              <a:spcAft>
                <a:spcPct val="0"/>
              </a:spcAft>
            </a:pPr>
            <a:endParaRPr lang="en-US" sz="2800" b="1" dirty="0">
              <a:solidFill>
                <a:srgbClr val="000000"/>
              </a:solidFill>
              <a:latin typeface="Arial"/>
            </a:endParaRPr>
          </a:p>
          <a:p>
            <a:pPr marL="342900" lvl="0" indent="-342900" algn="just" fontAlgn="base">
              <a:lnSpc>
                <a:spcPct val="80000"/>
              </a:lnSpc>
              <a:spcBef>
                <a:spcPct val="20000"/>
              </a:spcBef>
              <a:spcAft>
                <a:spcPct val="0"/>
              </a:spcAft>
            </a:pPr>
            <a:r>
              <a:rPr lang="en-US" sz="2800" b="1" dirty="0">
                <a:solidFill>
                  <a:srgbClr val="333399"/>
                </a:solidFill>
                <a:latin typeface="Arial"/>
              </a:rPr>
              <a:t>void </a:t>
            </a:r>
            <a:r>
              <a:rPr lang="en-US" sz="2800" b="1" dirty="0">
                <a:solidFill>
                  <a:srgbClr val="CC3300"/>
                </a:solidFill>
                <a:latin typeface="Arial"/>
              </a:rPr>
              <a:t>*</a:t>
            </a:r>
            <a:r>
              <a:rPr lang="en-US" sz="2800" b="1" dirty="0" err="1">
                <a:solidFill>
                  <a:srgbClr val="CC3300"/>
                </a:solidFill>
                <a:latin typeface="Arial"/>
              </a:rPr>
              <a:t>kmalloc</a:t>
            </a:r>
            <a:r>
              <a:rPr lang="en-US" sz="2800" b="1" dirty="0">
                <a:solidFill>
                  <a:srgbClr val="333399"/>
                </a:solidFill>
                <a:latin typeface="Arial"/>
              </a:rPr>
              <a:t> (unsigned </a:t>
            </a:r>
            <a:r>
              <a:rPr lang="en-US" sz="2800" b="1" dirty="0" err="1">
                <a:solidFill>
                  <a:srgbClr val="333399"/>
                </a:solidFill>
                <a:latin typeface="Arial"/>
              </a:rPr>
              <a:t>int</a:t>
            </a:r>
            <a:r>
              <a:rPr lang="en-US" sz="2800" b="1" dirty="0">
                <a:solidFill>
                  <a:srgbClr val="333399"/>
                </a:solidFill>
                <a:latin typeface="Arial"/>
              </a:rPr>
              <a:t> </a:t>
            </a:r>
            <a:r>
              <a:rPr lang="en-US" sz="2800" b="1" dirty="0">
                <a:solidFill>
                  <a:srgbClr val="CC3300"/>
                </a:solidFill>
                <a:latin typeface="Arial"/>
              </a:rPr>
              <a:t>size</a:t>
            </a:r>
            <a:r>
              <a:rPr lang="en-US" sz="2800" b="1" dirty="0">
                <a:solidFill>
                  <a:srgbClr val="333399"/>
                </a:solidFill>
                <a:latin typeface="Arial"/>
              </a:rPr>
              <a:t>, </a:t>
            </a:r>
            <a:r>
              <a:rPr lang="en-US" sz="2800" b="1" dirty="0" err="1">
                <a:solidFill>
                  <a:srgbClr val="333399"/>
                </a:solidFill>
                <a:latin typeface="Arial"/>
              </a:rPr>
              <a:t>int</a:t>
            </a:r>
            <a:r>
              <a:rPr lang="en-US" sz="2800" b="1" dirty="0">
                <a:solidFill>
                  <a:srgbClr val="333399"/>
                </a:solidFill>
                <a:latin typeface="Arial"/>
              </a:rPr>
              <a:t> </a:t>
            </a:r>
            <a:r>
              <a:rPr lang="en-US" sz="2800" b="1" dirty="0">
                <a:solidFill>
                  <a:srgbClr val="CC3300"/>
                </a:solidFill>
                <a:latin typeface="Arial"/>
              </a:rPr>
              <a:t>priority</a:t>
            </a:r>
            <a:r>
              <a:rPr lang="en-US" sz="2800" b="1" dirty="0">
                <a:solidFill>
                  <a:srgbClr val="333399"/>
                </a:solidFill>
                <a:latin typeface="Arial"/>
              </a:rPr>
              <a:t>);</a:t>
            </a:r>
          </a:p>
          <a:p>
            <a:pPr marL="342900" lvl="0" indent="-342900" algn="just" fontAlgn="base">
              <a:lnSpc>
                <a:spcPct val="80000"/>
              </a:lnSpc>
              <a:spcBef>
                <a:spcPct val="20000"/>
              </a:spcBef>
              <a:spcAft>
                <a:spcPct val="0"/>
              </a:spcAft>
            </a:pPr>
            <a:endParaRPr lang="en-US" sz="700" b="1" dirty="0">
              <a:solidFill>
                <a:srgbClr val="333399"/>
              </a:solidFill>
              <a:latin typeface="Arial"/>
            </a:endParaRPr>
          </a:p>
          <a:p>
            <a:pPr marL="342900" lvl="0" indent="-342900" algn="just" fontAlgn="base">
              <a:lnSpc>
                <a:spcPct val="80000"/>
              </a:lnSpc>
              <a:spcBef>
                <a:spcPct val="20000"/>
              </a:spcBef>
              <a:spcAft>
                <a:spcPct val="0"/>
              </a:spcAft>
            </a:pPr>
            <a:r>
              <a:rPr lang="en-US" sz="2800" b="1" dirty="0">
                <a:solidFill>
                  <a:srgbClr val="333399"/>
                </a:solidFill>
                <a:latin typeface="Arial"/>
              </a:rPr>
              <a:t>void </a:t>
            </a:r>
            <a:r>
              <a:rPr lang="en-US" sz="2800" b="1" dirty="0" err="1">
                <a:solidFill>
                  <a:srgbClr val="CC3300"/>
                </a:solidFill>
                <a:latin typeface="Arial"/>
              </a:rPr>
              <a:t>kfree</a:t>
            </a:r>
            <a:r>
              <a:rPr lang="en-US" sz="2800" b="1" dirty="0">
                <a:solidFill>
                  <a:srgbClr val="CC3300"/>
                </a:solidFill>
                <a:latin typeface="Arial"/>
              </a:rPr>
              <a:t> </a:t>
            </a:r>
            <a:r>
              <a:rPr lang="en-US" sz="2800" b="1" dirty="0">
                <a:solidFill>
                  <a:srgbClr val="333399"/>
                </a:solidFill>
                <a:latin typeface="Arial"/>
              </a:rPr>
              <a:t>(void </a:t>
            </a:r>
            <a:r>
              <a:rPr lang="en-US" sz="2800" b="1" dirty="0">
                <a:solidFill>
                  <a:srgbClr val="CC3300"/>
                </a:solidFill>
                <a:latin typeface="Arial"/>
              </a:rPr>
              <a:t>*</a:t>
            </a:r>
            <a:r>
              <a:rPr lang="en-US" sz="2800" b="1" dirty="0" err="1">
                <a:solidFill>
                  <a:srgbClr val="CC3300"/>
                </a:solidFill>
                <a:latin typeface="Arial"/>
              </a:rPr>
              <a:t>obj</a:t>
            </a:r>
            <a:r>
              <a:rPr lang="en-US" sz="2800" b="1" dirty="0">
                <a:solidFill>
                  <a:srgbClr val="333399"/>
                </a:solidFill>
                <a:latin typeface="Arial"/>
              </a:rPr>
              <a:t>);</a:t>
            </a:r>
          </a:p>
        </p:txBody>
      </p:sp>
    </p:spTree>
    <p:extLst>
      <p:ext uri="{BB962C8B-B14F-4D97-AF65-F5344CB8AC3E}">
        <p14:creationId xmlns:p14="http://schemas.microsoft.com/office/powerpoint/2010/main" val="2355170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Driver Entry Points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86</a:t>
            </a:fld>
            <a:endParaRPr lang="en-IN"/>
          </a:p>
        </p:txBody>
      </p:sp>
      <p:sp>
        <p:nvSpPr>
          <p:cNvPr id="3" name="Rectangle 2"/>
          <p:cNvSpPr/>
          <p:nvPr/>
        </p:nvSpPr>
        <p:spPr>
          <a:xfrm>
            <a:off x="313899" y="1836237"/>
            <a:ext cx="11611008" cy="4592026"/>
          </a:xfrm>
          <a:prstGeom prst="rect">
            <a:avLst/>
          </a:prstGeom>
        </p:spPr>
        <p:txBody>
          <a:bodyPr wrap="square">
            <a:spAutoFit/>
          </a:bodyPr>
          <a:lstStyle/>
          <a:p>
            <a:pPr marL="342900" lvl="0" indent="-342900" algn="just" fontAlgn="base">
              <a:lnSpc>
                <a:spcPct val="90000"/>
              </a:lnSpc>
              <a:spcBef>
                <a:spcPct val="20000"/>
              </a:spcBef>
              <a:spcAft>
                <a:spcPct val="0"/>
              </a:spcAft>
            </a:pPr>
            <a:r>
              <a:rPr lang="en-US" sz="2800" b="1" dirty="0">
                <a:solidFill>
                  <a:srgbClr val="000000"/>
                </a:solidFill>
                <a:latin typeface="Arial"/>
              </a:rPr>
              <a:t>A device driver has a collection of functions known as entry points. Some of the entry points are :</a:t>
            </a:r>
          </a:p>
          <a:p>
            <a:pPr marL="342900" lvl="0" indent="-342900" algn="just" fontAlgn="base">
              <a:lnSpc>
                <a:spcPct val="90000"/>
              </a:lnSpc>
              <a:spcBef>
                <a:spcPct val="20000"/>
              </a:spcBef>
              <a:spcAft>
                <a:spcPct val="0"/>
              </a:spcAft>
            </a:pPr>
            <a:endParaRPr lang="en-US" sz="2800" b="1" dirty="0">
              <a:solidFill>
                <a:srgbClr val="000000"/>
              </a:solidFill>
              <a:latin typeface="Arial"/>
            </a:endParaRPr>
          </a:p>
          <a:p>
            <a:pPr marL="742950" lvl="1" indent="-285750" algn="just" fontAlgn="base">
              <a:lnSpc>
                <a:spcPct val="90000"/>
              </a:lnSpc>
              <a:spcBef>
                <a:spcPct val="20000"/>
              </a:spcBef>
              <a:spcAft>
                <a:spcPct val="0"/>
              </a:spcAft>
            </a:pPr>
            <a:r>
              <a:rPr lang="en-US" sz="2400" b="1" dirty="0">
                <a:solidFill>
                  <a:srgbClr val="800000"/>
                </a:solidFill>
                <a:latin typeface="Arial"/>
              </a:rPr>
              <a:t>open()</a:t>
            </a:r>
          </a:p>
          <a:p>
            <a:pPr marL="742950" lvl="1" indent="-285750" algn="just" fontAlgn="base">
              <a:lnSpc>
                <a:spcPct val="90000"/>
              </a:lnSpc>
              <a:spcBef>
                <a:spcPct val="20000"/>
              </a:spcBef>
              <a:spcAft>
                <a:spcPct val="0"/>
              </a:spcAft>
            </a:pPr>
            <a:r>
              <a:rPr lang="en-US" sz="2400" b="1" dirty="0">
                <a:solidFill>
                  <a:srgbClr val="800000"/>
                </a:solidFill>
                <a:latin typeface="Arial"/>
              </a:rPr>
              <a:t>release()</a:t>
            </a:r>
          </a:p>
          <a:p>
            <a:pPr marL="742950" lvl="1" indent="-285750" algn="just" fontAlgn="base">
              <a:lnSpc>
                <a:spcPct val="90000"/>
              </a:lnSpc>
              <a:spcBef>
                <a:spcPct val="20000"/>
              </a:spcBef>
              <a:spcAft>
                <a:spcPct val="0"/>
              </a:spcAft>
            </a:pPr>
            <a:r>
              <a:rPr lang="en-US" sz="2400" b="1" dirty="0" err="1">
                <a:solidFill>
                  <a:srgbClr val="800000"/>
                </a:solidFill>
                <a:latin typeface="Arial"/>
              </a:rPr>
              <a:t>llseek</a:t>
            </a:r>
            <a:r>
              <a:rPr lang="en-US" sz="2400" b="1" dirty="0">
                <a:solidFill>
                  <a:srgbClr val="800000"/>
                </a:solidFill>
                <a:latin typeface="Arial"/>
              </a:rPr>
              <a:t>()</a:t>
            </a:r>
          </a:p>
          <a:p>
            <a:pPr marL="742950" lvl="1" indent="-285750" algn="just" fontAlgn="base">
              <a:lnSpc>
                <a:spcPct val="90000"/>
              </a:lnSpc>
              <a:spcBef>
                <a:spcPct val="20000"/>
              </a:spcBef>
              <a:spcAft>
                <a:spcPct val="0"/>
              </a:spcAft>
            </a:pPr>
            <a:r>
              <a:rPr lang="en-US" sz="2400" b="1" dirty="0">
                <a:solidFill>
                  <a:srgbClr val="800000"/>
                </a:solidFill>
                <a:latin typeface="Arial"/>
              </a:rPr>
              <a:t>read()</a:t>
            </a:r>
            <a:r>
              <a:rPr lang="en-US" sz="2400" b="1" dirty="0">
                <a:solidFill>
                  <a:srgbClr val="000000"/>
                </a:solidFill>
                <a:latin typeface="Arial"/>
              </a:rPr>
              <a:t> </a:t>
            </a:r>
            <a:r>
              <a:rPr lang="en-US" sz="2400" b="1" dirty="0">
                <a:solidFill>
                  <a:srgbClr val="000099"/>
                </a:solidFill>
                <a:latin typeface="Arial"/>
              </a:rPr>
              <a:t>(used for character device drivers only)</a:t>
            </a:r>
          </a:p>
          <a:p>
            <a:pPr marL="742950" lvl="1" indent="-285750" algn="just" fontAlgn="base">
              <a:lnSpc>
                <a:spcPct val="90000"/>
              </a:lnSpc>
              <a:spcBef>
                <a:spcPct val="20000"/>
              </a:spcBef>
              <a:spcAft>
                <a:spcPct val="0"/>
              </a:spcAft>
            </a:pPr>
            <a:r>
              <a:rPr lang="en-US" sz="2400" b="1" dirty="0">
                <a:solidFill>
                  <a:srgbClr val="800000"/>
                </a:solidFill>
                <a:latin typeface="Arial"/>
              </a:rPr>
              <a:t>write()</a:t>
            </a:r>
            <a:r>
              <a:rPr lang="en-US" sz="2400" b="1" dirty="0">
                <a:solidFill>
                  <a:srgbClr val="000000"/>
                </a:solidFill>
                <a:latin typeface="Arial"/>
              </a:rPr>
              <a:t> </a:t>
            </a:r>
            <a:r>
              <a:rPr lang="en-US" sz="2400" b="1" dirty="0">
                <a:solidFill>
                  <a:srgbClr val="000099"/>
                </a:solidFill>
                <a:latin typeface="Arial"/>
              </a:rPr>
              <a:t>(used for character device drivers only)</a:t>
            </a:r>
          </a:p>
          <a:p>
            <a:pPr marL="742950" lvl="1" indent="-285750" algn="just" fontAlgn="base">
              <a:lnSpc>
                <a:spcPct val="90000"/>
              </a:lnSpc>
              <a:spcBef>
                <a:spcPct val="20000"/>
              </a:spcBef>
              <a:spcAft>
                <a:spcPct val="0"/>
              </a:spcAft>
            </a:pPr>
            <a:r>
              <a:rPr lang="en-US" sz="2400" b="1" dirty="0">
                <a:solidFill>
                  <a:srgbClr val="800000"/>
                </a:solidFill>
                <a:latin typeface="Arial"/>
              </a:rPr>
              <a:t>strategy()</a:t>
            </a:r>
            <a:r>
              <a:rPr lang="en-US" sz="2400" b="1" dirty="0">
                <a:solidFill>
                  <a:srgbClr val="000000"/>
                </a:solidFill>
                <a:latin typeface="Arial"/>
              </a:rPr>
              <a:t> </a:t>
            </a:r>
            <a:r>
              <a:rPr lang="en-US" sz="2400" b="1" dirty="0">
                <a:solidFill>
                  <a:srgbClr val="000099"/>
                </a:solidFill>
                <a:latin typeface="Arial"/>
              </a:rPr>
              <a:t>(used for block device drivers only)</a:t>
            </a:r>
          </a:p>
          <a:p>
            <a:pPr marL="742950" lvl="1" indent="-285750" algn="just" fontAlgn="base">
              <a:lnSpc>
                <a:spcPct val="90000"/>
              </a:lnSpc>
              <a:spcBef>
                <a:spcPct val="20000"/>
              </a:spcBef>
              <a:spcAft>
                <a:spcPct val="0"/>
              </a:spcAft>
            </a:pPr>
            <a:r>
              <a:rPr lang="en-US" sz="2400" b="1" dirty="0" err="1">
                <a:solidFill>
                  <a:srgbClr val="800000"/>
                </a:solidFill>
                <a:latin typeface="Arial"/>
              </a:rPr>
              <a:t>ioctl</a:t>
            </a:r>
            <a:r>
              <a:rPr lang="en-US" sz="2400" b="1" dirty="0">
                <a:solidFill>
                  <a:srgbClr val="800000"/>
                </a:solidFill>
                <a:latin typeface="Arial"/>
              </a:rPr>
              <a:t> ()</a:t>
            </a:r>
          </a:p>
          <a:p>
            <a:pPr marL="742950" lvl="1" indent="-285750" algn="just" fontAlgn="base">
              <a:lnSpc>
                <a:spcPct val="90000"/>
              </a:lnSpc>
              <a:spcBef>
                <a:spcPct val="20000"/>
              </a:spcBef>
              <a:spcAft>
                <a:spcPct val="0"/>
              </a:spcAft>
            </a:pPr>
            <a:r>
              <a:rPr lang="en-US" sz="2400" b="1" dirty="0">
                <a:solidFill>
                  <a:srgbClr val="800000"/>
                </a:solidFill>
                <a:latin typeface="Arial"/>
              </a:rPr>
              <a:t>poll()</a:t>
            </a:r>
          </a:p>
        </p:txBody>
      </p:sp>
    </p:spTree>
    <p:extLst>
      <p:ext uri="{BB962C8B-B14F-4D97-AF65-F5344CB8AC3E}">
        <p14:creationId xmlns:p14="http://schemas.microsoft.com/office/powerpoint/2010/main" val="15783075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Input-Output Interface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87</a:t>
            </a:fld>
            <a:endParaRPr lang="en-IN"/>
          </a:p>
        </p:txBody>
      </p:sp>
      <p:grpSp>
        <p:nvGrpSpPr>
          <p:cNvPr id="5" name="Group 4"/>
          <p:cNvGrpSpPr/>
          <p:nvPr/>
        </p:nvGrpSpPr>
        <p:grpSpPr>
          <a:xfrm>
            <a:off x="1515281" y="1514951"/>
            <a:ext cx="8585200" cy="4913312"/>
            <a:chOff x="177800" y="1258888"/>
            <a:chExt cx="8585200" cy="4913312"/>
          </a:xfrm>
        </p:grpSpPr>
        <p:sp>
          <p:nvSpPr>
            <p:cNvPr id="6" name="Rectangle 4"/>
            <p:cNvSpPr>
              <a:spLocks noChangeArrowheads="1"/>
            </p:cNvSpPr>
            <p:nvPr/>
          </p:nvSpPr>
          <p:spPr bwMode="auto">
            <a:xfrm>
              <a:off x="381000" y="2438400"/>
              <a:ext cx="8382000" cy="1600200"/>
            </a:xfrm>
            <a:prstGeom prst="rect">
              <a:avLst/>
            </a:prstGeom>
            <a:gradFill rotWithShape="1">
              <a:gsLst>
                <a:gs pos="0">
                  <a:srgbClr val="BBE0E3"/>
                </a:gs>
                <a:gs pos="100000">
                  <a:srgbClr val="BBE0E3">
                    <a:gamma/>
                    <a:shade val="46275"/>
                    <a:invGamma/>
                  </a:srgbClr>
                </a:gs>
              </a:gsLst>
              <a:lin ang="5400000" scaled="1"/>
            </a:gra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7" name="Text Box 5"/>
            <p:cNvSpPr txBox="1">
              <a:spLocks noChangeArrowheads="1"/>
            </p:cNvSpPr>
            <p:nvPr/>
          </p:nvSpPr>
          <p:spPr bwMode="auto">
            <a:xfrm>
              <a:off x="2209800" y="2514600"/>
              <a:ext cx="309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1" i="0" u="sng" strike="noStrike" kern="0" cap="none" spc="0" normalizeH="0" baseline="0" noProof="0" smtClean="0">
                  <a:ln>
                    <a:noFill/>
                  </a:ln>
                  <a:solidFill>
                    <a:srgbClr val="000000"/>
                  </a:solidFill>
                  <a:effectLst/>
                  <a:uLnTx/>
                  <a:uFillTx/>
                  <a:latin typeface="Times New Roman" panose="02020603050405020304" pitchFamily="18" charset="0"/>
                </a:rPr>
                <a:t>Linux kernel interface</a:t>
              </a:r>
              <a:endParaRPr kumimoji="0" lang="en-US" sz="2400" b="0" i="0" u="sng"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 name="Text Box 6"/>
            <p:cNvSpPr txBox="1">
              <a:spLocks noChangeArrowheads="1"/>
            </p:cNvSpPr>
            <p:nvPr/>
          </p:nvSpPr>
          <p:spPr bwMode="auto">
            <a:xfrm>
              <a:off x="1447800" y="2971800"/>
              <a:ext cx="557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b="1" i="1" u="sng">
                  <a:solidFill>
                    <a:schemeClr val="tx1"/>
                  </a:solidFill>
                  <a:latin typeface="Arial" panose="020B0604020202020204" pitchFamily="34" charset="0"/>
                </a:defRPr>
              </a:lvl1pPr>
              <a:lvl2pPr marL="914400" indent="-457200">
                <a:defRPr b="1" i="1" u="sng">
                  <a:solidFill>
                    <a:schemeClr val="tx1"/>
                  </a:solidFill>
                  <a:latin typeface="Arial" panose="020B0604020202020204" pitchFamily="34" charset="0"/>
                </a:defRPr>
              </a:lvl2pPr>
              <a:lvl3pPr marL="1371600" indent="-457200">
                <a:defRPr b="1" i="1" u="sng">
                  <a:solidFill>
                    <a:schemeClr val="tx1"/>
                  </a:solidFill>
                  <a:latin typeface="Arial" panose="020B0604020202020204" pitchFamily="34" charset="0"/>
                </a:defRPr>
              </a:lvl3pPr>
              <a:lvl4pPr marL="1828800" indent="-457200">
                <a:defRPr b="1" i="1" u="sng">
                  <a:solidFill>
                    <a:schemeClr val="tx1"/>
                  </a:solidFill>
                  <a:latin typeface="Arial" panose="020B0604020202020204" pitchFamily="34" charset="0"/>
                </a:defRPr>
              </a:lvl4pPr>
              <a:lvl5pPr marL="2286000" indent="-457200">
                <a:defRPr b="1" i="1" u="sng">
                  <a:solidFill>
                    <a:schemeClr val="tx1"/>
                  </a:solidFill>
                  <a:latin typeface="Arial" panose="020B0604020202020204" pitchFamily="34" charset="0"/>
                </a:defRPr>
              </a:lvl5pPr>
              <a:lvl6pPr marL="2743200" indent="-457200" eaLnBrk="0" fontAlgn="base" hangingPunct="0">
                <a:spcBef>
                  <a:spcPct val="0"/>
                </a:spcBef>
                <a:spcAft>
                  <a:spcPct val="0"/>
                </a:spcAft>
                <a:defRPr b="1" i="1" u="sng">
                  <a:solidFill>
                    <a:schemeClr val="tx1"/>
                  </a:solidFill>
                  <a:latin typeface="Arial" panose="020B0604020202020204" pitchFamily="34" charset="0"/>
                </a:defRPr>
              </a:lvl6pPr>
              <a:lvl7pPr marL="3200400" indent="-457200" eaLnBrk="0" fontAlgn="base" hangingPunct="0">
                <a:spcBef>
                  <a:spcPct val="0"/>
                </a:spcBef>
                <a:spcAft>
                  <a:spcPct val="0"/>
                </a:spcAft>
                <a:defRPr b="1" i="1" u="sng">
                  <a:solidFill>
                    <a:schemeClr val="tx1"/>
                  </a:solidFill>
                  <a:latin typeface="Arial" panose="020B0604020202020204" pitchFamily="34" charset="0"/>
                </a:defRPr>
              </a:lvl7pPr>
              <a:lvl8pPr marL="3657600" indent="-457200" eaLnBrk="0" fontAlgn="base" hangingPunct="0">
                <a:spcBef>
                  <a:spcPct val="0"/>
                </a:spcBef>
                <a:spcAft>
                  <a:spcPct val="0"/>
                </a:spcAft>
                <a:defRPr b="1" i="1" u="sng">
                  <a:solidFill>
                    <a:schemeClr val="tx1"/>
                  </a:solidFill>
                  <a:latin typeface="Arial" panose="020B0604020202020204" pitchFamily="34" charset="0"/>
                </a:defRPr>
              </a:lvl8pPr>
              <a:lvl9pPr marL="4114800" indent="-457200" eaLnBrk="0" fontAlgn="base" hangingPunct="0">
                <a:spcBef>
                  <a:spcPct val="0"/>
                </a:spcBef>
                <a:spcAft>
                  <a:spcPct val="0"/>
                </a:spcAft>
                <a:defRPr b="1" i="1" u="sng">
                  <a:solidFill>
                    <a:schemeClr val="tx1"/>
                  </a:solidFill>
                  <a:latin typeface="Arial" panose="020B0604020202020204" pitchFamily="34" charset="0"/>
                </a:defRPr>
              </a:lvl9pPr>
            </a:lstStyle>
            <a:p>
              <a:pPr marL="457200" marR="0" lvl="0" indent="-457200" defTabSz="914400" eaLnBrk="0" fontAlgn="base" latinLnBrk="0" hangingPunct="0">
                <a:lnSpc>
                  <a:spcPct val="100000"/>
                </a:lnSpc>
                <a:spcBef>
                  <a:spcPct val="0"/>
                </a:spcBef>
                <a:spcAft>
                  <a:spcPct val="0"/>
                </a:spcAft>
                <a:buClrTx/>
                <a:buSzTx/>
                <a:buFontTx/>
                <a:buAutoNum type="arabicPeriod"/>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Based on the “path”, identify the device.</a:t>
              </a:r>
            </a:p>
            <a:p>
              <a:pPr marL="457200" marR="0" lvl="0" indent="-457200" defTabSz="914400" eaLnBrk="0" fontAlgn="base" latinLnBrk="0" hangingPunct="0">
                <a:lnSpc>
                  <a:spcPct val="100000"/>
                </a:lnSpc>
                <a:spcBef>
                  <a:spcPct val="0"/>
                </a:spcBef>
                <a:spcAft>
                  <a:spcPct val="0"/>
                </a:spcAft>
                <a:buClrTx/>
                <a:buSzTx/>
                <a:buFontTx/>
                <a:buAutoNum type="arabicPeriod"/>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Call the corresponding device function</a:t>
              </a: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 name="Rectangle 7"/>
            <p:cNvSpPr>
              <a:spLocks noChangeArrowheads="1"/>
            </p:cNvSpPr>
            <p:nvPr/>
          </p:nvSpPr>
          <p:spPr bwMode="auto">
            <a:xfrm>
              <a:off x="838200" y="4648200"/>
              <a:ext cx="1143000" cy="152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sng" strike="noStrike" kern="0" cap="none" spc="0" normalizeH="0" baseline="0" noProof="0" dirty="0" smtClean="0">
                  <a:ln>
                    <a:noFill/>
                  </a:ln>
                  <a:solidFill>
                    <a:srgbClr val="000000"/>
                  </a:solidFill>
                  <a:effectLst/>
                  <a:uLnTx/>
                  <a:uFillTx/>
                  <a:latin typeface="Times New Roman" panose="02020603050405020304" pitchFamily="18" charset="0"/>
                </a:rPr>
                <a:t>Device1 </a:t>
              </a: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D_open1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D_close1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D_read1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D_write1</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dirty="0" smtClean="0">
                  <a:ln>
                    <a:noFill/>
                  </a:ln>
                  <a:solidFill>
                    <a:srgbClr val="000000"/>
                  </a:solidFill>
                  <a:effectLst/>
                  <a:uLnTx/>
                  <a:uFillTx/>
                  <a:latin typeface="Times New Roman" panose="02020603050405020304" pitchFamily="18" charset="0"/>
                </a:rPr>
                <a:t>D_ioctl1 </a:t>
              </a:r>
              <a:endParaRPr kumimoji="0" lang="en-US" sz="1600" b="0"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10" name="Line 8"/>
            <p:cNvSpPr>
              <a:spLocks noChangeShapeType="1"/>
            </p:cNvSpPr>
            <p:nvPr/>
          </p:nvSpPr>
          <p:spPr bwMode="auto">
            <a:xfrm>
              <a:off x="1371600" y="4038600"/>
              <a:ext cx="0" cy="68580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1" name="Line 9"/>
            <p:cNvSpPr>
              <a:spLocks noChangeShapeType="1"/>
            </p:cNvSpPr>
            <p:nvPr/>
          </p:nvSpPr>
          <p:spPr bwMode="auto">
            <a:xfrm>
              <a:off x="3276600" y="4038600"/>
              <a:ext cx="0" cy="60960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Line 10"/>
            <p:cNvSpPr>
              <a:spLocks noChangeShapeType="1"/>
            </p:cNvSpPr>
            <p:nvPr/>
          </p:nvSpPr>
          <p:spPr bwMode="auto">
            <a:xfrm>
              <a:off x="5334000" y="4038600"/>
              <a:ext cx="0" cy="60960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Line 11"/>
            <p:cNvSpPr>
              <a:spLocks noChangeShapeType="1"/>
            </p:cNvSpPr>
            <p:nvPr/>
          </p:nvSpPr>
          <p:spPr bwMode="auto">
            <a:xfrm>
              <a:off x="7391400" y="4038600"/>
              <a:ext cx="0" cy="60960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Text Box 12"/>
            <p:cNvSpPr txBox="1">
              <a:spLocks noChangeArrowheads="1"/>
            </p:cNvSpPr>
            <p:nvPr/>
          </p:nvSpPr>
          <p:spPr bwMode="auto">
            <a:xfrm>
              <a:off x="2803525" y="52228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 name="Text Box 13"/>
            <p:cNvSpPr txBox="1">
              <a:spLocks noChangeArrowheads="1"/>
            </p:cNvSpPr>
            <p:nvPr/>
          </p:nvSpPr>
          <p:spPr bwMode="auto">
            <a:xfrm>
              <a:off x="3032125" y="4918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 name="Rectangle 14"/>
            <p:cNvSpPr>
              <a:spLocks noChangeArrowheads="1"/>
            </p:cNvSpPr>
            <p:nvPr/>
          </p:nvSpPr>
          <p:spPr bwMode="auto">
            <a:xfrm>
              <a:off x="2743200" y="4648200"/>
              <a:ext cx="1143000" cy="152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sng" strike="noStrike" kern="0" cap="none" spc="0" normalizeH="0" baseline="0" noProof="0" smtClean="0">
                  <a:ln>
                    <a:noFill/>
                  </a:ln>
                  <a:solidFill>
                    <a:srgbClr val="000000"/>
                  </a:solidFill>
                  <a:effectLst/>
                  <a:uLnTx/>
                  <a:uFillTx/>
                  <a:latin typeface="Times New Roman" panose="02020603050405020304" pitchFamily="18" charset="0"/>
                </a:rPr>
                <a:t>Device2</a:t>
              </a: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D_open2</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D_close2</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D_read2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D_write2</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D_ioctl2 </a:t>
              </a:r>
              <a:endParaRPr kumimoji="0" lang="en-US" sz="16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 name="Rectangle 15"/>
            <p:cNvSpPr>
              <a:spLocks noChangeArrowheads="1"/>
            </p:cNvSpPr>
            <p:nvPr/>
          </p:nvSpPr>
          <p:spPr bwMode="auto">
            <a:xfrm>
              <a:off x="4800600" y="4648200"/>
              <a:ext cx="1143000" cy="152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sng" strike="noStrike" kern="0" cap="none" spc="0" normalizeH="0" baseline="0" noProof="0" smtClean="0">
                  <a:ln>
                    <a:noFill/>
                  </a:ln>
                  <a:solidFill>
                    <a:srgbClr val="000000"/>
                  </a:solidFill>
                  <a:effectLst/>
                  <a:uLnTx/>
                  <a:uFillTx/>
                  <a:latin typeface="Times New Roman" panose="02020603050405020304" pitchFamily="18" charset="0"/>
                </a:rPr>
                <a:t>Device3  </a:t>
              </a:r>
              <a:endPar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D_open3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D_close3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D_read3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D_write3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D_ioctl3 </a:t>
              </a:r>
              <a:endParaRPr kumimoji="0" lang="en-US" sz="16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 name="Rectangle 16"/>
            <p:cNvSpPr>
              <a:spLocks noChangeArrowheads="1"/>
            </p:cNvSpPr>
            <p:nvPr/>
          </p:nvSpPr>
          <p:spPr bwMode="auto">
            <a:xfrm>
              <a:off x="6858000" y="4648200"/>
              <a:ext cx="1143000" cy="152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sng" strike="noStrike" kern="0" cap="none" spc="0" normalizeH="0" baseline="0" noProof="0" smtClean="0">
                  <a:ln>
                    <a:noFill/>
                  </a:ln>
                  <a:solidFill>
                    <a:srgbClr val="000000"/>
                  </a:solidFill>
                  <a:effectLst/>
                  <a:uLnTx/>
                  <a:uFillTx/>
                  <a:latin typeface="Times New Roman" panose="02020603050405020304" pitchFamily="18" charset="0"/>
                </a:rPr>
                <a:t>Device4  </a:t>
              </a:r>
              <a:endPar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D_open4</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D_close4</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D_read4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D_write4</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0" normalizeH="0" baseline="0" noProof="0" smtClean="0">
                  <a:ln>
                    <a:noFill/>
                  </a:ln>
                  <a:solidFill>
                    <a:srgbClr val="000000"/>
                  </a:solidFill>
                  <a:effectLst/>
                  <a:uLnTx/>
                  <a:uFillTx/>
                  <a:latin typeface="Times New Roman" panose="02020603050405020304" pitchFamily="18" charset="0"/>
                </a:rPr>
                <a:t>D_ioctl4 </a:t>
              </a:r>
              <a:endParaRPr kumimoji="0" lang="en-US" sz="16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 name="Line 17"/>
            <p:cNvSpPr>
              <a:spLocks noChangeShapeType="1"/>
            </p:cNvSpPr>
            <p:nvPr/>
          </p:nvSpPr>
          <p:spPr bwMode="auto">
            <a:xfrm>
              <a:off x="1143000" y="1447800"/>
              <a:ext cx="0" cy="990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Text Box 18"/>
            <p:cNvSpPr txBox="1">
              <a:spLocks noChangeArrowheads="1"/>
            </p:cNvSpPr>
            <p:nvPr/>
          </p:nvSpPr>
          <p:spPr bwMode="auto">
            <a:xfrm rot="16212535">
              <a:off x="824707" y="1575594"/>
              <a:ext cx="109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 </a:t>
              </a:r>
              <a:r>
                <a:rPr kumimoji="0" lang="en-GB" sz="2400" b="1" i="0" u="none" strike="noStrike" kern="0" cap="none" spc="0" normalizeH="0" baseline="0" noProof="0" smtClean="0">
                  <a:ln>
                    <a:noFill/>
                  </a:ln>
                  <a:solidFill>
                    <a:srgbClr val="000000"/>
                  </a:solidFill>
                  <a:effectLst/>
                  <a:uLnTx/>
                  <a:uFillTx/>
                  <a:latin typeface="Times New Roman" panose="02020603050405020304" pitchFamily="18" charset="0"/>
                </a:rPr>
                <a:t>open()</a:t>
              </a:r>
              <a:endParaRPr kumimoji="0" 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1" name="Line 19"/>
            <p:cNvSpPr>
              <a:spLocks noChangeShapeType="1"/>
            </p:cNvSpPr>
            <p:nvPr/>
          </p:nvSpPr>
          <p:spPr bwMode="auto">
            <a:xfrm>
              <a:off x="2590800" y="1447800"/>
              <a:ext cx="0" cy="990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Text Box 20"/>
            <p:cNvSpPr txBox="1">
              <a:spLocks noChangeArrowheads="1"/>
            </p:cNvSpPr>
            <p:nvPr/>
          </p:nvSpPr>
          <p:spPr bwMode="auto">
            <a:xfrm rot="16183124">
              <a:off x="2351087" y="1611313"/>
              <a:ext cx="108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 </a:t>
              </a:r>
              <a:r>
                <a:rPr kumimoji="0" lang="en-GB" sz="2400" b="1" i="0" u="none" strike="noStrike" kern="0" cap="none" spc="0" normalizeH="0" baseline="0" noProof="0" smtClean="0">
                  <a:ln>
                    <a:noFill/>
                  </a:ln>
                  <a:solidFill>
                    <a:srgbClr val="000000"/>
                  </a:solidFill>
                  <a:effectLst/>
                  <a:uLnTx/>
                  <a:uFillTx/>
                  <a:latin typeface="Times New Roman" panose="02020603050405020304" pitchFamily="18" charset="0"/>
                </a:rPr>
                <a:t>close()</a:t>
              </a:r>
              <a:endParaRPr kumimoji="0" 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Line 21"/>
            <p:cNvSpPr>
              <a:spLocks noChangeShapeType="1"/>
            </p:cNvSpPr>
            <p:nvPr/>
          </p:nvSpPr>
          <p:spPr bwMode="auto">
            <a:xfrm>
              <a:off x="4038600" y="1447800"/>
              <a:ext cx="0" cy="990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Text Box 22"/>
            <p:cNvSpPr txBox="1">
              <a:spLocks noChangeArrowheads="1"/>
            </p:cNvSpPr>
            <p:nvPr/>
          </p:nvSpPr>
          <p:spPr bwMode="auto">
            <a:xfrm rot="16183124">
              <a:off x="3815556" y="1670844"/>
              <a:ext cx="105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 </a:t>
              </a:r>
              <a:r>
                <a:rPr kumimoji="0" lang="en-GB" sz="2400" b="1" i="0" u="none" strike="noStrike" kern="0" cap="none" spc="0" normalizeH="0" baseline="0" noProof="0" smtClean="0">
                  <a:ln>
                    <a:noFill/>
                  </a:ln>
                  <a:solidFill>
                    <a:srgbClr val="000000"/>
                  </a:solidFill>
                  <a:effectLst/>
                  <a:uLnTx/>
                  <a:uFillTx/>
                  <a:latin typeface="Times New Roman" panose="02020603050405020304" pitchFamily="18" charset="0"/>
                </a:rPr>
                <a:t>read()</a:t>
              </a:r>
              <a:endParaRPr kumimoji="0" 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 name="Line 23"/>
            <p:cNvSpPr>
              <a:spLocks noChangeShapeType="1"/>
            </p:cNvSpPr>
            <p:nvPr/>
          </p:nvSpPr>
          <p:spPr bwMode="auto">
            <a:xfrm>
              <a:off x="5715000" y="1447800"/>
              <a:ext cx="0" cy="990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Text Box 24"/>
            <p:cNvSpPr txBox="1">
              <a:spLocks noChangeArrowheads="1"/>
            </p:cNvSpPr>
            <p:nvPr/>
          </p:nvSpPr>
          <p:spPr bwMode="auto">
            <a:xfrm rot="16183124">
              <a:off x="5449887" y="1636713"/>
              <a:ext cx="113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 </a:t>
              </a:r>
              <a:r>
                <a:rPr kumimoji="0" lang="en-GB" sz="2400" b="1" i="0" u="none" strike="noStrike" kern="0" cap="none" spc="0" normalizeH="0" baseline="0" noProof="0" smtClean="0">
                  <a:ln>
                    <a:noFill/>
                  </a:ln>
                  <a:solidFill>
                    <a:srgbClr val="000000"/>
                  </a:solidFill>
                  <a:effectLst/>
                  <a:uLnTx/>
                  <a:uFillTx/>
                  <a:latin typeface="Times New Roman" panose="02020603050405020304" pitchFamily="18" charset="0"/>
                </a:rPr>
                <a:t>write()</a:t>
              </a:r>
              <a:endParaRPr kumimoji="0" 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7" name="Line 25"/>
            <p:cNvSpPr>
              <a:spLocks noChangeShapeType="1"/>
            </p:cNvSpPr>
            <p:nvPr/>
          </p:nvSpPr>
          <p:spPr bwMode="auto">
            <a:xfrm>
              <a:off x="7467600" y="1447800"/>
              <a:ext cx="0" cy="990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Text Box 26"/>
            <p:cNvSpPr txBox="1">
              <a:spLocks noChangeArrowheads="1"/>
            </p:cNvSpPr>
            <p:nvPr/>
          </p:nvSpPr>
          <p:spPr bwMode="auto">
            <a:xfrm rot="16183124">
              <a:off x="7184231" y="1643857"/>
              <a:ext cx="102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i="1" u="sng">
                  <a:solidFill>
                    <a:schemeClr val="tx1"/>
                  </a:solidFill>
                  <a:latin typeface="Arial" panose="020B0604020202020204" pitchFamily="34" charset="0"/>
                </a:defRPr>
              </a:lvl1pPr>
              <a:lvl2pPr marL="742950" indent="-285750">
                <a:defRPr b="1" i="1" u="sng">
                  <a:solidFill>
                    <a:schemeClr val="tx1"/>
                  </a:solidFill>
                  <a:latin typeface="Arial" panose="020B0604020202020204" pitchFamily="34" charset="0"/>
                </a:defRPr>
              </a:lvl2pPr>
              <a:lvl3pPr marL="1143000" indent="-228600">
                <a:defRPr b="1" i="1" u="sng">
                  <a:solidFill>
                    <a:schemeClr val="tx1"/>
                  </a:solidFill>
                  <a:latin typeface="Arial" panose="020B0604020202020204" pitchFamily="34" charset="0"/>
                </a:defRPr>
              </a:lvl3pPr>
              <a:lvl4pPr marL="1600200" indent="-228600">
                <a:defRPr b="1" i="1" u="sng">
                  <a:solidFill>
                    <a:schemeClr val="tx1"/>
                  </a:solidFill>
                  <a:latin typeface="Arial" panose="020B0604020202020204" pitchFamily="34" charset="0"/>
                </a:defRPr>
              </a:lvl4pPr>
              <a:lvl5pPr marL="2057400" indent="-228600">
                <a:defRPr b="1" i="1" u="sng">
                  <a:solidFill>
                    <a:schemeClr val="tx1"/>
                  </a:solidFill>
                  <a:latin typeface="Arial" panose="020B0604020202020204" pitchFamily="34" charset="0"/>
                </a:defRPr>
              </a:lvl5pPr>
              <a:lvl6pPr marL="2514600" indent="-228600" eaLnBrk="0" fontAlgn="base" hangingPunct="0">
                <a:spcBef>
                  <a:spcPct val="0"/>
                </a:spcBef>
                <a:spcAft>
                  <a:spcPct val="0"/>
                </a:spcAft>
                <a:defRPr b="1" i="1" u="sng">
                  <a:solidFill>
                    <a:schemeClr val="tx1"/>
                  </a:solidFill>
                  <a:latin typeface="Arial" panose="020B0604020202020204" pitchFamily="34" charset="0"/>
                </a:defRPr>
              </a:lvl6pPr>
              <a:lvl7pPr marL="2971800" indent="-228600" eaLnBrk="0" fontAlgn="base" hangingPunct="0">
                <a:spcBef>
                  <a:spcPct val="0"/>
                </a:spcBef>
                <a:spcAft>
                  <a:spcPct val="0"/>
                </a:spcAft>
                <a:defRPr b="1" i="1" u="sng">
                  <a:solidFill>
                    <a:schemeClr val="tx1"/>
                  </a:solidFill>
                  <a:latin typeface="Arial" panose="020B0604020202020204" pitchFamily="34" charset="0"/>
                </a:defRPr>
              </a:lvl7pPr>
              <a:lvl8pPr marL="3429000" indent="-228600" eaLnBrk="0" fontAlgn="base" hangingPunct="0">
                <a:spcBef>
                  <a:spcPct val="0"/>
                </a:spcBef>
                <a:spcAft>
                  <a:spcPct val="0"/>
                </a:spcAft>
                <a:defRPr b="1" i="1" u="sng">
                  <a:solidFill>
                    <a:schemeClr val="tx1"/>
                  </a:solidFill>
                  <a:latin typeface="Arial" panose="020B0604020202020204" pitchFamily="34" charset="0"/>
                </a:defRPr>
              </a:lvl8pPr>
              <a:lvl9pPr marL="3886200" indent="-228600" eaLnBrk="0" fontAlgn="base" hangingPunct="0">
                <a:spcBef>
                  <a:spcPct val="0"/>
                </a:spcBef>
                <a:spcAft>
                  <a:spcPct val="0"/>
                </a:spcAft>
                <a:defRPr b="1" i="1" u="sng">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2400" b="0" i="0" u="none" strike="noStrike" kern="0" cap="none" spc="0" normalizeH="0" baseline="0" noProof="0" smtClean="0">
                  <a:ln>
                    <a:noFill/>
                  </a:ln>
                  <a:solidFill>
                    <a:srgbClr val="000000"/>
                  </a:solidFill>
                  <a:effectLst/>
                  <a:uLnTx/>
                  <a:uFillTx/>
                  <a:latin typeface="Times New Roman" panose="02020603050405020304" pitchFamily="18" charset="0"/>
                </a:rPr>
                <a:t> </a:t>
              </a:r>
              <a:r>
                <a:rPr kumimoji="0" lang="en-GB" sz="2400" b="1" i="0" u="none" strike="noStrike" kern="0" cap="none" spc="0" normalizeH="0" baseline="0" noProof="0" smtClean="0">
                  <a:ln>
                    <a:noFill/>
                  </a:ln>
                  <a:solidFill>
                    <a:srgbClr val="000000"/>
                  </a:solidFill>
                  <a:effectLst/>
                  <a:uLnTx/>
                  <a:uFillTx/>
                  <a:latin typeface="Times New Roman" panose="02020603050405020304" pitchFamily="18" charset="0"/>
                </a:rPr>
                <a:t>ioctl()</a:t>
              </a:r>
              <a:endParaRPr kumimoji="0" lang="en-US" sz="24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 name="Freeform 27"/>
            <p:cNvSpPr>
              <a:spLocks/>
            </p:cNvSpPr>
            <p:nvPr/>
          </p:nvSpPr>
          <p:spPr bwMode="auto">
            <a:xfrm>
              <a:off x="177800" y="2438400"/>
              <a:ext cx="965200" cy="2514600"/>
            </a:xfrm>
            <a:custGeom>
              <a:avLst/>
              <a:gdLst>
                <a:gd name="T0" fmla="*/ 965200 w 608"/>
                <a:gd name="T1" fmla="*/ 0 h 1584"/>
                <a:gd name="T2" fmla="*/ 50800 w 608"/>
                <a:gd name="T3" fmla="*/ 1447800 h 1584"/>
                <a:gd name="T4" fmla="*/ 660400 w 608"/>
                <a:gd name="T5" fmla="*/ 2514600 h 1584"/>
                <a:gd name="T6" fmla="*/ 0 60000 65536"/>
                <a:gd name="T7" fmla="*/ 0 60000 65536"/>
                <a:gd name="T8" fmla="*/ 0 60000 65536"/>
              </a:gdLst>
              <a:ahLst/>
              <a:cxnLst>
                <a:cxn ang="T6">
                  <a:pos x="T0" y="T1"/>
                </a:cxn>
                <a:cxn ang="T7">
                  <a:pos x="T2" y="T3"/>
                </a:cxn>
                <a:cxn ang="T8">
                  <a:pos x="T4" y="T5"/>
                </a:cxn>
              </a:cxnLst>
              <a:rect l="0" t="0" r="r" b="b"/>
              <a:pathLst>
                <a:path w="608" h="1584">
                  <a:moveTo>
                    <a:pt x="608" y="0"/>
                  </a:moveTo>
                  <a:cubicBezTo>
                    <a:pt x="336" y="324"/>
                    <a:pt x="64" y="648"/>
                    <a:pt x="32" y="912"/>
                  </a:cubicBezTo>
                  <a:cubicBezTo>
                    <a:pt x="0" y="1176"/>
                    <a:pt x="208" y="1380"/>
                    <a:pt x="416" y="1584"/>
                  </a:cubicBezTo>
                </a:path>
              </a:pathLst>
            </a:custGeom>
            <a:noFill/>
            <a:ln w="38100" cap="flat" cmpd="sng">
              <a:solidFill>
                <a:srgbClr val="00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0" name="Freeform 28"/>
            <p:cNvSpPr>
              <a:spLocks/>
            </p:cNvSpPr>
            <p:nvPr/>
          </p:nvSpPr>
          <p:spPr bwMode="auto">
            <a:xfrm>
              <a:off x="889000" y="2438400"/>
              <a:ext cx="1854200" cy="2514600"/>
            </a:xfrm>
            <a:custGeom>
              <a:avLst/>
              <a:gdLst>
                <a:gd name="T0" fmla="*/ 254000 w 1168"/>
                <a:gd name="T1" fmla="*/ 0 h 1584"/>
                <a:gd name="T2" fmla="*/ 25400 w 1168"/>
                <a:gd name="T3" fmla="*/ 685800 h 1584"/>
                <a:gd name="T4" fmla="*/ 406400 w 1168"/>
                <a:gd name="T5" fmla="*/ 1371600 h 1584"/>
                <a:gd name="T6" fmla="*/ 1854200 w 1168"/>
                <a:gd name="T7" fmla="*/ 2514600 h 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8" h="1584">
                  <a:moveTo>
                    <a:pt x="160" y="0"/>
                  </a:moveTo>
                  <a:cubicBezTo>
                    <a:pt x="80" y="144"/>
                    <a:pt x="0" y="288"/>
                    <a:pt x="16" y="432"/>
                  </a:cubicBezTo>
                  <a:cubicBezTo>
                    <a:pt x="32" y="576"/>
                    <a:pt x="64" y="672"/>
                    <a:pt x="256" y="864"/>
                  </a:cubicBezTo>
                  <a:cubicBezTo>
                    <a:pt x="448" y="1056"/>
                    <a:pt x="808" y="1320"/>
                    <a:pt x="1168" y="1584"/>
                  </a:cubicBezTo>
                </a:path>
              </a:pathLst>
            </a:custGeom>
            <a:noFill/>
            <a:ln w="38100" cap="flat" cmpd="sng">
              <a:solidFill>
                <a:srgbClr val="00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Freeform 29"/>
            <p:cNvSpPr>
              <a:spLocks/>
            </p:cNvSpPr>
            <p:nvPr/>
          </p:nvSpPr>
          <p:spPr bwMode="auto">
            <a:xfrm>
              <a:off x="889000" y="2438400"/>
              <a:ext cx="3911600" cy="2590800"/>
            </a:xfrm>
            <a:custGeom>
              <a:avLst/>
              <a:gdLst>
                <a:gd name="T0" fmla="*/ 254000 w 2464"/>
                <a:gd name="T1" fmla="*/ 0 h 1632"/>
                <a:gd name="T2" fmla="*/ 101600 w 2464"/>
                <a:gd name="T3" fmla="*/ 609600 h 1632"/>
                <a:gd name="T4" fmla="*/ 635000 w 2464"/>
                <a:gd name="T5" fmla="*/ 1371600 h 1632"/>
                <a:gd name="T6" fmla="*/ 3911600 w 2464"/>
                <a:gd name="T7" fmla="*/ 2590800 h 16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64" h="1632">
                  <a:moveTo>
                    <a:pt x="160" y="0"/>
                  </a:moveTo>
                  <a:cubicBezTo>
                    <a:pt x="92" y="120"/>
                    <a:pt x="24" y="240"/>
                    <a:pt x="64" y="384"/>
                  </a:cubicBezTo>
                  <a:cubicBezTo>
                    <a:pt x="104" y="528"/>
                    <a:pt x="0" y="656"/>
                    <a:pt x="400" y="864"/>
                  </a:cubicBezTo>
                  <a:cubicBezTo>
                    <a:pt x="800" y="1072"/>
                    <a:pt x="1632" y="1352"/>
                    <a:pt x="2464" y="1632"/>
                  </a:cubicBezTo>
                </a:path>
              </a:pathLst>
            </a:custGeom>
            <a:noFill/>
            <a:ln w="38100" cap="flat" cmpd="sng">
              <a:solidFill>
                <a:srgbClr val="00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Freeform 30"/>
            <p:cNvSpPr>
              <a:spLocks/>
            </p:cNvSpPr>
            <p:nvPr/>
          </p:nvSpPr>
          <p:spPr bwMode="auto">
            <a:xfrm>
              <a:off x="317500" y="2438400"/>
              <a:ext cx="6540500" cy="2514600"/>
            </a:xfrm>
            <a:custGeom>
              <a:avLst/>
              <a:gdLst>
                <a:gd name="T0" fmla="*/ 825500 w 4120"/>
                <a:gd name="T1" fmla="*/ 0 h 1584"/>
                <a:gd name="T2" fmla="*/ 673100 w 4120"/>
                <a:gd name="T3" fmla="*/ 457200 h 1584"/>
                <a:gd name="T4" fmla="*/ 977900 w 4120"/>
                <a:gd name="T5" fmla="*/ 1143000 h 1584"/>
                <a:gd name="T6" fmla="*/ 6540500 w 4120"/>
                <a:gd name="T7" fmla="*/ 2514600 h 1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20" h="1584">
                  <a:moveTo>
                    <a:pt x="520" y="0"/>
                  </a:moveTo>
                  <a:cubicBezTo>
                    <a:pt x="464" y="84"/>
                    <a:pt x="408" y="168"/>
                    <a:pt x="424" y="288"/>
                  </a:cubicBezTo>
                  <a:cubicBezTo>
                    <a:pt x="440" y="408"/>
                    <a:pt x="0" y="504"/>
                    <a:pt x="616" y="720"/>
                  </a:cubicBezTo>
                  <a:cubicBezTo>
                    <a:pt x="1232" y="936"/>
                    <a:pt x="2676" y="1260"/>
                    <a:pt x="4120" y="1584"/>
                  </a:cubicBezTo>
                </a:path>
              </a:pathLst>
            </a:custGeom>
            <a:noFill/>
            <a:ln w="38100" cap="flat" cmpd="sng">
              <a:solidFill>
                <a:srgbClr val="00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1" i="1" u="sng" strike="noStrike" kern="0" cap="none" spc="0" normalizeH="0" baseline="0" noProof="0" smtClean="0">
                <a:ln>
                  <a:noFill/>
                </a:ln>
                <a:solidFill>
                  <a:srgbClr val="000000"/>
                </a:solidFill>
                <a:effectLst/>
                <a:uLnTx/>
                <a:uFillTx/>
                <a:latin typeface="Arial" panose="020B0604020202020204" pitchFamily="34" charset="0"/>
              </a:endParaRPr>
            </a:p>
          </p:txBody>
        </p:sp>
      </p:grpSp>
    </p:spTree>
    <p:extLst>
      <p:ext uri="{BB962C8B-B14F-4D97-AF65-F5344CB8AC3E}">
        <p14:creationId xmlns:p14="http://schemas.microsoft.com/office/powerpoint/2010/main" val="15862602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Developing and Compiling a Simple Module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88</a:t>
            </a:fld>
            <a:endParaRPr lang="en-IN"/>
          </a:p>
        </p:txBody>
      </p:sp>
      <p:sp>
        <p:nvSpPr>
          <p:cNvPr id="5" name="Rectangle 4"/>
          <p:cNvSpPr/>
          <p:nvPr/>
        </p:nvSpPr>
        <p:spPr>
          <a:xfrm>
            <a:off x="141403" y="1497750"/>
            <a:ext cx="6127844" cy="4302716"/>
          </a:xfrm>
          <a:prstGeom prst="rect">
            <a:avLst/>
          </a:prstGeom>
        </p:spPr>
        <p:txBody>
          <a:bodyPr wrap="square">
            <a:spAutoFit/>
          </a:bodyPr>
          <a:lstStyle/>
          <a:p>
            <a:pPr lvl="0" fontAlgn="base">
              <a:lnSpc>
                <a:spcPct val="90000"/>
              </a:lnSpc>
              <a:spcBef>
                <a:spcPct val="0"/>
              </a:spcBef>
              <a:spcAft>
                <a:spcPct val="0"/>
              </a:spcAft>
            </a:pPr>
            <a:r>
              <a:rPr lang="en-US" sz="2400" b="1" dirty="0">
                <a:solidFill>
                  <a:srgbClr val="000000"/>
                </a:solidFill>
                <a:latin typeface="Arial" panose="020B0604020202020204" pitchFamily="34" charset="0"/>
              </a:rPr>
              <a:t>#include &lt;</a:t>
            </a:r>
            <a:r>
              <a:rPr lang="en-US" sz="2400" b="1" dirty="0" err="1">
                <a:solidFill>
                  <a:srgbClr val="000000"/>
                </a:solidFill>
                <a:latin typeface="Arial" panose="020B0604020202020204" pitchFamily="34" charset="0"/>
              </a:rPr>
              <a:t>linux</a:t>
            </a:r>
            <a:r>
              <a:rPr lang="en-US" sz="2400" b="1" dirty="0">
                <a:solidFill>
                  <a:srgbClr val="000000"/>
                </a:solidFill>
                <a:latin typeface="Arial" panose="020B0604020202020204" pitchFamily="34" charset="0"/>
              </a:rPr>
              <a:t>/</a:t>
            </a:r>
            <a:r>
              <a:rPr lang="en-US" sz="2400" b="1" dirty="0" err="1">
                <a:solidFill>
                  <a:srgbClr val="000000"/>
                </a:solidFill>
                <a:latin typeface="Arial" panose="020B0604020202020204" pitchFamily="34" charset="0"/>
              </a:rPr>
              <a:t>kernel.h</a:t>
            </a:r>
            <a:r>
              <a:rPr lang="en-US" sz="2400" b="1" dirty="0">
                <a:solidFill>
                  <a:srgbClr val="000000"/>
                </a:solidFill>
                <a:latin typeface="Arial" panose="020B0604020202020204" pitchFamily="34" charset="0"/>
              </a:rPr>
              <a:t>&gt; 		</a:t>
            </a:r>
            <a:endParaRPr lang="en-US" sz="2400" b="1" dirty="0" smtClean="0">
              <a:solidFill>
                <a:srgbClr val="000000"/>
              </a:solidFill>
              <a:latin typeface="Arial" panose="020B0604020202020204" pitchFamily="34" charset="0"/>
            </a:endParaRPr>
          </a:p>
          <a:p>
            <a:pPr lvl="0" fontAlgn="base">
              <a:lnSpc>
                <a:spcPct val="90000"/>
              </a:lnSpc>
              <a:spcBef>
                <a:spcPct val="0"/>
              </a:spcBef>
              <a:spcAft>
                <a:spcPct val="0"/>
              </a:spcAft>
            </a:pPr>
            <a:r>
              <a:rPr lang="en-US" sz="2400" b="1" dirty="0" err="1" smtClean="0">
                <a:solidFill>
                  <a:srgbClr val="000000"/>
                </a:solidFill>
                <a:latin typeface="Arial" panose="020B0604020202020204" pitchFamily="34" charset="0"/>
              </a:rPr>
              <a:t>int</a:t>
            </a:r>
            <a:r>
              <a:rPr lang="en-US" sz="2400" b="1" dirty="0" smtClean="0">
                <a:solidFill>
                  <a:srgbClr val="000000"/>
                </a:solidFill>
                <a:latin typeface="Arial" panose="020B0604020202020204" pitchFamily="34" charset="0"/>
              </a:rPr>
              <a:t> </a:t>
            </a:r>
            <a:r>
              <a:rPr lang="en-US" sz="2400" b="1" dirty="0" err="1">
                <a:solidFill>
                  <a:srgbClr val="CC3300"/>
                </a:solidFill>
                <a:latin typeface="Arial" panose="020B0604020202020204" pitchFamily="34" charset="0"/>
              </a:rPr>
              <a:t>my_init</a:t>
            </a:r>
            <a:r>
              <a:rPr lang="en-US" sz="2400" b="1" dirty="0">
                <a:solidFill>
                  <a:srgbClr val="000000"/>
                </a:solidFill>
                <a:latin typeface="Arial" panose="020B0604020202020204" pitchFamily="34" charset="0"/>
              </a:rPr>
              <a:t> (void)  		</a:t>
            </a:r>
          </a:p>
          <a:p>
            <a:pPr lvl="0" fontAlgn="base">
              <a:lnSpc>
                <a:spcPct val="90000"/>
              </a:lnSpc>
              <a:spcBef>
                <a:spcPct val="0"/>
              </a:spcBef>
              <a:spcAft>
                <a:spcPct val="0"/>
              </a:spcAft>
            </a:pPr>
            <a:r>
              <a:rPr lang="en-US" sz="2400" b="1" dirty="0">
                <a:solidFill>
                  <a:srgbClr val="000000"/>
                </a:solidFill>
                <a:latin typeface="Arial" panose="020B0604020202020204" pitchFamily="34" charset="0"/>
              </a:rPr>
              <a:t>   {   </a:t>
            </a:r>
          </a:p>
          <a:p>
            <a:pPr lvl="0" fontAlgn="base">
              <a:lnSpc>
                <a:spcPct val="90000"/>
              </a:lnSpc>
              <a:spcBef>
                <a:spcPct val="0"/>
              </a:spcBef>
              <a:spcAft>
                <a:spcPct val="0"/>
              </a:spcAft>
            </a:pPr>
            <a:r>
              <a:rPr lang="en-US" sz="2000" b="1" dirty="0">
                <a:solidFill>
                  <a:srgbClr val="000000"/>
                </a:solidFill>
                <a:latin typeface="Arial" panose="020B0604020202020204" pitchFamily="34" charset="0"/>
              </a:rPr>
              <a:t>      </a:t>
            </a:r>
            <a:r>
              <a:rPr lang="en-US" sz="2000" b="1" dirty="0" err="1">
                <a:solidFill>
                  <a:srgbClr val="000000"/>
                </a:solidFill>
                <a:latin typeface="Arial" panose="020B0604020202020204" pitchFamily="34" charset="0"/>
              </a:rPr>
              <a:t>printk</a:t>
            </a:r>
            <a:r>
              <a:rPr lang="en-US" sz="2000" b="1" dirty="0">
                <a:solidFill>
                  <a:srgbClr val="000000"/>
                </a:solidFill>
                <a:latin typeface="Arial" panose="020B0604020202020204" pitchFamily="34" charset="0"/>
              </a:rPr>
              <a:t> ("Module Insertion Successful\n");</a:t>
            </a:r>
          </a:p>
          <a:p>
            <a:pPr lvl="0" fontAlgn="base">
              <a:lnSpc>
                <a:spcPct val="90000"/>
              </a:lnSpc>
              <a:spcBef>
                <a:spcPct val="0"/>
              </a:spcBef>
              <a:spcAft>
                <a:spcPct val="0"/>
              </a:spcAft>
            </a:pPr>
            <a:r>
              <a:rPr lang="en-US" sz="2000" b="1" dirty="0">
                <a:solidFill>
                  <a:srgbClr val="000000"/>
                </a:solidFill>
                <a:latin typeface="Arial" panose="020B0604020202020204" pitchFamily="34" charset="0"/>
              </a:rPr>
              <a:t>      return 0;</a:t>
            </a:r>
            <a:r>
              <a:rPr lang="en-US" sz="2400" b="1" dirty="0">
                <a:solidFill>
                  <a:srgbClr val="000000"/>
                </a:solidFill>
                <a:latin typeface="Arial" panose="020B0604020202020204" pitchFamily="34" charset="0"/>
              </a:rPr>
              <a:t> </a:t>
            </a:r>
          </a:p>
          <a:p>
            <a:pPr lvl="0" fontAlgn="base">
              <a:lnSpc>
                <a:spcPct val="90000"/>
              </a:lnSpc>
              <a:spcBef>
                <a:spcPct val="0"/>
              </a:spcBef>
              <a:spcAft>
                <a:spcPct val="0"/>
              </a:spcAft>
            </a:pPr>
            <a:r>
              <a:rPr lang="en-US" sz="2400" b="1" dirty="0">
                <a:solidFill>
                  <a:srgbClr val="000000"/>
                </a:solidFill>
                <a:latin typeface="Arial" panose="020B0604020202020204" pitchFamily="34" charset="0"/>
              </a:rPr>
              <a:t>   }</a:t>
            </a:r>
          </a:p>
          <a:p>
            <a:pPr lvl="0" fontAlgn="base">
              <a:lnSpc>
                <a:spcPct val="90000"/>
              </a:lnSpc>
              <a:spcBef>
                <a:spcPct val="0"/>
              </a:spcBef>
              <a:spcAft>
                <a:spcPct val="0"/>
              </a:spcAft>
            </a:pPr>
            <a:endParaRPr lang="en-US" sz="2400" b="1" dirty="0">
              <a:solidFill>
                <a:srgbClr val="000000"/>
              </a:solidFill>
              <a:latin typeface="Arial" panose="020B0604020202020204" pitchFamily="34" charset="0"/>
            </a:endParaRPr>
          </a:p>
          <a:p>
            <a:pPr lvl="0" fontAlgn="base">
              <a:lnSpc>
                <a:spcPct val="90000"/>
              </a:lnSpc>
              <a:spcBef>
                <a:spcPct val="0"/>
              </a:spcBef>
              <a:spcAft>
                <a:spcPct val="0"/>
              </a:spcAft>
            </a:pPr>
            <a:r>
              <a:rPr lang="en-US" sz="2400" b="1" dirty="0">
                <a:solidFill>
                  <a:srgbClr val="000000"/>
                </a:solidFill>
                <a:latin typeface="Arial" panose="020B0604020202020204" pitchFamily="34" charset="0"/>
              </a:rPr>
              <a:t>void </a:t>
            </a:r>
            <a:r>
              <a:rPr lang="en-US" sz="2400" b="1" dirty="0" err="1">
                <a:solidFill>
                  <a:srgbClr val="CC3300"/>
                </a:solidFill>
                <a:latin typeface="Arial" panose="020B0604020202020204" pitchFamily="34" charset="0"/>
              </a:rPr>
              <a:t>my_cleanup</a:t>
            </a:r>
            <a:r>
              <a:rPr lang="en-US" sz="2400" b="1" dirty="0">
                <a:solidFill>
                  <a:srgbClr val="000000"/>
                </a:solidFill>
                <a:latin typeface="Arial" panose="020B0604020202020204" pitchFamily="34" charset="0"/>
              </a:rPr>
              <a:t> (void) 	</a:t>
            </a:r>
          </a:p>
          <a:p>
            <a:pPr lvl="0" fontAlgn="base">
              <a:lnSpc>
                <a:spcPct val="90000"/>
              </a:lnSpc>
              <a:spcBef>
                <a:spcPct val="0"/>
              </a:spcBef>
              <a:spcAft>
                <a:spcPct val="0"/>
              </a:spcAft>
            </a:pPr>
            <a:r>
              <a:rPr lang="en-US" sz="2400" b="1" dirty="0">
                <a:solidFill>
                  <a:srgbClr val="000000"/>
                </a:solidFill>
                <a:latin typeface="Arial" panose="020B0604020202020204" pitchFamily="34" charset="0"/>
              </a:rPr>
              <a:t>  { </a:t>
            </a:r>
          </a:p>
          <a:p>
            <a:pPr lvl="0" fontAlgn="base">
              <a:lnSpc>
                <a:spcPct val="90000"/>
              </a:lnSpc>
              <a:spcBef>
                <a:spcPct val="0"/>
              </a:spcBef>
              <a:spcAft>
                <a:spcPct val="0"/>
              </a:spcAft>
            </a:pPr>
            <a:r>
              <a:rPr lang="en-US" sz="2000" b="1" dirty="0">
                <a:solidFill>
                  <a:srgbClr val="000000"/>
                </a:solidFill>
                <a:latin typeface="Arial" panose="020B0604020202020204" pitchFamily="34" charset="0"/>
              </a:rPr>
              <a:t>       </a:t>
            </a:r>
            <a:r>
              <a:rPr lang="en-US" sz="2000" b="1" dirty="0" err="1">
                <a:solidFill>
                  <a:srgbClr val="000000"/>
                </a:solidFill>
                <a:latin typeface="Arial" panose="020B0604020202020204" pitchFamily="34" charset="0"/>
              </a:rPr>
              <a:t>printk</a:t>
            </a:r>
            <a:r>
              <a:rPr lang="en-US" sz="2000" b="1" dirty="0">
                <a:solidFill>
                  <a:srgbClr val="000000"/>
                </a:solidFill>
                <a:latin typeface="Arial" panose="020B0604020202020204" pitchFamily="34" charset="0"/>
              </a:rPr>
              <a:t> ("Module unloading Successful \n");</a:t>
            </a:r>
          </a:p>
          <a:p>
            <a:pPr lvl="0" fontAlgn="base">
              <a:lnSpc>
                <a:spcPct val="90000"/>
              </a:lnSpc>
              <a:spcBef>
                <a:spcPct val="0"/>
              </a:spcBef>
              <a:spcAft>
                <a:spcPct val="0"/>
              </a:spcAft>
            </a:pPr>
            <a:r>
              <a:rPr lang="en-US" sz="2400" b="1" dirty="0">
                <a:solidFill>
                  <a:srgbClr val="000000"/>
                </a:solidFill>
                <a:latin typeface="Arial" panose="020B0604020202020204" pitchFamily="34" charset="0"/>
              </a:rPr>
              <a:t>  }</a:t>
            </a:r>
          </a:p>
          <a:p>
            <a:pPr lvl="0" fontAlgn="base">
              <a:lnSpc>
                <a:spcPct val="90000"/>
              </a:lnSpc>
              <a:spcBef>
                <a:spcPct val="0"/>
              </a:spcBef>
              <a:spcAft>
                <a:spcPct val="0"/>
              </a:spcAft>
            </a:pPr>
            <a:r>
              <a:rPr lang="en-US" sz="2400" b="1" dirty="0" err="1">
                <a:solidFill>
                  <a:srgbClr val="000000"/>
                </a:solidFill>
                <a:latin typeface="Arial" panose="020B0604020202020204" pitchFamily="34" charset="0"/>
              </a:rPr>
              <a:t>module_init</a:t>
            </a:r>
            <a:r>
              <a:rPr lang="en-US" sz="2400" b="1" dirty="0">
                <a:solidFill>
                  <a:srgbClr val="000000"/>
                </a:solidFill>
                <a:latin typeface="Arial" panose="020B0604020202020204" pitchFamily="34" charset="0"/>
              </a:rPr>
              <a:t> (</a:t>
            </a:r>
            <a:r>
              <a:rPr lang="en-US" sz="2400" b="1" dirty="0" err="1">
                <a:solidFill>
                  <a:srgbClr val="CC3300"/>
                </a:solidFill>
                <a:latin typeface="Arial" panose="020B0604020202020204" pitchFamily="34" charset="0"/>
              </a:rPr>
              <a:t>my_init</a:t>
            </a:r>
            <a:r>
              <a:rPr lang="en-US" sz="2400" b="1" dirty="0">
                <a:solidFill>
                  <a:srgbClr val="000000"/>
                </a:solidFill>
                <a:latin typeface="Arial" panose="020B0604020202020204" pitchFamily="34" charset="0"/>
              </a:rPr>
              <a:t>);</a:t>
            </a:r>
          </a:p>
          <a:p>
            <a:pPr lvl="0" fontAlgn="base">
              <a:lnSpc>
                <a:spcPct val="90000"/>
              </a:lnSpc>
              <a:spcBef>
                <a:spcPct val="0"/>
              </a:spcBef>
              <a:spcAft>
                <a:spcPct val="0"/>
              </a:spcAft>
            </a:pPr>
            <a:r>
              <a:rPr lang="en-US" sz="2400" b="1" dirty="0" err="1">
                <a:solidFill>
                  <a:srgbClr val="000000"/>
                </a:solidFill>
                <a:latin typeface="Arial" panose="020B0604020202020204" pitchFamily="34" charset="0"/>
              </a:rPr>
              <a:t>module_exit</a:t>
            </a:r>
            <a:r>
              <a:rPr lang="en-US" sz="2400" b="1" dirty="0">
                <a:solidFill>
                  <a:srgbClr val="000000"/>
                </a:solidFill>
                <a:latin typeface="Arial" panose="020B0604020202020204" pitchFamily="34" charset="0"/>
              </a:rPr>
              <a:t> (</a:t>
            </a:r>
            <a:r>
              <a:rPr lang="en-US" sz="2400" b="1" dirty="0" err="1">
                <a:solidFill>
                  <a:srgbClr val="CC3300"/>
                </a:solidFill>
                <a:latin typeface="Arial" panose="020B0604020202020204" pitchFamily="34" charset="0"/>
              </a:rPr>
              <a:t>my_cleanup</a:t>
            </a:r>
            <a:r>
              <a:rPr lang="en-US" sz="2400" b="1" dirty="0">
                <a:solidFill>
                  <a:srgbClr val="000000"/>
                </a:solidFill>
                <a:latin typeface="Arial" panose="020B0604020202020204" pitchFamily="34" charset="0"/>
              </a:rPr>
              <a:t>);</a:t>
            </a:r>
          </a:p>
        </p:txBody>
      </p:sp>
      <p:sp>
        <p:nvSpPr>
          <p:cNvPr id="6" name="Rectangle 5"/>
          <p:cNvSpPr/>
          <p:nvPr/>
        </p:nvSpPr>
        <p:spPr>
          <a:xfrm>
            <a:off x="5828907" y="1176056"/>
            <a:ext cx="6096000" cy="5252207"/>
          </a:xfrm>
          <a:prstGeom prst="rect">
            <a:avLst/>
          </a:prstGeom>
        </p:spPr>
        <p:txBody>
          <a:bodyPr>
            <a:spAutoFit/>
          </a:bodyPr>
          <a:lstStyle/>
          <a:p>
            <a:pPr marL="342900" lvl="0" indent="-342900" algn="just" fontAlgn="base">
              <a:lnSpc>
                <a:spcPct val="90000"/>
              </a:lnSpc>
              <a:spcBef>
                <a:spcPct val="20000"/>
              </a:spcBef>
              <a:spcAft>
                <a:spcPct val="0"/>
              </a:spcAft>
            </a:pPr>
            <a:r>
              <a:rPr lang="en-US" sz="2400" b="1" dirty="0">
                <a:solidFill>
                  <a:srgbClr val="333399"/>
                </a:solidFill>
                <a:latin typeface="Arial"/>
              </a:rPr>
              <a:t>Need root permission to load or remove the module. </a:t>
            </a:r>
          </a:p>
          <a:p>
            <a:pPr marL="342900" lvl="0" indent="-342900" algn="just" fontAlgn="base">
              <a:lnSpc>
                <a:spcPct val="90000"/>
              </a:lnSpc>
              <a:spcBef>
                <a:spcPct val="20000"/>
              </a:spcBef>
              <a:spcAft>
                <a:spcPct val="0"/>
              </a:spcAft>
            </a:pPr>
            <a:endParaRPr lang="en-US" sz="1000" b="1" dirty="0">
              <a:solidFill>
                <a:srgbClr val="333399"/>
              </a:solidFill>
              <a:latin typeface="Arial"/>
            </a:endParaRPr>
          </a:p>
          <a:p>
            <a:pPr marL="342900" lvl="0" indent="-342900" algn="just" fontAlgn="base">
              <a:lnSpc>
                <a:spcPct val="90000"/>
              </a:lnSpc>
              <a:spcBef>
                <a:spcPct val="20000"/>
              </a:spcBef>
              <a:spcAft>
                <a:spcPct val="0"/>
              </a:spcAft>
            </a:pPr>
            <a:r>
              <a:rPr lang="en-US" sz="2400" b="1" dirty="0">
                <a:solidFill>
                  <a:srgbClr val="CC3300"/>
                </a:solidFill>
                <a:latin typeface="Arial"/>
              </a:rPr>
              <a:t>$</a:t>
            </a:r>
            <a:r>
              <a:rPr lang="en-US" sz="2400" b="1" dirty="0" err="1">
                <a:solidFill>
                  <a:srgbClr val="CC3300"/>
                </a:solidFill>
                <a:latin typeface="Arial"/>
              </a:rPr>
              <a:t>insmod</a:t>
            </a:r>
            <a:r>
              <a:rPr lang="en-US" sz="2400" b="1" dirty="0">
                <a:solidFill>
                  <a:srgbClr val="CC3300"/>
                </a:solidFill>
                <a:latin typeface="Arial"/>
              </a:rPr>
              <a:t>  ./</a:t>
            </a:r>
            <a:r>
              <a:rPr lang="en-US" sz="2400" b="1" dirty="0" err="1">
                <a:solidFill>
                  <a:srgbClr val="CC3300"/>
                </a:solidFill>
                <a:latin typeface="Arial"/>
              </a:rPr>
              <a:t>char.o</a:t>
            </a:r>
            <a:endParaRPr lang="en-US" sz="2400" b="1" dirty="0">
              <a:solidFill>
                <a:srgbClr val="CC3300"/>
              </a:solidFill>
              <a:latin typeface="Arial"/>
            </a:endParaRPr>
          </a:p>
          <a:p>
            <a:pPr marL="342900" lvl="0" indent="-342900" algn="just" fontAlgn="base">
              <a:lnSpc>
                <a:spcPct val="90000"/>
              </a:lnSpc>
              <a:spcBef>
                <a:spcPct val="20000"/>
              </a:spcBef>
              <a:spcAft>
                <a:spcPct val="0"/>
              </a:spcAft>
            </a:pPr>
            <a:r>
              <a:rPr lang="en-US" sz="2400" b="1" dirty="0">
                <a:solidFill>
                  <a:srgbClr val="333399"/>
                </a:solidFill>
                <a:latin typeface="Arial"/>
              </a:rPr>
              <a:t>     Module Insertion Successful.</a:t>
            </a:r>
          </a:p>
          <a:p>
            <a:pPr marL="342900" lvl="0" indent="-342900" algn="just" fontAlgn="base">
              <a:lnSpc>
                <a:spcPct val="90000"/>
              </a:lnSpc>
              <a:spcBef>
                <a:spcPct val="20000"/>
              </a:spcBef>
              <a:spcAft>
                <a:spcPct val="0"/>
              </a:spcAft>
            </a:pPr>
            <a:endParaRPr lang="en-US" sz="900" b="1" dirty="0">
              <a:solidFill>
                <a:srgbClr val="333399"/>
              </a:solidFill>
              <a:latin typeface="Arial"/>
            </a:endParaRPr>
          </a:p>
          <a:p>
            <a:pPr marL="342900" lvl="0" indent="-342900" algn="just" fontAlgn="base">
              <a:lnSpc>
                <a:spcPct val="90000"/>
              </a:lnSpc>
              <a:spcBef>
                <a:spcPct val="20000"/>
              </a:spcBef>
              <a:spcAft>
                <a:spcPct val="0"/>
              </a:spcAft>
            </a:pPr>
            <a:r>
              <a:rPr lang="en-US" sz="2400" b="1" dirty="0">
                <a:solidFill>
                  <a:srgbClr val="CC3300"/>
                </a:solidFill>
                <a:latin typeface="Arial"/>
              </a:rPr>
              <a:t>$</a:t>
            </a:r>
            <a:r>
              <a:rPr lang="en-US" sz="2400" b="1" dirty="0" err="1">
                <a:solidFill>
                  <a:srgbClr val="CC3300"/>
                </a:solidFill>
                <a:latin typeface="Arial"/>
              </a:rPr>
              <a:t>rmmod</a:t>
            </a:r>
            <a:r>
              <a:rPr lang="en-US" sz="2400" b="1" dirty="0">
                <a:solidFill>
                  <a:srgbClr val="CC3300"/>
                </a:solidFill>
                <a:latin typeface="Arial"/>
              </a:rPr>
              <a:t>  char</a:t>
            </a:r>
          </a:p>
          <a:p>
            <a:pPr marL="342900" lvl="0" indent="-342900" algn="just" fontAlgn="base">
              <a:lnSpc>
                <a:spcPct val="90000"/>
              </a:lnSpc>
              <a:spcBef>
                <a:spcPct val="20000"/>
              </a:spcBef>
              <a:spcAft>
                <a:spcPct val="0"/>
              </a:spcAft>
            </a:pPr>
            <a:r>
              <a:rPr lang="en-US" sz="2400" b="1" dirty="0">
                <a:solidFill>
                  <a:srgbClr val="333399"/>
                </a:solidFill>
                <a:latin typeface="Arial"/>
              </a:rPr>
              <a:t>    Module unloading Successful.</a:t>
            </a:r>
          </a:p>
          <a:p>
            <a:pPr marL="342900" lvl="0" indent="-342900" algn="just" fontAlgn="base">
              <a:lnSpc>
                <a:spcPct val="90000"/>
              </a:lnSpc>
              <a:spcBef>
                <a:spcPct val="20000"/>
              </a:spcBef>
              <a:spcAft>
                <a:spcPct val="0"/>
              </a:spcAft>
            </a:pPr>
            <a:r>
              <a:rPr lang="en-US" sz="2400" b="1" dirty="0">
                <a:solidFill>
                  <a:srgbClr val="333399"/>
                </a:solidFill>
                <a:latin typeface="Arial"/>
              </a:rPr>
              <a:t> </a:t>
            </a:r>
          </a:p>
          <a:p>
            <a:pPr marL="342900" lvl="0" indent="-342900" algn="just" fontAlgn="base">
              <a:lnSpc>
                <a:spcPct val="90000"/>
              </a:lnSpc>
              <a:spcBef>
                <a:spcPct val="20000"/>
              </a:spcBef>
              <a:spcAft>
                <a:spcPct val="0"/>
              </a:spcAft>
            </a:pPr>
            <a:endParaRPr lang="en-US" sz="2400" b="1" dirty="0">
              <a:solidFill>
                <a:srgbClr val="333399"/>
              </a:solidFill>
              <a:latin typeface="Arial"/>
            </a:endParaRPr>
          </a:p>
          <a:p>
            <a:pPr marL="342900" lvl="0" indent="-342900" algn="just" fontAlgn="base">
              <a:lnSpc>
                <a:spcPct val="90000"/>
              </a:lnSpc>
              <a:spcBef>
                <a:spcPct val="20000"/>
              </a:spcBef>
              <a:spcAft>
                <a:spcPct val="0"/>
              </a:spcAft>
            </a:pPr>
            <a:r>
              <a:rPr lang="en-US" sz="2400" b="1" dirty="0">
                <a:solidFill>
                  <a:srgbClr val="333399"/>
                </a:solidFill>
                <a:latin typeface="Arial"/>
              </a:rPr>
              <a:t>		</a:t>
            </a:r>
            <a:r>
              <a:rPr lang="en-US" sz="2400" b="1" dirty="0">
                <a:solidFill>
                  <a:srgbClr val="CC3300"/>
                </a:solidFill>
                <a:latin typeface="Arial"/>
              </a:rPr>
              <a:t>Output of </a:t>
            </a:r>
            <a:r>
              <a:rPr lang="en-US" sz="2400" b="1" dirty="0" err="1">
                <a:solidFill>
                  <a:srgbClr val="CC3300"/>
                </a:solidFill>
                <a:latin typeface="Arial"/>
              </a:rPr>
              <a:t>printk</a:t>
            </a:r>
            <a:r>
              <a:rPr lang="en-US" sz="2400" b="1" dirty="0">
                <a:solidFill>
                  <a:srgbClr val="CC3300"/>
                </a:solidFill>
                <a:latin typeface="Arial"/>
              </a:rPr>
              <a:t> is shown because, after loading the module it can link to the kernel and can access the kernel's public symbols (functions and variables).</a:t>
            </a:r>
          </a:p>
        </p:txBody>
      </p:sp>
    </p:spTree>
    <p:extLst>
      <p:ext uri="{BB962C8B-B14F-4D97-AF65-F5344CB8AC3E}">
        <p14:creationId xmlns:p14="http://schemas.microsoft.com/office/powerpoint/2010/main" val="3603421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a:t>
            </a:r>
            <a:r>
              <a:rPr lang="en-US" dirty="0" err="1" smtClean="0">
                <a:latin typeface="+mn-lt"/>
              </a:rPr>
              <a:t>lsmod</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89</a:t>
            </a:fld>
            <a:endParaRPr lang="en-IN"/>
          </a:p>
        </p:txBody>
      </p:sp>
      <p:sp>
        <p:nvSpPr>
          <p:cNvPr id="3" name="Rectangle 2"/>
          <p:cNvSpPr/>
          <p:nvPr/>
        </p:nvSpPr>
        <p:spPr>
          <a:xfrm>
            <a:off x="614150" y="1384779"/>
            <a:ext cx="11122925" cy="5226046"/>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200" b="1" dirty="0">
                <a:solidFill>
                  <a:srgbClr val="333399"/>
                </a:solidFill>
                <a:latin typeface="Arial"/>
              </a:rPr>
              <a:t>whether the module is loaded or not can be checked  by </a:t>
            </a:r>
          </a:p>
          <a:p>
            <a:pPr marL="342900" lvl="0" indent="-342900" algn="just" fontAlgn="base">
              <a:lnSpc>
                <a:spcPct val="80000"/>
              </a:lnSpc>
              <a:spcBef>
                <a:spcPct val="20000"/>
              </a:spcBef>
              <a:spcAft>
                <a:spcPct val="0"/>
              </a:spcAft>
            </a:pPr>
            <a:endParaRPr lang="en-US" sz="8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a:solidFill>
                  <a:srgbClr val="CC3300"/>
                </a:solidFill>
                <a:latin typeface="Arial"/>
              </a:rPr>
              <a:t>$cat /</a:t>
            </a:r>
            <a:r>
              <a:rPr lang="en-US" sz="2400" b="1" dirty="0" err="1">
                <a:solidFill>
                  <a:srgbClr val="CC3300"/>
                </a:solidFill>
                <a:latin typeface="Arial"/>
              </a:rPr>
              <a:t>proc</a:t>
            </a:r>
            <a:r>
              <a:rPr lang="en-US" sz="2400" b="1" dirty="0">
                <a:solidFill>
                  <a:srgbClr val="CC3300"/>
                </a:solidFill>
                <a:latin typeface="Arial"/>
              </a:rPr>
              <a:t>/modules (or) </a:t>
            </a:r>
            <a:r>
              <a:rPr lang="en-US" sz="2400" b="1" dirty="0" err="1">
                <a:solidFill>
                  <a:srgbClr val="CC3300"/>
                </a:solidFill>
                <a:latin typeface="Arial"/>
              </a:rPr>
              <a:t>lsmod</a:t>
            </a:r>
            <a:endParaRPr lang="en-US" sz="2400" b="1" dirty="0">
              <a:solidFill>
                <a:srgbClr val="CC3300"/>
              </a:solidFill>
              <a:latin typeface="Arial"/>
            </a:endParaRPr>
          </a:p>
          <a:p>
            <a:pPr marL="342900" lvl="0" indent="-342900" algn="just" fontAlgn="base">
              <a:lnSpc>
                <a:spcPct val="80000"/>
              </a:lnSpc>
              <a:spcBef>
                <a:spcPct val="20000"/>
              </a:spcBef>
              <a:spcAft>
                <a:spcPct val="0"/>
              </a:spcAft>
            </a:pPr>
            <a:r>
              <a:rPr lang="en-US" sz="2000" b="1" dirty="0">
                <a:solidFill>
                  <a:srgbClr val="333399"/>
                </a:solidFill>
                <a:latin typeface="Arial"/>
              </a:rPr>
              <a:t>Module			Size		</a:t>
            </a:r>
            <a:r>
              <a:rPr lang="en-US" sz="2000" b="1" dirty="0" err="1">
                <a:solidFill>
                  <a:srgbClr val="333399"/>
                </a:solidFill>
                <a:latin typeface="Arial"/>
              </a:rPr>
              <a:t>No.of</a:t>
            </a:r>
            <a:r>
              <a:rPr lang="en-US" sz="2000" b="1" dirty="0">
                <a:solidFill>
                  <a:srgbClr val="333399"/>
                </a:solidFill>
                <a:latin typeface="Arial"/>
              </a:rPr>
              <a:t> User</a:t>
            </a:r>
          </a:p>
          <a:p>
            <a:pPr marL="342900" lvl="0" indent="-342900" algn="just" fontAlgn="base">
              <a:lnSpc>
                <a:spcPct val="80000"/>
              </a:lnSpc>
              <a:spcBef>
                <a:spcPct val="20000"/>
              </a:spcBef>
              <a:spcAft>
                <a:spcPct val="0"/>
              </a:spcAft>
            </a:pPr>
            <a:r>
              <a:rPr lang="en-US" sz="2000" b="1" dirty="0" err="1">
                <a:solidFill>
                  <a:srgbClr val="333399"/>
                </a:solidFill>
                <a:latin typeface="Arial"/>
              </a:rPr>
              <a:t>nfsd</a:t>
            </a:r>
            <a:r>
              <a:rPr lang="en-US" sz="2000" b="1" dirty="0">
                <a:solidFill>
                  <a:srgbClr val="333399"/>
                </a:solidFill>
                <a:latin typeface="Arial"/>
              </a:rPr>
              <a:t>                   	69696  		     8  </a:t>
            </a:r>
          </a:p>
          <a:p>
            <a:pPr marL="342900" lvl="0" indent="-342900" algn="just" fontAlgn="base">
              <a:lnSpc>
                <a:spcPct val="80000"/>
              </a:lnSpc>
              <a:spcBef>
                <a:spcPct val="20000"/>
              </a:spcBef>
              <a:spcAft>
                <a:spcPct val="0"/>
              </a:spcAft>
            </a:pPr>
            <a:r>
              <a:rPr lang="en-US" sz="2000" b="1" dirty="0">
                <a:solidFill>
                  <a:srgbClr val="333399"/>
                </a:solidFill>
                <a:latin typeface="Arial"/>
              </a:rPr>
              <a:t>------			------		     ---</a:t>
            </a:r>
          </a:p>
          <a:p>
            <a:pPr marL="342900" lvl="0" indent="-342900" algn="just" fontAlgn="base">
              <a:lnSpc>
                <a:spcPct val="80000"/>
              </a:lnSpc>
              <a:spcBef>
                <a:spcPct val="20000"/>
              </a:spcBef>
              <a:spcAft>
                <a:spcPct val="0"/>
              </a:spcAft>
            </a:pPr>
            <a:r>
              <a:rPr lang="en-US" sz="2000" b="1" dirty="0" err="1">
                <a:solidFill>
                  <a:srgbClr val="333399"/>
                </a:solidFill>
                <a:latin typeface="Arial"/>
              </a:rPr>
              <a:t>usbcore</a:t>
            </a:r>
            <a:r>
              <a:rPr lang="en-US" sz="2000" b="1" dirty="0">
                <a:solidFill>
                  <a:srgbClr val="333399"/>
                </a:solidFill>
                <a:latin typeface="Arial"/>
              </a:rPr>
              <a:t>                	49664  		      1  </a:t>
            </a:r>
          </a:p>
          <a:p>
            <a:pPr marL="342900" lvl="0" indent="-342900" algn="just" fontAlgn="base">
              <a:lnSpc>
                <a:spcPct val="80000"/>
              </a:lnSpc>
              <a:spcBef>
                <a:spcPct val="20000"/>
              </a:spcBef>
              <a:spcAft>
                <a:spcPct val="0"/>
              </a:spcAft>
            </a:pPr>
            <a:endParaRPr lang="en-US" sz="2000" b="1" dirty="0">
              <a:solidFill>
                <a:srgbClr val="333399"/>
              </a:solidFill>
              <a:latin typeface="Arial"/>
            </a:endParaRPr>
          </a:p>
          <a:p>
            <a:pPr marL="342900" lvl="0" indent="-342900" algn="just" fontAlgn="base">
              <a:lnSpc>
                <a:spcPct val="80000"/>
              </a:lnSpc>
              <a:spcBef>
                <a:spcPct val="20000"/>
              </a:spcBef>
              <a:spcAft>
                <a:spcPct val="0"/>
              </a:spcAft>
            </a:pPr>
            <a:r>
              <a:rPr lang="en-US" sz="2400" b="1" dirty="0">
                <a:solidFill>
                  <a:srgbClr val="CC3300"/>
                </a:solidFill>
                <a:latin typeface="Arial"/>
              </a:rPr>
              <a:t>$cat /</a:t>
            </a:r>
            <a:r>
              <a:rPr lang="en-US" sz="2400" b="1" dirty="0" err="1">
                <a:solidFill>
                  <a:srgbClr val="CC3300"/>
                </a:solidFill>
                <a:latin typeface="Arial"/>
              </a:rPr>
              <a:t>proc</a:t>
            </a:r>
            <a:r>
              <a:rPr lang="en-US" sz="2400" b="1" dirty="0">
                <a:solidFill>
                  <a:srgbClr val="CC3300"/>
                </a:solidFill>
                <a:latin typeface="Arial"/>
              </a:rPr>
              <a:t>/devices</a:t>
            </a:r>
          </a:p>
          <a:p>
            <a:pPr marL="342900" lvl="0" indent="-342900" algn="just" fontAlgn="base">
              <a:lnSpc>
                <a:spcPct val="80000"/>
              </a:lnSpc>
              <a:spcBef>
                <a:spcPct val="20000"/>
              </a:spcBef>
              <a:spcAft>
                <a:spcPct val="0"/>
              </a:spcAft>
            </a:pPr>
            <a:r>
              <a:rPr lang="en-US" sz="2000" b="1" dirty="0">
                <a:solidFill>
                  <a:srgbClr val="333399"/>
                </a:solidFill>
                <a:latin typeface="Arial"/>
              </a:rPr>
              <a:t>Character devices:</a:t>
            </a:r>
          </a:p>
          <a:p>
            <a:pPr marL="342900" lvl="0" indent="-342900" algn="just" fontAlgn="base">
              <a:lnSpc>
                <a:spcPct val="80000"/>
              </a:lnSpc>
              <a:spcBef>
                <a:spcPct val="20000"/>
              </a:spcBef>
              <a:spcAft>
                <a:spcPct val="0"/>
              </a:spcAft>
            </a:pPr>
            <a:r>
              <a:rPr lang="en-US" sz="2000" b="1" dirty="0">
                <a:solidFill>
                  <a:srgbClr val="333399"/>
                </a:solidFill>
                <a:latin typeface="Arial"/>
              </a:rPr>
              <a:t>     1 </a:t>
            </a:r>
            <a:r>
              <a:rPr lang="en-US" sz="2000" b="1" dirty="0" err="1">
                <a:solidFill>
                  <a:srgbClr val="333399"/>
                </a:solidFill>
                <a:latin typeface="Arial"/>
              </a:rPr>
              <a:t>mem</a:t>
            </a:r>
            <a:endParaRPr lang="en-US" sz="2000" b="1" dirty="0">
              <a:solidFill>
                <a:srgbClr val="333399"/>
              </a:solidFill>
              <a:latin typeface="Arial"/>
            </a:endParaRPr>
          </a:p>
          <a:p>
            <a:pPr marL="342900" lvl="0" indent="-342900" algn="just" fontAlgn="base">
              <a:lnSpc>
                <a:spcPct val="80000"/>
              </a:lnSpc>
              <a:spcBef>
                <a:spcPct val="20000"/>
              </a:spcBef>
              <a:spcAft>
                <a:spcPct val="0"/>
              </a:spcAft>
            </a:pPr>
            <a:r>
              <a:rPr lang="en-US" sz="2000" b="1" dirty="0">
                <a:solidFill>
                  <a:srgbClr val="333399"/>
                </a:solidFill>
                <a:latin typeface="Arial"/>
              </a:rPr>
              <a:t>         ----</a:t>
            </a:r>
          </a:p>
          <a:p>
            <a:pPr marL="342900" lvl="0" indent="-342900" algn="just" fontAlgn="base">
              <a:lnSpc>
                <a:spcPct val="80000"/>
              </a:lnSpc>
              <a:spcBef>
                <a:spcPct val="20000"/>
              </a:spcBef>
              <a:spcAft>
                <a:spcPct val="0"/>
              </a:spcAft>
            </a:pPr>
            <a:r>
              <a:rPr lang="en-US" sz="2000" b="1" dirty="0">
                <a:solidFill>
                  <a:srgbClr val="333399"/>
                </a:solidFill>
                <a:latin typeface="Arial"/>
              </a:rPr>
              <a:t>   10 </a:t>
            </a:r>
            <a:r>
              <a:rPr lang="en-US" sz="2000" b="1" dirty="0" err="1">
                <a:solidFill>
                  <a:srgbClr val="333399"/>
                </a:solidFill>
                <a:latin typeface="Arial"/>
              </a:rPr>
              <a:t>misc</a:t>
            </a:r>
            <a:endParaRPr lang="en-US" sz="2000" b="1" dirty="0">
              <a:solidFill>
                <a:srgbClr val="333399"/>
              </a:solidFill>
              <a:latin typeface="Arial"/>
            </a:endParaRPr>
          </a:p>
          <a:p>
            <a:pPr marL="342900" lvl="0" indent="-342900" algn="just" fontAlgn="base">
              <a:lnSpc>
                <a:spcPct val="80000"/>
              </a:lnSpc>
              <a:spcBef>
                <a:spcPct val="20000"/>
              </a:spcBef>
              <a:spcAft>
                <a:spcPct val="0"/>
              </a:spcAft>
            </a:pPr>
            <a:r>
              <a:rPr lang="en-US" sz="2000" b="1" dirty="0">
                <a:solidFill>
                  <a:srgbClr val="333399"/>
                </a:solidFill>
                <a:latin typeface="Arial"/>
              </a:rPr>
              <a:t>   </a:t>
            </a:r>
          </a:p>
          <a:p>
            <a:pPr marL="342900" lvl="0" indent="-342900" algn="just" fontAlgn="base">
              <a:lnSpc>
                <a:spcPct val="80000"/>
              </a:lnSpc>
              <a:spcBef>
                <a:spcPct val="20000"/>
              </a:spcBef>
              <a:spcAft>
                <a:spcPct val="0"/>
              </a:spcAft>
            </a:pPr>
            <a:r>
              <a:rPr lang="en-US" sz="2000" b="1" dirty="0">
                <a:solidFill>
                  <a:srgbClr val="333399"/>
                </a:solidFill>
                <a:latin typeface="Arial"/>
              </a:rPr>
              <a:t>Block devices:</a:t>
            </a:r>
          </a:p>
          <a:p>
            <a:pPr marL="342900" lvl="0" indent="-342900" algn="just" fontAlgn="base">
              <a:lnSpc>
                <a:spcPct val="80000"/>
              </a:lnSpc>
              <a:spcBef>
                <a:spcPct val="20000"/>
              </a:spcBef>
              <a:spcAft>
                <a:spcPct val="0"/>
              </a:spcAft>
            </a:pPr>
            <a:r>
              <a:rPr lang="en-US" sz="2000" b="1" dirty="0">
                <a:solidFill>
                  <a:srgbClr val="333399"/>
                </a:solidFill>
                <a:latin typeface="Arial"/>
              </a:rPr>
              <a:t>  1 </a:t>
            </a:r>
            <a:r>
              <a:rPr lang="en-US" sz="2000" b="1" dirty="0" err="1">
                <a:solidFill>
                  <a:srgbClr val="333399"/>
                </a:solidFill>
                <a:latin typeface="Arial"/>
              </a:rPr>
              <a:t>ramdisk</a:t>
            </a:r>
            <a:endParaRPr lang="en-US" sz="2000" b="1" dirty="0">
              <a:solidFill>
                <a:srgbClr val="333399"/>
              </a:solidFill>
              <a:latin typeface="Arial"/>
            </a:endParaRPr>
          </a:p>
          <a:p>
            <a:pPr marL="342900" lvl="0" indent="-342900" algn="just" fontAlgn="base">
              <a:lnSpc>
                <a:spcPct val="80000"/>
              </a:lnSpc>
              <a:spcBef>
                <a:spcPct val="20000"/>
              </a:spcBef>
              <a:spcAft>
                <a:spcPct val="0"/>
              </a:spcAft>
            </a:pPr>
            <a:r>
              <a:rPr lang="en-US" sz="2000" b="1" dirty="0">
                <a:solidFill>
                  <a:srgbClr val="333399"/>
                </a:solidFill>
                <a:latin typeface="Arial"/>
              </a:rPr>
              <a:t>  2 </a:t>
            </a:r>
            <a:r>
              <a:rPr lang="en-US" sz="2000" b="1" dirty="0" err="1">
                <a:solidFill>
                  <a:srgbClr val="333399"/>
                </a:solidFill>
                <a:latin typeface="Arial"/>
              </a:rPr>
              <a:t>fd</a:t>
            </a:r>
            <a:endParaRPr lang="en-US" sz="2000" b="1" dirty="0">
              <a:solidFill>
                <a:srgbClr val="333399"/>
              </a:solidFill>
              <a:latin typeface="Arial"/>
            </a:endParaRPr>
          </a:p>
        </p:txBody>
      </p:sp>
    </p:spTree>
    <p:extLst>
      <p:ext uri="{BB962C8B-B14F-4D97-AF65-F5344CB8AC3E}">
        <p14:creationId xmlns:p14="http://schemas.microsoft.com/office/powerpoint/2010/main" val="13076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3"/>
          <p:cNvSpPr txBox="1">
            <a:spLocks noChangeArrowheads="1"/>
          </p:cNvSpPr>
          <p:nvPr/>
        </p:nvSpPr>
        <p:spPr>
          <a:xfrm>
            <a:off x="128381" y="4253081"/>
            <a:ext cx="7153625" cy="2786248"/>
          </a:xfrm>
          <a:prstGeom prst="rect">
            <a:avLst/>
          </a:prstGeom>
          <a:solidFill>
            <a:srgbClr val="FFFFCC"/>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2000" b="1" dirty="0"/>
              <a:t>Pipe advantages:</a:t>
            </a:r>
          </a:p>
          <a:p>
            <a:pPr algn="just"/>
            <a:r>
              <a:rPr lang="en-US" altLang="en-US" sz="2000" b="1" dirty="0"/>
              <a:t>Simplest form of IPC</a:t>
            </a:r>
          </a:p>
          <a:p>
            <a:pPr algn="just"/>
            <a:r>
              <a:rPr lang="en-US" altLang="en-US" sz="2000" b="1" dirty="0"/>
              <a:t>Persistence in process level</a:t>
            </a:r>
          </a:p>
          <a:p>
            <a:pPr algn="just"/>
            <a:r>
              <a:rPr lang="en-US" altLang="en-US" sz="2000" b="1" dirty="0"/>
              <a:t>Can be used in shell</a:t>
            </a:r>
          </a:p>
          <a:p>
            <a:pPr algn="just">
              <a:buFont typeface="Wingdings" panose="05000000000000000000" pitchFamily="2" charset="2"/>
              <a:buNone/>
            </a:pPr>
            <a:r>
              <a:rPr lang="en-US" altLang="en-US" sz="2000" b="1" dirty="0"/>
              <a:t>Disadvantages:</a:t>
            </a:r>
          </a:p>
          <a:p>
            <a:pPr algn="just"/>
            <a:r>
              <a:rPr lang="en-US" altLang="en-US" sz="2000" b="1" dirty="0"/>
              <a:t>Cannot be used to communicate between unrelated processes</a:t>
            </a:r>
          </a:p>
        </p:txBody>
      </p:sp>
      <p:sp>
        <p:nvSpPr>
          <p:cNvPr id="2" name="Title 1"/>
          <p:cNvSpPr>
            <a:spLocks noGrp="1"/>
          </p:cNvSpPr>
          <p:nvPr>
            <p:ph type="title"/>
          </p:nvPr>
        </p:nvSpPr>
        <p:spPr/>
        <p:txBody>
          <a:bodyPr/>
          <a:lstStyle/>
          <a:p>
            <a:r>
              <a:rPr lang="en-US" altLang="en-US" dirty="0">
                <a:latin typeface="+mn-lt"/>
              </a:rPr>
              <a:t>Execution of command:  </a:t>
            </a:r>
            <a:r>
              <a:rPr lang="en-US" altLang="en-US" sz="3600" dirty="0">
                <a:solidFill>
                  <a:srgbClr val="000099"/>
                </a:solidFill>
                <a:latin typeface="+mn-lt"/>
              </a:rPr>
              <a:t>$ </a:t>
            </a:r>
            <a:r>
              <a:rPr lang="en-US" altLang="en-US" sz="3600" dirty="0" err="1">
                <a:solidFill>
                  <a:srgbClr val="CC3300"/>
                </a:solidFill>
                <a:latin typeface="+mn-lt"/>
              </a:rPr>
              <a:t>ls</a:t>
            </a:r>
            <a:r>
              <a:rPr lang="en-US" altLang="en-US" sz="3600" dirty="0">
                <a:solidFill>
                  <a:srgbClr val="CC3300"/>
                </a:solidFill>
                <a:latin typeface="+mn-lt"/>
              </a:rPr>
              <a:t> –</a:t>
            </a:r>
            <a:r>
              <a:rPr lang="en-US" altLang="en-US" sz="3600" dirty="0" err="1">
                <a:solidFill>
                  <a:srgbClr val="CC3300"/>
                </a:solidFill>
                <a:latin typeface="+mn-lt"/>
              </a:rPr>
              <a:t>Rl</a:t>
            </a:r>
            <a:r>
              <a:rPr lang="en-US" altLang="en-US" sz="3600" dirty="0">
                <a:solidFill>
                  <a:srgbClr val="000099"/>
                </a:solidFill>
                <a:latin typeface="+mn-lt"/>
              </a:rPr>
              <a:t> | </a:t>
            </a:r>
            <a:r>
              <a:rPr lang="en-US" altLang="en-US" sz="3600" dirty="0" err="1">
                <a:solidFill>
                  <a:srgbClr val="CC3300"/>
                </a:solidFill>
                <a:latin typeface="+mn-lt"/>
              </a:rPr>
              <a:t>grep</a:t>
            </a:r>
            <a:r>
              <a:rPr lang="en-US" altLang="en-US" sz="3600" dirty="0">
                <a:solidFill>
                  <a:srgbClr val="CC3300"/>
                </a:solidFill>
                <a:latin typeface="+mn-lt"/>
              </a:rPr>
              <a:t> ^d</a:t>
            </a:r>
            <a:r>
              <a:rPr lang="en-US" altLang="en-US" sz="3600" dirty="0">
                <a:solidFill>
                  <a:srgbClr val="000099"/>
                </a:solidFill>
                <a:latin typeface="+mn-lt"/>
              </a:rPr>
              <a:t> | </a:t>
            </a:r>
            <a:r>
              <a:rPr lang="en-US" altLang="en-US" sz="3600" dirty="0" err="1">
                <a:solidFill>
                  <a:srgbClr val="CC3300"/>
                </a:solidFill>
                <a:latin typeface="+mn-lt"/>
              </a:rPr>
              <a:t>wc</a:t>
            </a:r>
            <a:r>
              <a:rPr lang="en-US" altLang="en-US" sz="3600" dirty="0">
                <a:solidFill>
                  <a:srgbClr val="CC3300"/>
                </a:solidFill>
                <a:latin typeface="+mn-lt"/>
              </a:rPr>
              <a:t> -l</a:t>
            </a:r>
            <a:endParaRPr lang="en-US" sz="3600"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a:t>
            </a:fld>
            <a:endParaRPr lang="en-IN"/>
          </a:p>
        </p:txBody>
      </p:sp>
      <p:grpSp>
        <p:nvGrpSpPr>
          <p:cNvPr id="5" name="Group 4"/>
          <p:cNvGrpSpPr>
            <a:grpSpLocks/>
          </p:cNvGrpSpPr>
          <p:nvPr/>
        </p:nvGrpSpPr>
        <p:grpSpPr bwMode="auto">
          <a:xfrm>
            <a:off x="3574166" y="1449800"/>
            <a:ext cx="8051984" cy="4271273"/>
            <a:chOff x="1296" y="1065"/>
            <a:chExt cx="10250" cy="4544"/>
          </a:xfrm>
        </p:grpSpPr>
        <p:grpSp>
          <p:nvGrpSpPr>
            <p:cNvPr id="6" name="Group 5"/>
            <p:cNvGrpSpPr>
              <a:grpSpLocks/>
            </p:cNvGrpSpPr>
            <p:nvPr/>
          </p:nvGrpSpPr>
          <p:grpSpPr bwMode="auto">
            <a:xfrm>
              <a:off x="1296" y="1065"/>
              <a:ext cx="10080" cy="3975"/>
              <a:chOff x="1296" y="1065"/>
              <a:chExt cx="10080" cy="3975"/>
            </a:xfrm>
          </p:grpSpPr>
          <p:grpSp>
            <p:nvGrpSpPr>
              <p:cNvPr id="17" name="Group 6"/>
              <p:cNvGrpSpPr>
                <a:grpSpLocks/>
              </p:cNvGrpSpPr>
              <p:nvPr/>
            </p:nvGrpSpPr>
            <p:grpSpPr bwMode="auto">
              <a:xfrm>
                <a:off x="1296" y="1440"/>
                <a:ext cx="10080" cy="3600"/>
                <a:chOff x="1296" y="1440"/>
                <a:chExt cx="10080" cy="3600"/>
              </a:xfrm>
            </p:grpSpPr>
            <p:sp>
              <p:nvSpPr>
                <p:cNvPr id="21" name="Rectangle 7"/>
                <p:cNvSpPr>
                  <a:spLocks noChangeArrowheads="1"/>
                </p:cNvSpPr>
                <p:nvPr/>
              </p:nvSpPr>
              <p:spPr bwMode="auto">
                <a:xfrm>
                  <a:off x="1728" y="1440"/>
                  <a:ext cx="2160" cy="1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200" b="1" dirty="0">
                    <a:latin typeface="+mn-lt"/>
                  </a:endParaRPr>
                </a:p>
              </p:txBody>
            </p:sp>
            <p:sp>
              <p:nvSpPr>
                <p:cNvPr id="22" name="Rectangle 8"/>
                <p:cNvSpPr>
                  <a:spLocks noChangeArrowheads="1"/>
                </p:cNvSpPr>
                <p:nvPr/>
              </p:nvSpPr>
              <p:spPr bwMode="auto">
                <a:xfrm>
                  <a:off x="5184" y="1440"/>
                  <a:ext cx="2160" cy="1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200" b="1">
                    <a:latin typeface="+mn-lt"/>
                  </a:endParaRPr>
                </a:p>
              </p:txBody>
            </p:sp>
            <p:sp>
              <p:nvSpPr>
                <p:cNvPr id="23" name="Rectangle 9"/>
                <p:cNvSpPr>
                  <a:spLocks noChangeArrowheads="1"/>
                </p:cNvSpPr>
                <p:nvPr/>
              </p:nvSpPr>
              <p:spPr bwMode="auto">
                <a:xfrm>
                  <a:off x="8658" y="1440"/>
                  <a:ext cx="2160" cy="1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200" b="1">
                    <a:latin typeface="+mn-lt"/>
                  </a:endParaRPr>
                </a:p>
              </p:txBody>
            </p:sp>
            <p:sp>
              <p:nvSpPr>
                <p:cNvPr id="24" name="Rectangle 10"/>
                <p:cNvSpPr>
                  <a:spLocks noChangeArrowheads="1"/>
                </p:cNvSpPr>
                <p:nvPr/>
              </p:nvSpPr>
              <p:spPr bwMode="auto">
                <a:xfrm>
                  <a:off x="3312" y="4464"/>
                  <a:ext cx="2016" cy="576"/>
                </a:xfrm>
                <a:prstGeom prst="rect">
                  <a:avLst/>
                </a:prstGeom>
                <a:solidFill>
                  <a:srgbClr val="FFFFFF"/>
                </a:solidFill>
                <a:ln w="9525">
                  <a:solidFill>
                    <a:srgbClr val="C00000"/>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200" b="1">
                    <a:latin typeface="+mn-lt"/>
                  </a:endParaRPr>
                </a:p>
              </p:txBody>
            </p:sp>
            <p:sp>
              <p:nvSpPr>
                <p:cNvPr id="25" name="Rectangle 11"/>
                <p:cNvSpPr>
                  <a:spLocks noChangeArrowheads="1"/>
                </p:cNvSpPr>
                <p:nvPr/>
              </p:nvSpPr>
              <p:spPr bwMode="auto">
                <a:xfrm>
                  <a:off x="6792" y="4464"/>
                  <a:ext cx="2016" cy="576"/>
                </a:xfrm>
                <a:prstGeom prst="rect">
                  <a:avLst/>
                </a:prstGeom>
                <a:solidFill>
                  <a:srgbClr val="FFFFFF"/>
                </a:solidFill>
                <a:ln w="9525">
                  <a:solidFill>
                    <a:schemeClr val="accent4">
                      <a:lumMod val="50000"/>
                    </a:schemeClr>
                  </a:solidFill>
                  <a:miter lim="800000"/>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sz="1200" b="1" dirty="0">
                    <a:latin typeface="+mn-lt"/>
                  </a:endParaRPr>
                </a:p>
              </p:txBody>
            </p:sp>
            <p:grpSp>
              <p:nvGrpSpPr>
                <p:cNvPr id="26" name="Group 12"/>
                <p:cNvGrpSpPr>
                  <a:grpSpLocks/>
                </p:cNvGrpSpPr>
                <p:nvPr/>
              </p:nvGrpSpPr>
              <p:grpSpPr bwMode="auto">
                <a:xfrm>
                  <a:off x="2256" y="2448"/>
                  <a:ext cx="2448" cy="2160"/>
                  <a:chOff x="2256" y="2448"/>
                  <a:chExt cx="2448" cy="2160"/>
                </a:xfrm>
              </p:grpSpPr>
              <p:sp>
                <p:nvSpPr>
                  <p:cNvPr id="37" name="Freeform 13"/>
                  <p:cNvSpPr>
                    <a:spLocks/>
                  </p:cNvSpPr>
                  <p:nvPr/>
                </p:nvSpPr>
                <p:spPr bwMode="auto">
                  <a:xfrm>
                    <a:off x="2256" y="2448"/>
                    <a:ext cx="2448" cy="2160"/>
                  </a:xfrm>
                  <a:custGeom>
                    <a:avLst/>
                    <a:gdLst>
                      <a:gd name="T0" fmla="*/ 1632 w 2448"/>
                      <a:gd name="T1" fmla="*/ 0 h 2160"/>
                      <a:gd name="T2" fmla="*/ 2208 w 2448"/>
                      <a:gd name="T3" fmla="*/ 288 h 2160"/>
                      <a:gd name="T4" fmla="*/ 192 w 2448"/>
                      <a:gd name="T5" fmla="*/ 1584 h 2160"/>
                      <a:gd name="T6" fmla="*/ 1056 w 2448"/>
                      <a:gd name="T7" fmla="*/ 2160 h 2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8" h="2160">
                        <a:moveTo>
                          <a:pt x="1632" y="0"/>
                        </a:moveTo>
                        <a:cubicBezTo>
                          <a:pt x="2040" y="12"/>
                          <a:pt x="2448" y="24"/>
                          <a:pt x="2208" y="288"/>
                        </a:cubicBezTo>
                        <a:cubicBezTo>
                          <a:pt x="1968" y="552"/>
                          <a:pt x="384" y="1272"/>
                          <a:pt x="192" y="1584"/>
                        </a:cubicBezTo>
                        <a:cubicBezTo>
                          <a:pt x="0" y="1896"/>
                          <a:pt x="912" y="2064"/>
                          <a:pt x="1056" y="216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200" b="1"/>
                  </a:p>
                </p:txBody>
              </p:sp>
              <p:sp>
                <p:nvSpPr>
                  <p:cNvPr id="38" name="Line 14"/>
                  <p:cNvSpPr>
                    <a:spLocks noChangeShapeType="1"/>
                  </p:cNvSpPr>
                  <p:nvPr/>
                </p:nvSpPr>
                <p:spPr bwMode="auto">
                  <a:xfrm>
                    <a:off x="3168" y="4548"/>
                    <a:ext cx="144"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1200" b="1"/>
                  </a:p>
                </p:txBody>
              </p:sp>
            </p:grpSp>
            <p:grpSp>
              <p:nvGrpSpPr>
                <p:cNvPr id="27" name="Group 15"/>
                <p:cNvGrpSpPr>
                  <a:grpSpLocks/>
                </p:cNvGrpSpPr>
                <p:nvPr/>
              </p:nvGrpSpPr>
              <p:grpSpPr bwMode="auto">
                <a:xfrm>
                  <a:off x="5733" y="2448"/>
                  <a:ext cx="2448" cy="2160"/>
                  <a:chOff x="2256" y="2448"/>
                  <a:chExt cx="2448" cy="2160"/>
                </a:xfrm>
              </p:grpSpPr>
              <p:sp>
                <p:nvSpPr>
                  <p:cNvPr id="35" name="Freeform 16"/>
                  <p:cNvSpPr>
                    <a:spLocks/>
                  </p:cNvSpPr>
                  <p:nvPr/>
                </p:nvSpPr>
                <p:spPr bwMode="auto">
                  <a:xfrm>
                    <a:off x="2256" y="2448"/>
                    <a:ext cx="2448" cy="2160"/>
                  </a:xfrm>
                  <a:custGeom>
                    <a:avLst/>
                    <a:gdLst>
                      <a:gd name="T0" fmla="*/ 1632 w 2448"/>
                      <a:gd name="T1" fmla="*/ 0 h 2160"/>
                      <a:gd name="T2" fmla="*/ 2208 w 2448"/>
                      <a:gd name="T3" fmla="*/ 288 h 2160"/>
                      <a:gd name="T4" fmla="*/ 192 w 2448"/>
                      <a:gd name="T5" fmla="*/ 1584 h 2160"/>
                      <a:gd name="T6" fmla="*/ 1056 w 2448"/>
                      <a:gd name="T7" fmla="*/ 2160 h 2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8" h="2160">
                        <a:moveTo>
                          <a:pt x="1632" y="0"/>
                        </a:moveTo>
                        <a:cubicBezTo>
                          <a:pt x="2040" y="12"/>
                          <a:pt x="2448" y="24"/>
                          <a:pt x="2208" y="288"/>
                        </a:cubicBezTo>
                        <a:cubicBezTo>
                          <a:pt x="1968" y="552"/>
                          <a:pt x="384" y="1272"/>
                          <a:pt x="192" y="1584"/>
                        </a:cubicBezTo>
                        <a:cubicBezTo>
                          <a:pt x="0" y="1896"/>
                          <a:pt x="912" y="2064"/>
                          <a:pt x="1056" y="2160"/>
                        </a:cubicBezTo>
                      </a:path>
                    </a:pathLst>
                  </a:custGeom>
                  <a:noFill/>
                  <a:ln w="9525">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200" b="1"/>
                  </a:p>
                </p:txBody>
              </p:sp>
              <p:sp>
                <p:nvSpPr>
                  <p:cNvPr id="36" name="Line 17"/>
                  <p:cNvSpPr>
                    <a:spLocks noChangeShapeType="1"/>
                  </p:cNvSpPr>
                  <p:nvPr/>
                </p:nvSpPr>
                <p:spPr bwMode="auto">
                  <a:xfrm>
                    <a:off x="3168" y="4548"/>
                    <a:ext cx="144" cy="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1200" b="1"/>
                  </a:p>
                </p:txBody>
              </p:sp>
            </p:grpSp>
            <p:grpSp>
              <p:nvGrpSpPr>
                <p:cNvPr id="28" name="Group 18"/>
                <p:cNvGrpSpPr>
                  <a:grpSpLocks/>
                </p:cNvGrpSpPr>
                <p:nvPr/>
              </p:nvGrpSpPr>
              <p:grpSpPr bwMode="auto">
                <a:xfrm>
                  <a:off x="4632" y="2304"/>
                  <a:ext cx="1368" cy="2664"/>
                  <a:chOff x="4632" y="2304"/>
                  <a:chExt cx="1368" cy="2664"/>
                </a:xfrm>
              </p:grpSpPr>
              <p:sp>
                <p:nvSpPr>
                  <p:cNvPr id="33" name="Freeform 19"/>
                  <p:cNvSpPr>
                    <a:spLocks/>
                  </p:cNvSpPr>
                  <p:nvPr/>
                </p:nvSpPr>
                <p:spPr bwMode="auto">
                  <a:xfrm>
                    <a:off x="4632" y="2304"/>
                    <a:ext cx="1368" cy="2664"/>
                  </a:xfrm>
                  <a:custGeom>
                    <a:avLst/>
                    <a:gdLst>
                      <a:gd name="T0" fmla="*/ 552 w 1368"/>
                      <a:gd name="T1" fmla="*/ 0 h 2664"/>
                      <a:gd name="T2" fmla="*/ 120 w 1368"/>
                      <a:gd name="T3" fmla="*/ 432 h 2664"/>
                      <a:gd name="T4" fmla="*/ 1272 w 1368"/>
                      <a:gd name="T5" fmla="*/ 2304 h 2664"/>
                      <a:gd name="T6" fmla="*/ 696 w 1368"/>
                      <a:gd name="T7" fmla="*/ 2592 h 26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8" h="2664">
                        <a:moveTo>
                          <a:pt x="552" y="0"/>
                        </a:moveTo>
                        <a:cubicBezTo>
                          <a:pt x="276" y="24"/>
                          <a:pt x="0" y="48"/>
                          <a:pt x="120" y="432"/>
                        </a:cubicBezTo>
                        <a:cubicBezTo>
                          <a:pt x="240" y="816"/>
                          <a:pt x="1176" y="1944"/>
                          <a:pt x="1272" y="2304"/>
                        </a:cubicBezTo>
                        <a:cubicBezTo>
                          <a:pt x="1368" y="2664"/>
                          <a:pt x="792" y="2544"/>
                          <a:pt x="696" y="2592"/>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200" b="1"/>
                  </a:p>
                </p:txBody>
              </p:sp>
              <p:sp>
                <p:nvSpPr>
                  <p:cNvPr id="34" name="Line 20"/>
                  <p:cNvSpPr>
                    <a:spLocks noChangeShapeType="1"/>
                  </p:cNvSpPr>
                  <p:nvPr/>
                </p:nvSpPr>
                <p:spPr bwMode="auto">
                  <a:xfrm>
                    <a:off x="5040" y="2304"/>
                    <a:ext cx="1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1200" b="1"/>
                  </a:p>
                </p:txBody>
              </p:sp>
            </p:grpSp>
            <p:grpSp>
              <p:nvGrpSpPr>
                <p:cNvPr id="29" name="Group 21"/>
                <p:cNvGrpSpPr>
                  <a:grpSpLocks/>
                </p:cNvGrpSpPr>
                <p:nvPr/>
              </p:nvGrpSpPr>
              <p:grpSpPr bwMode="auto">
                <a:xfrm>
                  <a:off x="8109" y="2160"/>
                  <a:ext cx="1368" cy="2664"/>
                  <a:chOff x="4632" y="2304"/>
                  <a:chExt cx="1368" cy="2664"/>
                </a:xfrm>
              </p:grpSpPr>
              <p:sp>
                <p:nvSpPr>
                  <p:cNvPr id="31" name="Freeform 22"/>
                  <p:cNvSpPr>
                    <a:spLocks/>
                  </p:cNvSpPr>
                  <p:nvPr/>
                </p:nvSpPr>
                <p:spPr bwMode="auto">
                  <a:xfrm>
                    <a:off x="4632" y="2304"/>
                    <a:ext cx="1368" cy="2664"/>
                  </a:xfrm>
                  <a:custGeom>
                    <a:avLst/>
                    <a:gdLst>
                      <a:gd name="T0" fmla="*/ 552 w 1368"/>
                      <a:gd name="T1" fmla="*/ 0 h 2664"/>
                      <a:gd name="T2" fmla="*/ 120 w 1368"/>
                      <a:gd name="T3" fmla="*/ 432 h 2664"/>
                      <a:gd name="T4" fmla="*/ 1272 w 1368"/>
                      <a:gd name="T5" fmla="*/ 2304 h 2664"/>
                      <a:gd name="T6" fmla="*/ 696 w 1368"/>
                      <a:gd name="T7" fmla="*/ 2592 h 26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8" h="2664">
                        <a:moveTo>
                          <a:pt x="552" y="0"/>
                        </a:moveTo>
                        <a:cubicBezTo>
                          <a:pt x="276" y="24"/>
                          <a:pt x="0" y="48"/>
                          <a:pt x="120" y="432"/>
                        </a:cubicBezTo>
                        <a:cubicBezTo>
                          <a:pt x="240" y="816"/>
                          <a:pt x="1176" y="1944"/>
                          <a:pt x="1272" y="2304"/>
                        </a:cubicBezTo>
                        <a:cubicBezTo>
                          <a:pt x="1368" y="2664"/>
                          <a:pt x="792" y="2544"/>
                          <a:pt x="696" y="2592"/>
                        </a:cubicBezTo>
                      </a:path>
                    </a:pathLst>
                  </a:custGeom>
                  <a:noFill/>
                  <a:ln w="9525">
                    <a:solidFill>
                      <a:schemeClr val="accent4">
                        <a:lumMod val="50000"/>
                      </a:scheme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sz="1200" b="1"/>
                  </a:p>
                </p:txBody>
              </p:sp>
              <p:sp>
                <p:nvSpPr>
                  <p:cNvPr id="32" name="Line 23"/>
                  <p:cNvSpPr>
                    <a:spLocks noChangeShapeType="1"/>
                  </p:cNvSpPr>
                  <p:nvPr/>
                </p:nvSpPr>
                <p:spPr bwMode="auto">
                  <a:xfrm>
                    <a:off x="5040" y="2304"/>
                    <a:ext cx="1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sz="1200" b="1"/>
                  </a:p>
                </p:txBody>
              </p:sp>
            </p:grpSp>
            <p:sp>
              <p:nvSpPr>
                <p:cNvPr id="30" name="Line 24"/>
                <p:cNvSpPr>
                  <a:spLocks noChangeShapeType="1"/>
                </p:cNvSpPr>
                <p:nvPr/>
              </p:nvSpPr>
              <p:spPr bwMode="auto">
                <a:xfrm>
                  <a:off x="1296" y="3744"/>
                  <a:ext cx="1008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IN" sz="1200" b="1"/>
                </a:p>
              </p:txBody>
            </p:sp>
          </p:grpSp>
          <p:sp>
            <p:nvSpPr>
              <p:cNvPr id="18" name="Text Box 25"/>
              <p:cNvSpPr txBox="1">
                <a:spLocks noChangeArrowheads="1"/>
              </p:cNvSpPr>
              <p:nvPr/>
            </p:nvSpPr>
            <p:spPr bwMode="auto">
              <a:xfrm>
                <a:off x="2121" y="1065"/>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Ls –Rl  </a:t>
                </a:r>
              </a:p>
            </p:txBody>
          </p:sp>
          <p:sp>
            <p:nvSpPr>
              <p:cNvPr id="19" name="Text Box 26"/>
              <p:cNvSpPr txBox="1">
                <a:spLocks noChangeArrowheads="1"/>
              </p:cNvSpPr>
              <p:nvPr/>
            </p:nvSpPr>
            <p:spPr bwMode="auto">
              <a:xfrm>
                <a:off x="5562" y="1077"/>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grep ^d</a:t>
                </a:r>
              </a:p>
            </p:txBody>
          </p:sp>
          <p:sp>
            <p:nvSpPr>
              <p:cNvPr id="20" name="Text Box 27"/>
              <p:cNvSpPr txBox="1">
                <a:spLocks noChangeArrowheads="1"/>
              </p:cNvSpPr>
              <p:nvPr/>
            </p:nvSpPr>
            <p:spPr bwMode="auto">
              <a:xfrm>
                <a:off x="9228" y="1077"/>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wc -l</a:t>
                </a:r>
              </a:p>
            </p:txBody>
          </p:sp>
        </p:grpSp>
        <p:sp>
          <p:nvSpPr>
            <p:cNvPr id="7" name="Text Box 28"/>
            <p:cNvSpPr txBox="1">
              <a:spLocks noChangeArrowheads="1"/>
            </p:cNvSpPr>
            <p:nvPr/>
          </p:nvSpPr>
          <p:spPr bwMode="auto">
            <a:xfrm>
              <a:off x="3114" y="2256"/>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Stdout</a:t>
              </a:r>
            </a:p>
          </p:txBody>
        </p:sp>
        <p:sp>
          <p:nvSpPr>
            <p:cNvPr id="8" name="Text Box 29"/>
            <p:cNvSpPr txBox="1">
              <a:spLocks noChangeArrowheads="1"/>
            </p:cNvSpPr>
            <p:nvPr/>
          </p:nvSpPr>
          <p:spPr bwMode="auto">
            <a:xfrm>
              <a:off x="6567" y="2244"/>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Stdout</a:t>
              </a:r>
            </a:p>
          </p:txBody>
        </p:sp>
        <p:sp>
          <p:nvSpPr>
            <p:cNvPr id="9" name="Text Box 30"/>
            <p:cNvSpPr txBox="1">
              <a:spLocks noChangeArrowheads="1"/>
            </p:cNvSpPr>
            <p:nvPr/>
          </p:nvSpPr>
          <p:spPr bwMode="auto">
            <a:xfrm>
              <a:off x="5133" y="2121"/>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Stdin</a:t>
              </a:r>
            </a:p>
          </p:txBody>
        </p:sp>
        <p:sp>
          <p:nvSpPr>
            <p:cNvPr id="10" name="Text Box 31"/>
            <p:cNvSpPr txBox="1">
              <a:spLocks noChangeArrowheads="1"/>
            </p:cNvSpPr>
            <p:nvPr/>
          </p:nvSpPr>
          <p:spPr bwMode="auto">
            <a:xfrm>
              <a:off x="8574" y="1971"/>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Stdin</a:t>
              </a:r>
            </a:p>
          </p:txBody>
        </p:sp>
        <p:sp>
          <p:nvSpPr>
            <p:cNvPr id="11" name="Text Box 32"/>
            <p:cNvSpPr txBox="1">
              <a:spLocks noChangeArrowheads="1"/>
            </p:cNvSpPr>
            <p:nvPr/>
          </p:nvSpPr>
          <p:spPr bwMode="auto">
            <a:xfrm>
              <a:off x="3939" y="4569"/>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Pipe1</a:t>
              </a:r>
            </a:p>
          </p:txBody>
        </p:sp>
        <p:sp>
          <p:nvSpPr>
            <p:cNvPr id="12" name="Text Box 33"/>
            <p:cNvSpPr txBox="1">
              <a:spLocks noChangeArrowheads="1"/>
            </p:cNvSpPr>
            <p:nvPr/>
          </p:nvSpPr>
          <p:spPr bwMode="auto">
            <a:xfrm>
              <a:off x="7449" y="4554"/>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latin typeface="+mn-lt"/>
                </a:rPr>
                <a:t>Pipe2</a:t>
              </a:r>
            </a:p>
          </p:txBody>
        </p:sp>
        <p:sp>
          <p:nvSpPr>
            <p:cNvPr id="13" name="Text Box 34"/>
            <p:cNvSpPr txBox="1">
              <a:spLocks noChangeArrowheads="1"/>
            </p:cNvSpPr>
            <p:nvPr/>
          </p:nvSpPr>
          <p:spPr bwMode="auto">
            <a:xfrm>
              <a:off x="3864" y="5104"/>
              <a:ext cx="1788"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latin typeface="+mn-lt"/>
                </a:rPr>
                <a:t>Flow of data</a:t>
              </a:r>
            </a:p>
          </p:txBody>
        </p:sp>
        <p:sp>
          <p:nvSpPr>
            <p:cNvPr id="14" name="Text Box 36"/>
            <p:cNvSpPr txBox="1">
              <a:spLocks noChangeArrowheads="1"/>
            </p:cNvSpPr>
            <p:nvPr/>
          </p:nvSpPr>
          <p:spPr bwMode="auto">
            <a:xfrm>
              <a:off x="10106" y="3426"/>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latin typeface="+mn-lt"/>
                </a:rPr>
                <a:t>Process</a:t>
              </a:r>
            </a:p>
            <a:p>
              <a:pPr eaLnBrk="1" hangingPunct="1"/>
              <a:endParaRPr lang="en-US" altLang="en-US" sz="1200" b="1" dirty="0">
                <a:latin typeface="+mn-lt"/>
              </a:endParaRPr>
            </a:p>
            <a:p>
              <a:pPr eaLnBrk="1" hangingPunct="1"/>
              <a:r>
                <a:rPr lang="en-US" altLang="en-US" sz="1200" b="1" dirty="0">
                  <a:latin typeface="+mn-lt"/>
                </a:rPr>
                <a:t>kernel</a:t>
              </a:r>
            </a:p>
          </p:txBody>
        </p:sp>
        <p:sp>
          <p:nvSpPr>
            <p:cNvPr id="15" name="Line 37"/>
            <p:cNvSpPr>
              <a:spLocks noChangeShapeType="1"/>
            </p:cNvSpPr>
            <p:nvPr/>
          </p:nvSpPr>
          <p:spPr bwMode="auto">
            <a:xfrm>
              <a:off x="3312" y="5252"/>
              <a:ext cx="43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sz="1200" b="1"/>
            </a:p>
          </p:txBody>
        </p:sp>
        <p:sp>
          <p:nvSpPr>
            <p:cNvPr id="16" name="Line 38"/>
            <p:cNvSpPr>
              <a:spLocks noChangeShapeType="1"/>
            </p:cNvSpPr>
            <p:nvPr/>
          </p:nvSpPr>
          <p:spPr bwMode="auto">
            <a:xfrm>
              <a:off x="5182" y="5233"/>
              <a:ext cx="43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sz="1200" b="1"/>
            </a:p>
          </p:txBody>
        </p:sp>
        <p:sp>
          <p:nvSpPr>
            <p:cNvPr id="45" name="Text Box 34"/>
            <p:cNvSpPr txBox="1">
              <a:spLocks noChangeArrowheads="1"/>
            </p:cNvSpPr>
            <p:nvPr/>
          </p:nvSpPr>
          <p:spPr bwMode="auto">
            <a:xfrm>
              <a:off x="7178" y="5100"/>
              <a:ext cx="1788"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dirty="0">
                  <a:latin typeface="+mn-lt"/>
                </a:rPr>
                <a:t>Flow of data</a:t>
              </a:r>
            </a:p>
          </p:txBody>
        </p:sp>
        <p:sp>
          <p:nvSpPr>
            <p:cNvPr id="46" name="Line 37"/>
            <p:cNvSpPr>
              <a:spLocks noChangeShapeType="1"/>
            </p:cNvSpPr>
            <p:nvPr/>
          </p:nvSpPr>
          <p:spPr bwMode="auto">
            <a:xfrm>
              <a:off x="6687" y="5248"/>
              <a:ext cx="43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sz="1200" b="1"/>
            </a:p>
          </p:txBody>
        </p:sp>
        <p:sp>
          <p:nvSpPr>
            <p:cNvPr id="47" name="Line 38"/>
            <p:cNvSpPr>
              <a:spLocks noChangeShapeType="1"/>
            </p:cNvSpPr>
            <p:nvPr/>
          </p:nvSpPr>
          <p:spPr bwMode="auto">
            <a:xfrm>
              <a:off x="8407" y="5229"/>
              <a:ext cx="43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sz="1200" b="1"/>
            </a:p>
          </p:txBody>
        </p:sp>
      </p:grpSp>
    </p:spTree>
    <p:extLst>
      <p:ext uri="{BB962C8B-B14F-4D97-AF65-F5344CB8AC3E}">
        <p14:creationId xmlns:p14="http://schemas.microsoft.com/office/powerpoint/2010/main" val="23024466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Switch Table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90</a:t>
            </a:fld>
            <a:endParaRPr lang="en-IN"/>
          </a:p>
        </p:txBody>
      </p:sp>
      <p:sp>
        <p:nvSpPr>
          <p:cNvPr id="3" name="Rectangle 2"/>
          <p:cNvSpPr/>
          <p:nvPr/>
        </p:nvSpPr>
        <p:spPr>
          <a:xfrm>
            <a:off x="0" y="2425885"/>
            <a:ext cx="11924907" cy="3539430"/>
          </a:xfrm>
          <a:prstGeom prst="rect">
            <a:avLst/>
          </a:prstGeom>
        </p:spPr>
        <p:txBody>
          <a:bodyPr wrap="square">
            <a:spAutoFit/>
          </a:bodyPr>
          <a:lstStyle/>
          <a:p>
            <a:pPr marL="342900" lvl="0" indent="-342900" algn="just" fontAlgn="base">
              <a:lnSpc>
                <a:spcPct val="90000"/>
              </a:lnSpc>
              <a:spcBef>
                <a:spcPct val="20000"/>
              </a:spcBef>
              <a:spcAft>
                <a:spcPct val="0"/>
              </a:spcAft>
            </a:pPr>
            <a:r>
              <a:rPr lang="en-US" sz="2800" b="1" dirty="0">
                <a:solidFill>
                  <a:srgbClr val="800000"/>
                </a:solidFill>
                <a:latin typeface="Arial"/>
              </a:rPr>
              <a:t>The Unix kernel maintains a set of data structures known as :  Switch Table</a:t>
            </a:r>
          </a:p>
          <a:p>
            <a:pPr marL="342900" lvl="0" indent="-342900" algn="just" fontAlgn="base">
              <a:lnSpc>
                <a:spcPct val="90000"/>
              </a:lnSpc>
              <a:spcBef>
                <a:spcPct val="20000"/>
              </a:spcBef>
              <a:spcAft>
                <a:spcPct val="0"/>
              </a:spcAft>
            </a:pPr>
            <a:endParaRPr lang="en-US" sz="2800" b="1" dirty="0">
              <a:solidFill>
                <a:srgbClr val="800000"/>
              </a:solidFill>
              <a:latin typeface="Arial"/>
            </a:endParaRPr>
          </a:p>
          <a:p>
            <a:pPr marL="342900" lvl="0" indent="-342900" algn="just" fontAlgn="base">
              <a:lnSpc>
                <a:spcPct val="90000"/>
              </a:lnSpc>
              <a:spcBef>
                <a:spcPct val="20000"/>
              </a:spcBef>
              <a:spcAft>
                <a:spcPct val="0"/>
              </a:spcAft>
            </a:pPr>
            <a:r>
              <a:rPr lang="en-US" sz="2800" b="1" dirty="0">
                <a:solidFill>
                  <a:srgbClr val="000000"/>
                </a:solidFill>
                <a:latin typeface="Arial"/>
              </a:rPr>
              <a:t>		These data structures are used to locate and invoke the entry points of a device driver.</a:t>
            </a:r>
          </a:p>
          <a:p>
            <a:pPr marL="342900" lvl="0" indent="-342900" algn="just" fontAlgn="base">
              <a:lnSpc>
                <a:spcPct val="90000"/>
              </a:lnSpc>
              <a:spcBef>
                <a:spcPct val="20000"/>
              </a:spcBef>
              <a:spcAft>
                <a:spcPct val="0"/>
              </a:spcAft>
            </a:pPr>
            <a:endParaRPr lang="en-US" sz="2800" b="1" dirty="0">
              <a:solidFill>
                <a:srgbClr val="000000"/>
              </a:solidFill>
              <a:latin typeface="Arial"/>
            </a:endParaRPr>
          </a:p>
          <a:p>
            <a:pPr marL="342900" lvl="0" indent="-342900" algn="just" fontAlgn="base">
              <a:lnSpc>
                <a:spcPct val="90000"/>
              </a:lnSpc>
              <a:spcBef>
                <a:spcPct val="20000"/>
              </a:spcBef>
              <a:spcAft>
                <a:spcPct val="0"/>
              </a:spcAft>
            </a:pPr>
            <a:r>
              <a:rPr lang="en-US" sz="2800" b="1" dirty="0">
                <a:solidFill>
                  <a:srgbClr val="333399"/>
                </a:solidFill>
                <a:latin typeface="Arial"/>
              </a:rPr>
              <a:t>		</a:t>
            </a:r>
            <a:r>
              <a:rPr lang="en-US" sz="2800" b="1" dirty="0">
                <a:solidFill>
                  <a:srgbClr val="CC3300"/>
                </a:solidFill>
                <a:latin typeface="Arial"/>
              </a:rPr>
              <a:t>Each switch table is an array of structures. Each structure contains a number of function pointers.</a:t>
            </a:r>
          </a:p>
        </p:txBody>
      </p:sp>
    </p:spTree>
    <p:extLst>
      <p:ext uri="{BB962C8B-B14F-4D97-AF65-F5344CB8AC3E}">
        <p14:creationId xmlns:p14="http://schemas.microsoft.com/office/powerpoint/2010/main" val="95677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Locating Driver Entry Points</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91</a:t>
            </a:fld>
            <a:endParaRPr lang="en-IN"/>
          </a:p>
        </p:txBody>
      </p:sp>
      <p:sp>
        <p:nvSpPr>
          <p:cNvPr id="3" name="Rectangle 2"/>
          <p:cNvSpPr/>
          <p:nvPr/>
        </p:nvSpPr>
        <p:spPr>
          <a:xfrm>
            <a:off x="141403" y="2330194"/>
            <a:ext cx="11597361" cy="3373231"/>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CC3300"/>
                </a:solidFill>
                <a:latin typeface="Arial"/>
              </a:rPr>
              <a:t>To decide which element of the switch table should be used, the system uses the “major device number”.</a:t>
            </a:r>
            <a:endParaRPr lang="en-US" sz="600" b="1" dirty="0">
              <a:solidFill>
                <a:srgbClr val="CC3300"/>
              </a:solidFill>
              <a:latin typeface="Arial"/>
            </a:endParaRPr>
          </a:p>
          <a:p>
            <a:pPr marL="342900" lvl="0" indent="-342900" algn="just" fontAlgn="base">
              <a:spcBef>
                <a:spcPct val="20000"/>
              </a:spcBef>
              <a:spcAft>
                <a:spcPct val="0"/>
              </a:spcAft>
            </a:pPr>
            <a:r>
              <a:rPr lang="en-US" sz="2800" b="1" dirty="0">
                <a:solidFill>
                  <a:srgbClr val="333399"/>
                </a:solidFill>
                <a:latin typeface="Arial"/>
              </a:rPr>
              <a:t>		Then the system decides which entry point of the element  should be used.</a:t>
            </a:r>
          </a:p>
          <a:p>
            <a:pPr marL="342900" lvl="0" indent="-342900" algn="just" fontAlgn="base">
              <a:spcBef>
                <a:spcPct val="20000"/>
              </a:spcBef>
              <a:spcAft>
                <a:spcPct val="0"/>
              </a:spcAft>
            </a:pPr>
            <a:endParaRPr lang="en-US" sz="5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		</a:t>
            </a:r>
            <a:r>
              <a:rPr lang="en-US" sz="2800" b="1" dirty="0">
                <a:solidFill>
                  <a:srgbClr val="000000"/>
                </a:solidFill>
                <a:latin typeface="Arial"/>
              </a:rPr>
              <a:t>This depends upon the system call used by the process. If the process used “open” system call, then the “</a:t>
            </a:r>
            <a:r>
              <a:rPr lang="en-US" sz="2800" b="1" i="1" dirty="0">
                <a:solidFill>
                  <a:srgbClr val="000000"/>
                </a:solidFill>
                <a:latin typeface="Arial"/>
              </a:rPr>
              <a:t>open</a:t>
            </a:r>
            <a:r>
              <a:rPr lang="en-US" sz="2800" b="1" dirty="0">
                <a:solidFill>
                  <a:srgbClr val="000000"/>
                </a:solidFill>
                <a:latin typeface="Arial"/>
              </a:rPr>
              <a:t>” entry point is used and so on...</a:t>
            </a:r>
          </a:p>
        </p:txBody>
      </p:sp>
    </p:spTree>
    <p:extLst>
      <p:ext uri="{BB962C8B-B14F-4D97-AF65-F5344CB8AC3E}">
        <p14:creationId xmlns:p14="http://schemas.microsoft.com/office/powerpoint/2010/main" val="2788827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92</a:t>
            </a:fld>
            <a:endParaRPr lang="en-IN"/>
          </a:p>
        </p:txBody>
      </p:sp>
      <p:pic>
        <p:nvPicPr>
          <p:cNvPr id="5" name="Picture 3" descr="ldr2_0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45" y="205703"/>
            <a:ext cx="8859672" cy="6535824"/>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800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Device Registration</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93</a:t>
            </a:fld>
            <a:endParaRPr lang="en-IN"/>
          </a:p>
        </p:txBody>
      </p:sp>
      <p:sp>
        <p:nvSpPr>
          <p:cNvPr id="3" name="Rectangle 2"/>
          <p:cNvSpPr/>
          <p:nvPr/>
        </p:nvSpPr>
        <p:spPr>
          <a:xfrm>
            <a:off x="395785" y="1099132"/>
            <a:ext cx="11529122" cy="6167842"/>
          </a:xfrm>
          <a:prstGeom prst="rect">
            <a:avLst/>
          </a:prstGeom>
        </p:spPr>
        <p:txBody>
          <a:bodyPr wrap="square">
            <a:spAutoFit/>
          </a:bodyPr>
          <a:lstStyle/>
          <a:p>
            <a:pPr marL="342900" lvl="0" indent="-342900" algn="just" fontAlgn="base">
              <a:lnSpc>
                <a:spcPct val="80000"/>
              </a:lnSpc>
              <a:spcBef>
                <a:spcPct val="20000"/>
              </a:spcBef>
              <a:spcAft>
                <a:spcPct val="0"/>
              </a:spcAft>
            </a:pPr>
            <a:r>
              <a:rPr lang="en-US" sz="2800" b="1" dirty="0">
                <a:solidFill>
                  <a:srgbClr val="996633"/>
                </a:solidFill>
                <a:latin typeface="Arial"/>
              </a:rPr>
              <a:t>The </a:t>
            </a:r>
            <a:r>
              <a:rPr lang="en-US" sz="2800" b="1" dirty="0" err="1">
                <a:solidFill>
                  <a:srgbClr val="996633"/>
                </a:solidFill>
                <a:latin typeface="Arial"/>
              </a:rPr>
              <a:t>init</a:t>
            </a:r>
            <a:r>
              <a:rPr lang="en-US" sz="2800" b="1" dirty="0">
                <a:solidFill>
                  <a:srgbClr val="996633"/>
                </a:solidFill>
                <a:latin typeface="Arial"/>
              </a:rPr>
              <a:t> ( )  is called when the device driver is loaded in memory.</a:t>
            </a:r>
          </a:p>
          <a:p>
            <a:pPr marL="342900" lvl="0" indent="-342900" algn="just" fontAlgn="base">
              <a:lnSpc>
                <a:spcPct val="80000"/>
              </a:lnSpc>
              <a:spcBef>
                <a:spcPct val="20000"/>
              </a:spcBef>
              <a:spcAft>
                <a:spcPct val="0"/>
              </a:spcAft>
            </a:pPr>
            <a:r>
              <a:rPr lang="en-US" sz="2800" b="1" dirty="0">
                <a:solidFill>
                  <a:srgbClr val="000000"/>
                </a:solidFill>
                <a:latin typeface="Arial"/>
              </a:rPr>
              <a:t>		Registers other entry points of the driver with the kernel.</a:t>
            </a:r>
          </a:p>
          <a:p>
            <a:pPr marL="342900" lvl="0" indent="-342900" algn="just" fontAlgn="base">
              <a:lnSpc>
                <a:spcPct val="80000"/>
              </a:lnSpc>
              <a:spcBef>
                <a:spcPct val="20000"/>
              </a:spcBef>
              <a:spcAft>
                <a:spcPct val="0"/>
              </a:spcAft>
            </a:pPr>
            <a:endParaRPr lang="en-US" sz="1400" b="1" dirty="0">
              <a:solidFill>
                <a:srgbClr val="000000"/>
              </a:solidFill>
              <a:latin typeface="Arial"/>
            </a:endParaRPr>
          </a:p>
          <a:p>
            <a:pPr marL="342900" lvl="0" indent="-342900" algn="just" fontAlgn="base">
              <a:lnSpc>
                <a:spcPct val="80000"/>
              </a:lnSpc>
              <a:spcBef>
                <a:spcPct val="20000"/>
              </a:spcBef>
              <a:spcAft>
                <a:spcPct val="0"/>
              </a:spcAft>
            </a:pPr>
            <a:r>
              <a:rPr lang="en-US" sz="2800" b="1" dirty="0">
                <a:solidFill>
                  <a:srgbClr val="000000"/>
                </a:solidFill>
                <a:latin typeface="Arial"/>
              </a:rPr>
              <a:t>		</a:t>
            </a:r>
            <a:r>
              <a:rPr lang="en-US" sz="2800" b="1" dirty="0">
                <a:solidFill>
                  <a:srgbClr val="000099"/>
                </a:solidFill>
                <a:latin typeface="Arial"/>
              </a:rPr>
              <a:t>Registers the resources like major number, IRQ, IO ports etc., which are needed by the driver with the kernel</a:t>
            </a:r>
            <a:r>
              <a:rPr lang="en-US" sz="2800" b="1" dirty="0" smtClean="0">
                <a:solidFill>
                  <a:srgbClr val="000099"/>
                </a:solidFill>
                <a:latin typeface="Arial"/>
              </a:rPr>
              <a:t>.</a:t>
            </a:r>
          </a:p>
          <a:p>
            <a:endParaRPr lang="en-US" sz="2800" b="1" dirty="0" smtClean="0"/>
          </a:p>
          <a:p>
            <a:r>
              <a:rPr lang="en-US" sz="2800" b="1" dirty="0" err="1" smtClean="0"/>
              <a:t>int</a:t>
            </a:r>
            <a:r>
              <a:rPr lang="en-US" sz="2800" b="1" dirty="0" smtClean="0"/>
              <a:t> </a:t>
            </a:r>
            <a:r>
              <a:rPr lang="en-US" sz="2800" b="1" dirty="0" err="1">
                <a:solidFill>
                  <a:srgbClr val="CC3300"/>
                </a:solidFill>
              </a:rPr>
              <a:t>init_module</a:t>
            </a:r>
            <a:r>
              <a:rPr lang="en-US" sz="2800" b="1" dirty="0"/>
              <a:t> ( )   {</a:t>
            </a:r>
          </a:p>
          <a:p>
            <a:r>
              <a:rPr lang="en-US" sz="2800" b="1" dirty="0"/>
              <a:t>    register device; </a:t>
            </a:r>
          </a:p>
          <a:p>
            <a:r>
              <a:rPr lang="en-US" sz="2800" b="1" dirty="0"/>
              <a:t>	}          </a:t>
            </a:r>
          </a:p>
          <a:p>
            <a:r>
              <a:rPr lang="en-US" sz="2800" b="1" dirty="0"/>
              <a:t>	</a:t>
            </a:r>
            <a:r>
              <a:rPr lang="en-US" sz="2800" b="1" dirty="0" err="1">
                <a:latin typeface="Arial Unicode MS" panose="020B0604020202020204" pitchFamily="34" charset="-128"/>
              </a:rPr>
              <a:t>int</a:t>
            </a:r>
            <a:r>
              <a:rPr lang="en-US" sz="2800" b="1" dirty="0">
                <a:latin typeface="Arial Unicode MS" panose="020B0604020202020204" pitchFamily="34" charset="-128"/>
              </a:rPr>
              <a:t> </a:t>
            </a:r>
            <a:r>
              <a:rPr lang="en-US" sz="2800" b="1" dirty="0" err="1">
                <a:solidFill>
                  <a:srgbClr val="CC3300"/>
                </a:solidFill>
                <a:latin typeface="Arial Unicode MS" panose="020B0604020202020204" pitchFamily="34" charset="-128"/>
              </a:rPr>
              <a:t>register_chrdev</a:t>
            </a:r>
            <a:r>
              <a:rPr lang="en-US" sz="2800" b="1" dirty="0">
                <a:latin typeface="Arial Unicode MS" panose="020B0604020202020204" pitchFamily="34" charset="-128"/>
              </a:rPr>
              <a:t> (unsigned </a:t>
            </a:r>
            <a:r>
              <a:rPr lang="en-US" sz="2800" b="1" dirty="0" err="1">
                <a:latin typeface="Arial Unicode MS" panose="020B0604020202020204" pitchFamily="34" charset="-128"/>
              </a:rPr>
              <a:t>int</a:t>
            </a:r>
            <a:r>
              <a:rPr lang="en-US" sz="2800" b="1" dirty="0">
                <a:latin typeface="Arial Unicode MS" panose="020B0604020202020204" pitchFamily="34" charset="-128"/>
              </a:rPr>
              <a:t> </a:t>
            </a:r>
            <a:r>
              <a:rPr lang="en-US" sz="2800" b="1" dirty="0">
                <a:solidFill>
                  <a:srgbClr val="CC3300"/>
                </a:solidFill>
                <a:latin typeface="Arial Unicode MS" panose="020B0604020202020204" pitchFamily="34" charset="-128"/>
              </a:rPr>
              <a:t>major</a:t>
            </a:r>
            <a:r>
              <a:rPr lang="en-US" sz="2800" b="1" dirty="0">
                <a:latin typeface="Arial Unicode MS" panose="020B0604020202020204" pitchFamily="34" charset="-128"/>
              </a:rPr>
              <a:t>, </a:t>
            </a:r>
            <a:r>
              <a:rPr lang="en-US" sz="2800" b="1" dirty="0" err="1">
                <a:latin typeface="Arial Unicode MS" panose="020B0604020202020204" pitchFamily="34" charset="-128"/>
              </a:rPr>
              <a:t>const</a:t>
            </a:r>
            <a:r>
              <a:rPr lang="en-US" sz="2800" b="1" dirty="0">
                <a:latin typeface="Arial Unicode MS" panose="020B0604020202020204" pitchFamily="34" charset="-128"/>
              </a:rPr>
              <a:t> char </a:t>
            </a:r>
            <a:r>
              <a:rPr lang="en-US" sz="2800" b="1" dirty="0">
                <a:solidFill>
                  <a:srgbClr val="CC3300"/>
                </a:solidFill>
                <a:latin typeface="Arial Unicode MS" panose="020B0604020202020204" pitchFamily="34" charset="-128"/>
              </a:rPr>
              <a:t>*name</a:t>
            </a:r>
            <a:r>
              <a:rPr lang="en-US" sz="2800" b="1" dirty="0">
                <a:latin typeface="Arial Unicode MS" panose="020B0604020202020204" pitchFamily="34" charset="-128"/>
              </a:rPr>
              <a:t>, </a:t>
            </a:r>
            <a:r>
              <a:rPr lang="en-US" sz="2800" b="1" dirty="0" err="1">
                <a:latin typeface="Arial Unicode MS" panose="020B0604020202020204" pitchFamily="34" charset="-128"/>
              </a:rPr>
              <a:t>struct</a:t>
            </a:r>
            <a:r>
              <a:rPr lang="en-US" sz="2800" b="1" dirty="0">
                <a:latin typeface="Arial Unicode MS" panose="020B0604020202020204" pitchFamily="34" charset="-128"/>
              </a:rPr>
              <a:t> </a:t>
            </a:r>
            <a:r>
              <a:rPr lang="en-US" sz="2800" b="1" dirty="0" err="1">
                <a:latin typeface="Arial Unicode MS" panose="020B0604020202020204" pitchFamily="34" charset="-128"/>
              </a:rPr>
              <a:t>file_operations</a:t>
            </a:r>
            <a:r>
              <a:rPr lang="en-US" sz="2800" b="1" dirty="0">
                <a:latin typeface="Arial Unicode MS" panose="020B0604020202020204" pitchFamily="34" charset="-128"/>
              </a:rPr>
              <a:t> </a:t>
            </a:r>
            <a:r>
              <a:rPr lang="en-US" sz="2800" b="1" dirty="0">
                <a:solidFill>
                  <a:srgbClr val="CC3300"/>
                </a:solidFill>
                <a:latin typeface="Arial Unicode MS" panose="020B0604020202020204" pitchFamily="34" charset="-128"/>
              </a:rPr>
              <a:t>*fops</a:t>
            </a:r>
            <a:r>
              <a:rPr lang="en-US" sz="2800" b="1" dirty="0">
                <a:latin typeface="Arial Unicode MS" panose="020B0604020202020204" pitchFamily="34" charset="-128"/>
              </a:rPr>
              <a:t>); </a:t>
            </a:r>
          </a:p>
          <a:p>
            <a:endParaRPr lang="en-US" sz="2800" b="1" dirty="0">
              <a:latin typeface="Arial Unicode MS" panose="020B0604020202020204" pitchFamily="34" charset="-128"/>
            </a:endParaRPr>
          </a:p>
          <a:p>
            <a:r>
              <a:rPr lang="en-US" sz="2800" b="1" dirty="0">
                <a:latin typeface="Arial Unicode MS" panose="020B0604020202020204" pitchFamily="34" charset="-128"/>
              </a:rPr>
              <a:t>	</a:t>
            </a:r>
            <a:r>
              <a:rPr lang="en-US" sz="2800" b="1" dirty="0"/>
              <a:t>	Some of the numbers such as 60 – 63, 120 - 127 and 240 – 254 are not used for the standard devices, and used for experimental purpose. </a:t>
            </a:r>
            <a:endParaRPr lang="en-US" sz="2800" b="1" dirty="0">
              <a:latin typeface="Arial Unicode MS" panose="020B0604020202020204" pitchFamily="34" charset="-128"/>
            </a:endParaRPr>
          </a:p>
          <a:p>
            <a:pPr marL="342900" lvl="0" indent="-342900" algn="just" fontAlgn="base">
              <a:lnSpc>
                <a:spcPct val="80000"/>
              </a:lnSpc>
              <a:spcBef>
                <a:spcPct val="20000"/>
              </a:spcBef>
              <a:spcAft>
                <a:spcPct val="0"/>
              </a:spcAft>
            </a:pPr>
            <a:endParaRPr lang="en-US" sz="2800" b="1" dirty="0">
              <a:solidFill>
                <a:srgbClr val="000099"/>
              </a:solidFill>
              <a:latin typeface="Arial"/>
            </a:endParaRPr>
          </a:p>
        </p:txBody>
      </p:sp>
    </p:spTree>
    <p:extLst>
      <p:ext uri="{BB962C8B-B14F-4D97-AF65-F5344CB8AC3E}">
        <p14:creationId xmlns:p14="http://schemas.microsoft.com/office/powerpoint/2010/main" val="26466202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cleanup_module</a:t>
            </a:r>
            <a:r>
              <a:rPr lang="en-US" dirty="0" smtClean="0">
                <a:latin typeface="+mn-lt"/>
              </a:rPr>
              <a:t> ( )</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94</a:t>
            </a:fld>
            <a:endParaRPr lang="en-IN"/>
          </a:p>
        </p:txBody>
      </p:sp>
      <p:sp>
        <p:nvSpPr>
          <p:cNvPr id="3" name="Rectangle 2"/>
          <p:cNvSpPr/>
          <p:nvPr/>
        </p:nvSpPr>
        <p:spPr>
          <a:xfrm>
            <a:off x="245660" y="1238735"/>
            <a:ext cx="11679247" cy="5435334"/>
          </a:xfrm>
          <a:prstGeom prst="rect">
            <a:avLst/>
          </a:prstGeom>
        </p:spPr>
        <p:txBody>
          <a:bodyPr wrap="square">
            <a:spAutoFit/>
          </a:bodyPr>
          <a:lstStyle/>
          <a:p>
            <a:pPr marL="342900" lvl="0" indent="-342900" algn="just" fontAlgn="base">
              <a:lnSpc>
                <a:spcPct val="90000"/>
              </a:lnSpc>
              <a:spcBef>
                <a:spcPct val="20000"/>
              </a:spcBef>
              <a:spcAft>
                <a:spcPct val="0"/>
              </a:spcAft>
            </a:pPr>
            <a:r>
              <a:rPr lang="en-US" sz="2800" b="1" dirty="0">
                <a:solidFill>
                  <a:srgbClr val="333399"/>
                </a:solidFill>
                <a:latin typeface="Arial Unicode MS" panose="020B0604020202020204" pitchFamily="34" charset="-128"/>
              </a:rPr>
              <a:t>void </a:t>
            </a:r>
            <a:r>
              <a:rPr lang="en-US" sz="2800" b="1" dirty="0" err="1">
                <a:solidFill>
                  <a:srgbClr val="CC3300"/>
                </a:solidFill>
                <a:latin typeface="Arial Unicode MS" panose="020B0604020202020204" pitchFamily="34" charset="-128"/>
              </a:rPr>
              <a:t>cleanup_module</a:t>
            </a:r>
            <a:r>
              <a:rPr lang="en-US" sz="2800" b="1" dirty="0">
                <a:solidFill>
                  <a:srgbClr val="333399"/>
                </a:solidFill>
                <a:latin typeface="Arial Unicode MS" panose="020B0604020202020204" pitchFamily="34" charset="-128"/>
              </a:rPr>
              <a:t> </a:t>
            </a:r>
            <a:r>
              <a:rPr lang="en-US" sz="2800" b="1" dirty="0" smtClean="0">
                <a:solidFill>
                  <a:srgbClr val="333399"/>
                </a:solidFill>
                <a:latin typeface="Arial Unicode MS" panose="020B0604020202020204" pitchFamily="34" charset="-128"/>
              </a:rPr>
              <a:t>( )  {</a:t>
            </a:r>
            <a:endParaRPr lang="en-US" sz="2800" b="1" dirty="0">
              <a:solidFill>
                <a:srgbClr val="333399"/>
              </a:solidFill>
              <a:latin typeface="Arial Unicode MS" panose="020B0604020202020204" pitchFamily="34" charset="-128"/>
            </a:endParaRPr>
          </a:p>
          <a:p>
            <a:pPr marL="342900" lvl="0" indent="-342900" algn="just" fontAlgn="base">
              <a:lnSpc>
                <a:spcPct val="90000"/>
              </a:lnSpc>
              <a:spcBef>
                <a:spcPct val="20000"/>
              </a:spcBef>
              <a:spcAft>
                <a:spcPct val="0"/>
              </a:spcAft>
            </a:pPr>
            <a:r>
              <a:rPr lang="en-US" sz="2800" b="1" dirty="0">
                <a:solidFill>
                  <a:srgbClr val="333399"/>
                </a:solidFill>
                <a:latin typeface="Arial Unicode MS" panose="020B0604020202020204" pitchFamily="34" charset="-128"/>
              </a:rPr>
              <a:t>   unregister the device and release the major number;</a:t>
            </a:r>
          </a:p>
          <a:p>
            <a:pPr marL="342900" lvl="0" indent="-342900" algn="just" fontAlgn="base">
              <a:lnSpc>
                <a:spcPct val="90000"/>
              </a:lnSpc>
              <a:spcBef>
                <a:spcPct val="20000"/>
              </a:spcBef>
              <a:spcAft>
                <a:spcPct val="0"/>
              </a:spcAft>
            </a:pPr>
            <a:r>
              <a:rPr lang="en-US" sz="2800" b="1" dirty="0" smtClean="0">
                <a:solidFill>
                  <a:srgbClr val="333399"/>
                </a:solidFill>
                <a:latin typeface="Arial Unicode MS" panose="020B0604020202020204" pitchFamily="34" charset="-128"/>
              </a:rPr>
              <a:t>}</a:t>
            </a:r>
            <a:endParaRPr lang="en-US" sz="2800" b="1" dirty="0">
              <a:solidFill>
                <a:srgbClr val="333399"/>
              </a:solidFill>
              <a:latin typeface="Arial Unicode MS" panose="020B0604020202020204" pitchFamily="34" charset="-128"/>
            </a:endParaRPr>
          </a:p>
          <a:p>
            <a:pPr marL="342900" lvl="0" indent="-342900" algn="just" fontAlgn="base">
              <a:lnSpc>
                <a:spcPct val="90000"/>
              </a:lnSpc>
              <a:spcBef>
                <a:spcPct val="20000"/>
              </a:spcBef>
              <a:spcAft>
                <a:spcPct val="0"/>
              </a:spcAft>
            </a:pPr>
            <a:r>
              <a:rPr lang="en-US" sz="2800" b="1" dirty="0" err="1">
                <a:solidFill>
                  <a:srgbClr val="333399"/>
                </a:solidFill>
                <a:latin typeface="Arial Unicode MS" panose="020B0604020202020204" pitchFamily="34" charset="-128"/>
              </a:rPr>
              <a:t>int</a:t>
            </a:r>
            <a:r>
              <a:rPr lang="en-US" sz="2800" b="1" dirty="0">
                <a:solidFill>
                  <a:srgbClr val="333399"/>
                </a:solidFill>
                <a:latin typeface="Arial Unicode MS" panose="020B0604020202020204" pitchFamily="34" charset="-128"/>
              </a:rPr>
              <a:t> </a:t>
            </a:r>
            <a:r>
              <a:rPr lang="en-US" sz="2800" b="1" dirty="0" err="1">
                <a:solidFill>
                  <a:srgbClr val="CC3300"/>
                </a:solidFill>
                <a:latin typeface="Arial Unicode MS" panose="020B0604020202020204" pitchFamily="34" charset="-128"/>
              </a:rPr>
              <a:t>unregister_chrdev</a:t>
            </a:r>
            <a:r>
              <a:rPr lang="en-US" sz="2800" b="1" dirty="0">
                <a:solidFill>
                  <a:srgbClr val="333399"/>
                </a:solidFill>
                <a:latin typeface="Arial Unicode MS" panose="020B0604020202020204" pitchFamily="34" charset="-128"/>
              </a:rPr>
              <a:t> (unsigned </a:t>
            </a:r>
            <a:r>
              <a:rPr lang="en-US" sz="2800" b="1" dirty="0" err="1">
                <a:solidFill>
                  <a:srgbClr val="333399"/>
                </a:solidFill>
                <a:latin typeface="Arial Unicode MS" panose="020B0604020202020204" pitchFamily="34" charset="-128"/>
              </a:rPr>
              <a:t>int</a:t>
            </a:r>
            <a:r>
              <a:rPr lang="en-US" sz="2800" b="1" dirty="0">
                <a:solidFill>
                  <a:srgbClr val="333399"/>
                </a:solidFill>
                <a:latin typeface="Arial Unicode MS" panose="020B0604020202020204" pitchFamily="34" charset="-128"/>
              </a:rPr>
              <a:t> </a:t>
            </a:r>
            <a:r>
              <a:rPr lang="en-US" sz="2800" b="1" dirty="0">
                <a:solidFill>
                  <a:srgbClr val="CC3300"/>
                </a:solidFill>
                <a:latin typeface="Arial Unicode MS" panose="020B0604020202020204" pitchFamily="34" charset="-128"/>
              </a:rPr>
              <a:t>major</a:t>
            </a:r>
            <a:r>
              <a:rPr lang="en-US" sz="2800" b="1" dirty="0">
                <a:solidFill>
                  <a:srgbClr val="333399"/>
                </a:solidFill>
                <a:latin typeface="Arial Unicode MS" panose="020B0604020202020204" pitchFamily="34" charset="-128"/>
              </a:rPr>
              <a:t>, </a:t>
            </a:r>
            <a:r>
              <a:rPr lang="en-US" sz="2800" b="1" dirty="0" err="1">
                <a:solidFill>
                  <a:srgbClr val="333399"/>
                </a:solidFill>
                <a:latin typeface="Arial Unicode MS" panose="020B0604020202020204" pitchFamily="34" charset="-128"/>
              </a:rPr>
              <a:t>const</a:t>
            </a:r>
            <a:r>
              <a:rPr lang="en-US" sz="2800" b="1" dirty="0">
                <a:solidFill>
                  <a:srgbClr val="333399"/>
                </a:solidFill>
                <a:latin typeface="Arial Unicode MS" panose="020B0604020202020204" pitchFamily="34" charset="-128"/>
              </a:rPr>
              <a:t> char </a:t>
            </a:r>
            <a:r>
              <a:rPr lang="en-US" sz="2800" b="1" dirty="0">
                <a:solidFill>
                  <a:srgbClr val="CC3300"/>
                </a:solidFill>
                <a:latin typeface="Arial Unicode MS" panose="020B0604020202020204" pitchFamily="34" charset="-128"/>
              </a:rPr>
              <a:t>*name</a:t>
            </a:r>
            <a:r>
              <a:rPr lang="en-US" sz="2800" b="1" dirty="0" smtClean="0">
                <a:solidFill>
                  <a:srgbClr val="333399"/>
                </a:solidFill>
                <a:latin typeface="Arial Unicode MS" panose="020B0604020202020204" pitchFamily="34" charset="-128"/>
              </a:rPr>
              <a:t>);</a:t>
            </a:r>
          </a:p>
          <a:p>
            <a:pPr marL="342900" lvl="0" indent="-342900" algn="just" fontAlgn="base">
              <a:lnSpc>
                <a:spcPct val="90000"/>
              </a:lnSpc>
              <a:spcBef>
                <a:spcPct val="20000"/>
              </a:spcBef>
              <a:spcAft>
                <a:spcPct val="0"/>
              </a:spcAft>
            </a:pPr>
            <a:endParaRPr lang="en-US" sz="2800" b="1" dirty="0">
              <a:solidFill>
                <a:srgbClr val="333399"/>
              </a:solidFill>
              <a:latin typeface="Arial Unicode MS" panose="020B0604020202020204" pitchFamily="34" charset="-128"/>
            </a:endParaRPr>
          </a:p>
          <a:p>
            <a:r>
              <a:rPr lang="en-US" sz="2800" b="1" dirty="0" err="1">
                <a:solidFill>
                  <a:schemeClr val="tx2"/>
                </a:solidFill>
              </a:rPr>
              <a:t>struct</a:t>
            </a:r>
            <a:r>
              <a:rPr lang="en-US" sz="2800" b="1" dirty="0">
                <a:solidFill>
                  <a:schemeClr val="tx2"/>
                </a:solidFill>
              </a:rPr>
              <a:t> file, defined in &lt;</a:t>
            </a:r>
            <a:r>
              <a:rPr lang="en-US" sz="2800" b="1" dirty="0" err="1">
                <a:solidFill>
                  <a:schemeClr val="tx2"/>
                </a:solidFill>
              </a:rPr>
              <a:t>linux</a:t>
            </a:r>
            <a:r>
              <a:rPr lang="en-US" sz="2800" b="1" dirty="0">
                <a:solidFill>
                  <a:schemeClr val="tx2"/>
                </a:solidFill>
              </a:rPr>
              <a:t>/</a:t>
            </a:r>
            <a:r>
              <a:rPr lang="en-US" sz="2800" b="1" dirty="0" err="1">
                <a:solidFill>
                  <a:schemeClr val="tx2"/>
                </a:solidFill>
              </a:rPr>
              <a:t>fs.h</a:t>
            </a:r>
            <a:r>
              <a:rPr lang="en-US" sz="2800" b="1" dirty="0">
                <a:solidFill>
                  <a:schemeClr val="tx2"/>
                </a:solidFill>
              </a:rPr>
              <a:t>&gt;, is the most important data structure used in device drivers.</a:t>
            </a:r>
            <a:r>
              <a:rPr lang="en-US" sz="2800" b="1" dirty="0"/>
              <a:t> </a:t>
            </a:r>
          </a:p>
          <a:p>
            <a:endParaRPr lang="en-US" sz="2800" b="1" dirty="0"/>
          </a:p>
          <a:p>
            <a:r>
              <a:rPr lang="en-US" sz="2800" b="1" dirty="0"/>
              <a:t>		</a:t>
            </a:r>
            <a:r>
              <a:rPr lang="en-US" sz="2800" b="1" dirty="0">
                <a:solidFill>
                  <a:srgbClr val="CC0000"/>
                </a:solidFill>
              </a:rPr>
              <a:t>The file structure represents an </a:t>
            </a:r>
            <a:r>
              <a:rPr lang="en-US" sz="2800" b="1" i="1" dirty="0">
                <a:solidFill>
                  <a:srgbClr val="CC0000"/>
                </a:solidFill>
              </a:rPr>
              <a:t>open file</a:t>
            </a:r>
            <a:r>
              <a:rPr lang="en-US" sz="2800" b="1" dirty="0">
                <a:solidFill>
                  <a:srgbClr val="CC0000"/>
                </a:solidFill>
              </a:rPr>
              <a:t>. It is not specific to device drivers, every open file in the system has an associated </a:t>
            </a:r>
            <a:r>
              <a:rPr lang="en-US" sz="2800" b="1" dirty="0" err="1">
                <a:solidFill>
                  <a:srgbClr val="CC0000"/>
                </a:solidFill>
              </a:rPr>
              <a:t>struct</a:t>
            </a:r>
            <a:r>
              <a:rPr lang="en-US" sz="2800" b="1" dirty="0">
                <a:solidFill>
                  <a:srgbClr val="CC0000"/>
                </a:solidFill>
              </a:rPr>
              <a:t> file in kernel space.</a:t>
            </a:r>
          </a:p>
          <a:p>
            <a:pPr marL="342900" lvl="0" indent="-342900" algn="just" fontAlgn="base">
              <a:lnSpc>
                <a:spcPct val="90000"/>
              </a:lnSpc>
              <a:spcBef>
                <a:spcPct val="20000"/>
              </a:spcBef>
              <a:spcAft>
                <a:spcPct val="0"/>
              </a:spcAft>
            </a:pPr>
            <a:r>
              <a:rPr lang="en-US" sz="2800" b="1" dirty="0" smtClean="0">
                <a:solidFill>
                  <a:srgbClr val="333399"/>
                </a:solidFill>
                <a:latin typeface="Arial Unicode MS" panose="020B0604020202020204" pitchFamily="34" charset="-128"/>
              </a:rPr>
              <a:t> </a:t>
            </a:r>
            <a:endParaRPr lang="en-US" sz="2800" b="1" dirty="0">
              <a:solidFill>
                <a:srgbClr val="333399"/>
              </a:solidFill>
              <a:latin typeface="Arial Unicode MS" panose="020B0604020202020204" pitchFamily="34" charset="-128"/>
            </a:endParaRPr>
          </a:p>
        </p:txBody>
      </p:sp>
    </p:spTree>
    <p:extLst>
      <p:ext uri="{BB962C8B-B14F-4D97-AF65-F5344CB8AC3E}">
        <p14:creationId xmlns:p14="http://schemas.microsoft.com/office/powerpoint/2010/main" val="31379277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File Structure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95</a:t>
            </a:fld>
            <a:endParaRPr lang="en-IN"/>
          </a:p>
        </p:txBody>
      </p:sp>
      <p:sp>
        <p:nvSpPr>
          <p:cNvPr id="3" name="Rectangle 2"/>
          <p:cNvSpPr/>
          <p:nvPr/>
        </p:nvSpPr>
        <p:spPr>
          <a:xfrm>
            <a:off x="141403" y="1203910"/>
            <a:ext cx="11783504" cy="2529923"/>
          </a:xfrm>
          <a:prstGeom prst="rect">
            <a:avLst/>
          </a:prstGeom>
        </p:spPr>
        <p:txBody>
          <a:bodyPr wrap="square">
            <a:spAutoFit/>
          </a:bodyPr>
          <a:lstStyle/>
          <a:p>
            <a:pPr marL="342900" lvl="0" indent="-342900" algn="just" fontAlgn="base">
              <a:spcBef>
                <a:spcPct val="20000"/>
              </a:spcBef>
              <a:spcAft>
                <a:spcPct val="0"/>
              </a:spcAft>
            </a:pPr>
            <a:r>
              <a:rPr lang="en-US" sz="2400" b="1" dirty="0">
                <a:solidFill>
                  <a:srgbClr val="333399"/>
                </a:solidFill>
                <a:latin typeface="Arial"/>
              </a:rPr>
              <a:t>It is created by the kernel on </a:t>
            </a:r>
            <a:r>
              <a:rPr lang="en-US" sz="2400" b="1" i="1" dirty="0">
                <a:solidFill>
                  <a:srgbClr val="333399"/>
                </a:solidFill>
                <a:latin typeface="Arial"/>
              </a:rPr>
              <a:t>open </a:t>
            </a:r>
            <a:r>
              <a:rPr lang="en-US" sz="2400" b="1" dirty="0">
                <a:solidFill>
                  <a:srgbClr val="333399"/>
                </a:solidFill>
                <a:latin typeface="Arial"/>
              </a:rPr>
              <a:t>and is passed to any function that operates on the file, until the last </a:t>
            </a:r>
            <a:r>
              <a:rPr lang="en-US" sz="2400" b="1" i="1" dirty="0">
                <a:solidFill>
                  <a:srgbClr val="333399"/>
                </a:solidFill>
                <a:latin typeface="Arial"/>
              </a:rPr>
              <a:t>close</a:t>
            </a:r>
            <a:r>
              <a:rPr lang="en-US" sz="2400" b="1" dirty="0">
                <a:solidFill>
                  <a:srgbClr val="333399"/>
                </a:solidFill>
                <a:latin typeface="Arial"/>
              </a:rPr>
              <a:t>. After all instances of the file are closed, the kernel releases the data structure. </a:t>
            </a:r>
            <a:endParaRPr lang="en-US" sz="2400" b="1" dirty="0" smtClean="0">
              <a:solidFill>
                <a:srgbClr val="333399"/>
              </a:solidFill>
              <a:latin typeface="Arial"/>
            </a:endParaRPr>
          </a:p>
          <a:p>
            <a:pPr marL="342900" lvl="0" indent="-342900" algn="just" fontAlgn="base">
              <a:spcBef>
                <a:spcPct val="20000"/>
              </a:spcBef>
              <a:spcAft>
                <a:spcPct val="0"/>
              </a:spcAft>
            </a:pPr>
            <a:endParaRPr lang="en-US" sz="2400" b="1" dirty="0">
              <a:solidFill>
                <a:srgbClr val="333399"/>
              </a:solidFill>
              <a:latin typeface="Arial"/>
            </a:endParaRPr>
          </a:p>
          <a:p>
            <a:pPr marL="342900" lvl="0" indent="-342900" algn="just" fontAlgn="base">
              <a:spcBef>
                <a:spcPct val="20000"/>
              </a:spcBef>
              <a:spcAft>
                <a:spcPct val="0"/>
              </a:spcAft>
            </a:pPr>
            <a:endParaRPr lang="en-US" sz="2400" b="1" dirty="0" smtClean="0">
              <a:solidFill>
                <a:srgbClr val="333399"/>
              </a:solidFill>
              <a:latin typeface="Arial"/>
            </a:endParaRPr>
          </a:p>
          <a:p>
            <a:pPr marL="342900" lvl="0" indent="-342900" algn="just" fontAlgn="base">
              <a:spcBef>
                <a:spcPct val="20000"/>
              </a:spcBef>
              <a:spcAft>
                <a:spcPct val="0"/>
              </a:spcAft>
            </a:pPr>
            <a:endParaRPr lang="en-US" sz="2400" b="1" dirty="0">
              <a:solidFill>
                <a:srgbClr val="333399"/>
              </a:solidFill>
              <a:latin typeface="Arial"/>
            </a:endParaRPr>
          </a:p>
        </p:txBody>
      </p:sp>
      <p:sp>
        <p:nvSpPr>
          <p:cNvPr id="5" name="Rectangle 4"/>
          <p:cNvSpPr/>
          <p:nvPr/>
        </p:nvSpPr>
        <p:spPr>
          <a:xfrm>
            <a:off x="454924" y="2772724"/>
            <a:ext cx="9234985" cy="3539430"/>
          </a:xfrm>
          <a:prstGeom prst="rect">
            <a:avLst/>
          </a:prstGeom>
        </p:spPr>
        <p:txBody>
          <a:bodyPr wrap="square">
            <a:spAutoFit/>
          </a:bodyPr>
          <a:lstStyle/>
          <a:p>
            <a:pPr lvl="0" fontAlgn="base">
              <a:spcBef>
                <a:spcPct val="0"/>
              </a:spcBef>
              <a:spcAft>
                <a:spcPct val="0"/>
              </a:spcAft>
            </a:pPr>
            <a:r>
              <a:rPr lang="en-US" sz="2800" dirty="0" err="1">
                <a:solidFill>
                  <a:srgbClr val="000000"/>
                </a:solidFill>
                <a:latin typeface="Arial" panose="020B0604020202020204" pitchFamily="34" charset="0"/>
              </a:rPr>
              <a:t>struct</a:t>
            </a:r>
            <a:r>
              <a:rPr lang="en-US" sz="2800" dirty="0">
                <a:solidFill>
                  <a:srgbClr val="000000"/>
                </a:solidFill>
                <a:latin typeface="Arial" panose="020B0604020202020204" pitchFamily="34" charset="0"/>
              </a:rPr>
              <a:t> </a:t>
            </a:r>
            <a:r>
              <a:rPr lang="en-US" sz="2800" b="1" dirty="0">
                <a:solidFill>
                  <a:srgbClr val="CC3300"/>
                </a:solidFill>
                <a:latin typeface="Arial" panose="020B0604020202020204" pitchFamily="34" charset="0"/>
              </a:rPr>
              <a:t>file</a:t>
            </a:r>
            <a:r>
              <a:rPr lang="en-US" sz="2800" dirty="0">
                <a:solidFill>
                  <a:srgbClr val="000000"/>
                </a:solidFill>
                <a:latin typeface="Arial" panose="020B0604020202020204" pitchFamily="34" charset="0"/>
              </a:rPr>
              <a:t> {</a:t>
            </a:r>
          </a:p>
          <a:p>
            <a:pPr lvl="0" fontAlgn="base">
              <a:spcBef>
                <a:spcPct val="0"/>
              </a:spcBef>
              <a:spcAft>
                <a:spcPct val="0"/>
              </a:spcAft>
            </a:pPr>
            <a:r>
              <a:rPr lang="en-US" sz="2800" dirty="0" smtClean="0">
                <a:solidFill>
                  <a:srgbClr val="000000"/>
                </a:solidFill>
                <a:latin typeface="Arial" panose="020B0604020202020204" pitchFamily="34" charset="0"/>
              </a:rPr>
              <a:t>          </a:t>
            </a:r>
            <a:r>
              <a:rPr lang="en-US" sz="2800" dirty="0" err="1" smtClean="0">
                <a:solidFill>
                  <a:srgbClr val="000000"/>
                </a:solidFill>
                <a:latin typeface="Arial" panose="020B0604020202020204" pitchFamily="34" charset="0"/>
              </a:rPr>
              <a:t>struct</a:t>
            </a:r>
            <a:r>
              <a:rPr lang="en-US" sz="2800" dirty="0" smtClean="0">
                <a:solidFill>
                  <a:srgbClr val="000000"/>
                </a:solidFill>
                <a:latin typeface="Arial" panose="020B0604020202020204" pitchFamily="34" charset="0"/>
              </a:rPr>
              <a:t> </a:t>
            </a:r>
            <a:r>
              <a:rPr lang="en-US" sz="2800" dirty="0" err="1">
                <a:solidFill>
                  <a:srgbClr val="000000"/>
                </a:solidFill>
                <a:latin typeface="Arial" panose="020B0604020202020204" pitchFamily="34" charset="0"/>
              </a:rPr>
              <a:t>file_operations</a:t>
            </a:r>
            <a:r>
              <a:rPr lang="en-US" sz="2800" dirty="0">
                <a:solidFill>
                  <a:srgbClr val="000000"/>
                </a:solidFill>
                <a:latin typeface="Arial" panose="020B0604020202020204" pitchFamily="34" charset="0"/>
              </a:rPr>
              <a:t>  	</a:t>
            </a:r>
            <a:r>
              <a:rPr lang="en-US" sz="2800" dirty="0" smtClean="0">
                <a:solidFill>
                  <a:srgbClr val="000000"/>
                </a:solidFill>
                <a:latin typeface="Arial" panose="020B0604020202020204" pitchFamily="34" charset="0"/>
              </a:rPr>
              <a:t>	</a:t>
            </a:r>
            <a:r>
              <a:rPr lang="en-US" sz="2800" dirty="0" smtClean="0">
                <a:solidFill>
                  <a:srgbClr val="CC3300"/>
                </a:solidFill>
                <a:latin typeface="Arial" panose="020B0604020202020204" pitchFamily="34" charset="0"/>
              </a:rPr>
              <a:t>*</a:t>
            </a:r>
            <a:r>
              <a:rPr lang="en-US" sz="2800" dirty="0" err="1">
                <a:solidFill>
                  <a:srgbClr val="CC3300"/>
                </a:solidFill>
                <a:latin typeface="Arial" panose="020B0604020202020204" pitchFamily="34" charset="0"/>
              </a:rPr>
              <a:t>f_op</a:t>
            </a:r>
            <a:r>
              <a:rPr lang="en-US" sz="2800" dirty="0">
                <a:solidFill>
                  <a:srgbClr val="000000"/>
                </a:solidFill>
                <a:latin typeface="Arial" panose="020B0604020202020204" pitchFamily="34" charset="0"/>
              </a:rPr>
              <a:t>;</a:t>
            </a:r>
          </a:p>
          <a:p>
            <a:pPr lvl="0" fontAlgn="base">
              <a:spcBef>
                <a:spcPct val="0"/>
              </a:spcBef>
              <a:spcAft>
                <a:spcPct val="0"/>
              </a:spcAft>
            </a:pPr>
            <a:r>
              <a:rPr lang="en-US" sz="2800" dirty="0">
                <a:solidFill>
                  <a:srgbClr val="000000"/>
                </a:solidFill>
                <a:latin typeface="Arial" panose="020B0604020202020204" pitchFamily="34" charset="0"/>
              </a:rPr>
              <a:t>          unsigned </a:t>
            </a:r>
            <a:r>
              <a:rPr lang="en-US" sz="2800" dirty="0" err="1">
                <a:solidFill>
                  <a:srgbClr val="000000"/>
                </a:solidFill>
                <a:latin typeface="Arial" panose="020B0604020202020204" pitchFamily="34" charset="0"/>
              </a:rPr>
              <a:t>int</a:t>
            </a:r>
            <a:r>
              <a:rPr lang="en-US" sz="2800" dirty="0">
                <a:solidFill>
                  <a:srgbClr val="000000"/>
                </a:solidFill>
                <a:latin typeface="Arial" panose="020B0604020202020204" pitchFamily="34" charset="0"/>
              </a:rPr>
              <a:t>           		</a:t>
            </a:r>
            <a:r>
              <a:rPr lang="en-US" sz="2800" dirty="0" err="1">
                <a:solidFill>
                  <a:srgbClr val="CC3300"/>
                </a:solidFill>
                <a:latin typeface="Arial" panose="020B0604020202020204" pitchFamily="34" charset="0"/>
              </a:rPr>
              <a:t>f_flags</a:t>
            </a:r>
            <a:r>
              <a:rPr lang="en-US" sz="2800" dirty="0">
                <a:solidFill>
                  <a:srgbClr val="000000"/>
                </a:solidFill>
                <a:latin typeface="Arial" panose="020B0604020202020204" pitchFamily="34" charset="0"/>
              </a:rPr>
              <a:t>;</a:t>
            </a:r>
          </a:p>
          <a:p>
            <a:pPr lvl="0" fontAlgn="base">
              <a:spcBef>
                <a:spcPct val="0"/>
              </a:spcBef>
              <a:spcAft>
                <a:spcPct val="0"/>
              </a:spcAft>
            </a:pPr>
            <a:r>
              <a:rPr lang="en-US" sz="2800" dirty="0">
                <a:solidFill>
                  <a:srgbClr val="000000"/>
                </a:solidFill>
                <a:latin typeface="Arial" panose="020B0604020202020204" pitchFamily="34" charset="0"/>
              </a:rPr>
              <a:t>          </a:t>
            </a:r>
            <a:r>
              <a:rPr lang="en-US" sz="2800" dirty="0" err="1">
                <a:solidFill>
                  <a:srgbClr val="000000"/>
                </a:solidFill>
                <a:latin typeface="Arial" panose="020B0604020202020204" pitchFamily="34" charset="0"/>
              </a:rPr>
              <a:t>mode_t</a:t>
            </a:r>
            <a:r>
              <a:rPr lang="en-US" sz="2800" dirty="0">
                <a:solidFill>
                  <a:srgbClr val="000000"/>
                </a:solidFill>
                <a:latin typeface="Arial" panose="020B0604020202020204" pitchFamily="34" charset="0"/>
              </a:rPr>
              <a:t>                  		</a:t>
            </a:r>
            <a:r>
              <a:rPr lang="en-US" sz="2800" dirty="0" err="1">
                <a:solidFill>
                  <a:srgbClr val="CC3300"/>
                </a:solidFill>
                <a:latin typeface="Arial" panose="020B0604020202020204" pitchFamily="34" charset="0"/>
              </a:rPr>
              <a:t>f_mode</a:t>
            </a:r>
            <a:r>
              <a:rPr lang="en-US" sz="2800" dirty="0">
                <a:solidFill>
                  <a:srgbClr val="000000"/>
                </a:solidFill>
                <a:latin typeface="Arial" panose="020B0604020202020204" pitchFamily="34" charset="0"/>
              </a:rPr>
              <a:t>;</a:t>
            </a:r>
          </a:p>
          <a:p>
            <a:pPr lvl="0" fontAlgn="base">
              <a:spcBef>
                <a:spcPct val="0"/>
              </a:spcBef>
              <a:spcAft>
                <a:spcPct val="0"/>
              </a:spcAft>
            </a:pPr>
            <a:r>
              <a:rPr lang="en-US" sz="2800" dirty="0">
                <a:solidFill>
                  <a:srgbClr val="000000"/>
                </a:solidFill>
                <a:latin typeface="Arial" panose="020B0604020202020204" pitchFamily="34" charset="0"/>
              </a:rPr>
              <a:t>          </a:t>
            </a:r>
            <a:r>
              <a:rPr lang="en-US" sz="2800" dirty="0" err="1">
                <a:solidFill>
                  <a:srgbClr val="000000"/>
                </a:solidFill>
                <a:latin typeface="Arial" panose="020B0604020202020204" pitchFamily="34" charset="0"/>
              </a:rPr>
              <a:t>loff_t</a:t>
            </a:r>
            <a:r>
              <a:rPr lang="en-US" sz="2800" dirty="0">
                <a:solidFill>
                  <a:srgbClr val="000000"/>
                </a:solidFill>
                <a:latin typeface="Arial" panose="020B0604020202020204" pitchFamily="34" charset="0"/>
              </a:rPr>
              <a:t>                  		</a:t>
            </a:r>
            <a:r>
              <a:rPr lang="en-US" sz="2800" dirty="0" smtClean="0">
                <a:solidFill>
                  <a:srgbClr val="000000"/>
                </a:solidFill>
                <a:latin typeface="Arial" panose="020B0604020202020204" pitchFamily="34" charset="0"/>
              </a:rPr>
              <a:t>	</a:t>
            </a:r>
            <a:r>
              <a:rPr lang="en-US" sz="2800" dirty="0" err="1" smtClean="0">
                <a:solidFill>
                  <a:srgbClr val="CC3300"/>
                </a:solidFill>
                <a:latin typeface="Arial" panose="020B0604020202020204" pitchFamily="34" charset="0"/>
              </a:rPr>
              <a:t>f_pos</a:t>
            </a:r>
            <a:r>
              <a:rPr lang="en-US" sz="2800" dirty="0">
                <a:solidFill>
                  <a:srgbClr val="000000"/>
                </a:solidFill>
                <a:latin typeface="Arial" panose="020B0604020202020204" pitchFamily="34" charset="0"/>
              </a:rPr>
              <a:t>;</a:t>
            </a:r>
          </a:p>
          <a:p>
            <a:pPr lvl="0" fontAlgn="base">
              <a:spcBef>
                <a:spcPct val="0"/>
              </a:spcBef>
              <a:spcAft>
                <a:spcPct val="0"/>
              </a:spcAft>
            </a:pPr>
            <a:r>
              <a:rPr lang="en-US" sz="2800" dirty="0">
                <a:solidFill>
                  <a:srgbClr val="000000"/>
                </a:solidFill>
                <a:latin typeface="Arial" panose="020B0604020202020204" pitchFamily="34" charset="0"/>
              </a:rPr>
              <a:t>          void                    		</a:t>
            </a:r>
            <a:r>
              <a:rPr lang="en-US" sz="2800" dirty="0" smtClean="0">
                <a:solidFill>
                  <a:srgbClr val="000000"/>
                </a:solidFill>
                <a:latin typeface="Arial" panose="020B0604020202020204" pitchFamily="34" charset="0"/>
              </a:rPr>
              <a:t>	</a:t>
            </a:r>
            <a:r>
              <a:rPr lang="en-US" sz="2800" dirty="0" smtClean="0">
                <a:solidFill>
                  <a:srgbClr val="CC3300"/>
                </a:solidFill>
                <a:latin typeface="Arial" panose="020B0604020202020204" pitchFamily="34" charset="0"/>
              </a:rPr>
              <a:t>*</a:t>
            </a:r>
            <a:r>
              <a:rPr lang="en-US" sz="2800" dirty="0" err="1">
                <a:solidFill>
                  <a:srgbClr val="CC3300"/>
                </a:solidFill>
                <a:latin typeface="Arial" panose="020B0604020202020204" pitchFamily="34" charset="0"/>
              </a:rPr>
              <a:t>private_data</a:t>
            </a:r>
            <a:r>
              <a:rPr lang="en-US" sz="2800" dirty="0">
                <a:solidFill>
                  <a:srgbClr val="000000"/>
                </a:solidFill>
                <a:latin typeface="Arial" panose="020B0604020202020204" pitchFamily="34" charset="0"/>
              </a:rPr>
              <a:t>;</a:t>
            </a:r>
          </a:p>
          <a:p>
            <a:pPr lvl="0" fontAlgn="base">
              <a:spcBef>
                <a:spcPct val="0"/>
              </a:spcBef>
              <a:spcAft>
                <a:spcPct val="0"/>
              </a:spcAft>
            </a:pPr>
            <a:r>
              <a:rPr lang="en-US" sz="2800" dirty="0">
                <a:solidFill>
                  <a:srgbClr val="000000"/>
                </a:solidFill>
                <a:latin typeface="Arial" panose="020B0604020202020204" pitchFamily="34" charset="0"/>
              </a:rPr>
              <a:t>		………………………………..</a:t>
            </a:r>
          </a:p>
          <a:p>
            <a:pPr lvl="0" fontAlgn="base">
              <a:spcBef>
                <a:spcPct val="0"/>
              </a:spcBef>
              <a:spcAft>
                <a:spcPct val="0"/>
              </a:spcAft>
            </a:pPr>
            <a:r>
              <a:rPr lang="en-US" sz="28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31627930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File Structure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96</a:t>
            </a:fld>
            <a:endParaRPr lang="en-IN"/>
          </a:p>
        </p:txBody>
      </p:sp>
      <p:sp>
        <p:nvSpPr>
          <p:cNvPr id="3" name="Rectangle 2"/>
          <p:cNvSpPr/>
          <p:nvPr/>
        </p:nvSpPr>
        <p:spPr>
          <a:xfrm>
            <a:off x="141403" y="1791091"/>
            <a:ext cx="11783504" cy="4364272"/>
          </a:xfrm>
          <a:prstGeom prst="rect">
            <a:avLst/>
          </a:prstGeom>
        </p:spPr>
        <p:txBody>
          <a:bodyPr wrap="square">
            <a:spAutoFit/>
          </a:bodyPr>
          <a:lstStyle/>
          <a:p>
            <a:pPr marL="342900" lvl="0" indent="-342900" algn="just" fontAlgn="base">
              <a:spcBef>
                <a:spcPct val="20000"/>
              </a:spcBef>
              <a:spcAft>
                <a:spcPct val="0"/>
              </a:spcAft>
            </a:pPr>
            <a:r>
              <a:rPr lang="en-US" sz="2800" b="1" dirty="0" err="1">
                <a:solidFill>
                  <a:srgbClr val="333399"/>
                </a:solidFill>
                <a:latin typeface="Arial"/>
              </a:rPr>
              <a:t>mode_t</a:t>
            </a:r>
            <a:r>
              <a:rPr lang="en-US" sz="2800" b="1" dirty="0">
                <a:solidFill>
                  <a:srgbClr val="333399"/>
                </a:solidFill>
                <a:latin typeface="Arial"/>
              </a:rPr>
              <a:t> </a:t>
            </a:r>
            <a:r>
              <a:rPr lang="en-US" sz="2800" b="1" dirty="0" err="1">
                <a:solidFill>
                  <a:srgbClr val="CC3300"/>
                </a:solidFill>
                <a:latin typeface="Arial"/>
              </a:rPr>
              <a:t>f_mode</a:t>
            </a:r>
            <a:endParaRPr lang="en-US" sz="2800" b="1" dirty="0">
              <a:solidFill>
                <a:srgbClr val="CC3300"/>
              </a:solidFill>
              <a:latin typeface="Arial"/>
            </a:endParaRPr>
          </a:p>
          <a:p>
            <a:pPr marL="342900" lvl="0" indent="-342900" algn="just" fontAlgn="base">
              <a:spcBef>
                <a:spcPct val="20000"/>
              </a:spcBef>
              <a:spcAft>
                <a:spcPct val="0"/>
              </a:spcAft>
            </a:pPr>
            <a:r>
              <a:rPr lang="en-US" sz="2800" dirty="0">
                <a:solidFill>
                  <a:srgbClr val="333399"/>
                </a:solidFill>
                <a:latin typeface="Arial"/>
              </a:rPr>
              <a:t>		</a:t>
            </a:r>
            <a:r>
              <a:rPr lang="en-US" sz="2400" b="1" dirty="0">
                <a:solidFill>
                  <a:srgbClr val="333399"/>
                </a:solidFill>
                <a:latin typeface="Arial"/>
              </a:rPr>
              <a:t>The file mode identifies the file as either readable or writable (or both).</a:t>
            </a:r>
          </a:p>
          <a:p>
            <a:pPr marL="342900" lvl="0" indent="-342900" algn="just" fontAlgn="base">
              <a:spcBef>
                <a:spcPct val="20000"/>
              </a:spcBef>
              <a:spcAft>
                <a:spcPct val="0"/>
              </a:spcAft>
            </a:pPr>
            <a:endParaRPr lang="en-US" sz="2400" b="1" dirty="0">
              <a:solidFill>
                <a:srgbClr val="333399"/>
              </a:solidFill>
              <a:latin typeface="Arial"/>
            </a:endParaRPr>
          </a:p>
          <a:p>
            <a:pPr marL="342900" lvl="0" indent="-342900" algn="just" fontAlgn="base">
              <a:spcBef>
                <a:spcPct val="20000"/>
              </a:spcBef>
              <a:spcAft>
                <a:spcPct val="0"/>
              </a:spcAft>
            </a:pPr>
            <a:r>
              <a:rPr lang="en-US" sz="2800" b="1" dirty="0" err="1">
                <a:solidFill>
                  <a:srgbClr val="333399"/>
                </a:solidFill>
                <a:latin typeface="Arial"/>
              </a:rPr>
              <a:t>loff_t</a:t>
            </a:r>
            <a:r>
              <a:rPr lang="en-US" sz="2800" b="1" dirty="0">
                <a:solidFill>
                  <a:srgbClr val="333399"/>
                </a:solidFill>
                <a:latin typeface="Arial"/>
              </a:rPr>
              <a:t> </a:t>
            </a:r>
            <a:r>
              <a:rPr lang="en-US" sz="2800" b="1" dirty="0" err="1">
                <a:solidFill>
                  <a:srgbClr val="CC3300"/>
                </a:solidFill>
                <a:latin typeface="Arial"/>
              </a:rPr>
              <a:t>f_pos</a:t>
            </a:r>
            <a:endParaRPr lang="en-US" sz="2800" b="1" dirty="0">
              <a:solidFill>
                <a:srgbClr val="CC3300"/>
              </a:solidFill>
              <a:latin typeface="Arial"/>
            </a:endParaRPr>
          </a:p>
          <a:p>
            <a:pPr marL="342900" lvl="0" indent="-342900" algn="just" fontAlgn="base">
              <a:spcBef>
                <a:spcPct val="20000"/>
              </a:spcBef>
              <a:spcAft>
                <a:spcPct val="0"/>
              </a:spcAft>
            </a:pPr>
            <a:r>
              <a:rPr lang="en-US" sz="2800" dirty="0">
                <a:solidFill>
                  <a:srgbClr val="333399"/>
                </a:solidFill>
                <a:latin typeface="Arial"/>
              </a:rPr>
              <a:t>		</a:t>
            </a:r>
            <a:r>
              <a:rPr lang="en-US" sz="2400" b="1" dirty="0">
                <a:solidFill>
                  <a:srgbClr val="333399"/>
                </a:solidFill>
                <a:latin typeface="Arial"/>
              </a:rPr>
              <a:t>The current reading or writing position. </a:t>
            </a:r>
          </a:p>
          <a:p>
            <a:pPr marL="342900" lvl="0" indent="-342900" algn="just" fontAlgn="base">
              <a:spcBef>
                <a:spcPct val="20000"/>
              </a:spcBef>
              <a:spcAft>
                <a:spcPct val="0"/>
              </a:spcAft>
            </a:pPr>
            <a:endParaRPr lang="en-US" sz="24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unsigned </a:t>
            </a:r>
            <a:r>
              <a:rPr lang="en-US" sz="2800" b="1" dirty="0" err="1">
                <a:solidFill>
                  <a:srgbClr val="333399"/>
                </a:solidFill>
                <a:latin typeface="Arial"/>
              </a:rPr>
              <a:t>int</a:t>
            </a:r>
            <a:r>
              <a:rPr lang="en-US" sz="2800" b="1" dirty="0">
                <a:solidFill>
                  <a:srgbClr val="333399"/>
                </a:solidFill>
                <a:latin typeface="Arial"/>
              </a:rPr>
              <a:t> </a:t>
            </a:r>
            <a:r>
              <a:rPr lang="en-US" sz="2800" b="1" dirty="0" err="1">
                <a:solidFill>
                  <a:srgbClr val="CC3300"/>
                </a:solidFill>
                <a:latin typeface="Arial"/>
              </a:rPr>
              <a:t>f_flags</a:t>
            </a:r>
            <a:endParaRPr lang="en-US" sz="2800" b="1" dirty="0">
              <a:solidFill>
                <a:srgbClr val="CC3300"/>
              </a:solidFill>
              <a:latin typeface="Arial"/>
            </a:endParaRPr>
          </a:p>
          <a:p>
            <a:pPr marL="342900" lvl="0" indent="-342900" algn="just" fontAlgn="base">
              <a:spcBef>
                <a:spcPct val="20000"/>
              </a:spcBef>
              <a:spcAft>
                <a:spcPct val="0"/>
              </a:spcAft>
            </a:pPr>
            <a:r>
              <a:rPr lang="en-US" sz="2800" dirty="0">
                <a:solidFill>
                  <a:srgbClr val="333399"/>
                </a:solidFill>
                <a:latin typeface="Arial"/>
              </a:rPr>
              <a:t>		</a:t>
            </a:r>
            <a:r>
              <a:rPr lang="en-US" sz="2400" b="1" dirty="0">
                <a:solidFill>
                  <a:srgbClr val="333399"/>
                </a:solidFill>
                <a:latin typeface="Arial"/>
              </a:rPr>
              <a:t>A driver needs to check the flag for non blocking operation. The flags are defined in the header &lt;</a:t>
            </a:r>
            <a:r>
              <a:rPr lang="en-US" sz="2400" b="1" dirty="0" err="1">
                <a:solidFill>
                  <a:srgbClr val="333399"/>
                </a:solidFill>
                <a:latin typeface="Arial"/>
              </a:rPr>
              <a:t>linux</a:t>
            </a:r>
            <a:r>
              <a:rPr lang="en-US" sz="2400" b="1" dirty="0">
                <a:solidFill>
                  <a:srgbClr val="333399"/>
                </a:solidFill>
                <a:latin typeface="Arial"/>
              </a:rPr>
              <a:t>/</a:t>
            </a:r>
            <a:r>
              <a:rPr lang="en-US" sz="2400" b="1" dirty="0" err="1">
                <a:solidFill>
                  <a:srgbClr val="333399"/>
                </a:solidFill>
                <a:latin typeface="Arial"/>
              </a:rPr>
              <a:t>fcntl.h</a:t>
            </a:r>
            <a:r>
              <a:rPr lang="en-US" sz="2400" b="1" dirty="0">
                <a:solidFill>
                  <a:srgbClr val="333399"/>
                </a:solidFill>
                <a:latin typeface="Arial"/>
              </a:rPr>
              <a:t>&gt;.</a:t>
            </a:r>
          </a:p>
        </p:txBody>
      </p:sp>
    </p:spTree>
    <p:extLst>
      <p:ext uri="{BB962C8B-B14F-4D97-AF65-F5344CB8AC3E}">
        <p14:creationId xmlns:p14="http://schemas.microsoft.com/office/powerpoint/2010/main" val="30409829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File Structure</a:t>
            </a:r>
            <a:endParaRPr lang="en-US"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97</a:t>
            </a:fld>
            <a:endParaRPr lang="en-IN"/>
          </a:p>
        </p:txBody>
      </p:sp>
      <p:sp>
        <p:nvSpPr>
          <p:cNvPr id="3" name="Rectangle 2"/>
          <p:cNvSpPr/>
          <p:nvPr/>
        </p:nvSpPr>
        <p:spPr>
          <a:xfrm>
            <a:off x="395785" y="1981631"/>
            <a:ext cx="11529122" cy="3982629"/>
          </a:xfrm>
          <a:prstGeom prst="rect">
            <a:avLst/>
          </a:prstGeom>
        </p:spPr>
        <p:txBody>
          <a:bodyPr wrap="square">
            <a:spAutoFit/>
          </a:bodyPr>
          <a:lstStyle/>
          <a:p>
            <a:pPr marL="342900" lvl="0" indent="-342900" algn="just" fontAlgn="base">
              <a:spcBef>
                <a:spcPct val="20000"/>
              </a:spcBef>
              <a:spcAft>
                <a:spcPct val="0"/>
              </a:spcAft>
            </a:pPr>
            <a:r>
              <a:rPr lang="en-US" sz="3600" b="1" dirty="0" err="1">
                <a:solidFill>
                  <a:srgbClr val="333399"/>
                </a:solidFill>
                <a:latin typeface="Arial"/>
              </a:rPr>
              <a:t>struct</a:t>
            </a:r>
            <a:r>
              <a:rPr lang="en-US" sz="3600" b="1" dirty="0">
                <a:solidFill>
                  <a:srgbClr val="333399"/>
                </a:solidFill>
                <a:latin typeface="Arial"/>
              </a:rPr>
              <a:t> </a:t>
            </a:r>
            <a:r>
              <a:rPr lang="en-US" sz="3600" b="1" dirty="0" err="1">
                <a:solidFill>
                  <a:srgbClr val="333399"/>
                </a:solidFill>
                <a:latin typeface="Arial"/>
              </a:rPr>
              <a:t>file_operations</a:t>
            </a:r>
            <a:r>
              <a:rPr lang="en-US" sz="3600" b="1" dirty="0">
                <a:solidFill>
                  <a:srgbClr val="333399"/>
                </a:solidFill>
                <a:latin typeface="Arial"/>
              </a:rPr>
              <a:t> </a:t>
            </a:r>
            <a:r>
              <a:rPr lang="en-US" sz="3600" b="1" dirty="0">
                <a:solidFill>
                  <a:srgbClr val="CC3300"/>
                </a:solidFill>
                <a:latin typeface="Arial"/>
              </a:rPr>
              <a:t>*</a:t>
            </a:r>
            <a:r>
              <a:rPr lang="en-US" sz="3600" b="1" dirty="0" err="1">
                <a:solidFill>
                  <a:srgbClr val="CC3300"/>
                </a:solidFill>
                <a:latin typeface="Arial"/>
              </a:rPr>
              <a:t>f_op</a:t>
            </a:r>
            <a:endParaRPr lang="en-US" sz="3600" b="1" dirty="0">
              <a:solidFill>
                <a:srgbClr val="333399"/>
              </a:solidFill>
              <a:latin typeface="Arial"/>
            </a:endParaRPr>
          </a:p>
          <a:p>
            <a:pPr marL="342900" lvl="0" indent="-342900" algn="just" fontAlgn="base">
              <a:spcBef>
                <a:spcPct val="20000"/>
              </a:spcBef>
              <a:spcAft>
                <a:spcPct val="0"/>
              </a:spcAft>
            </a:pPr>
            <a:endParaRPr lang="en-US" sz="7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The operations associated with the file.</a:t>
            </a:r>
          </a:p>
          <a:p>
            <a:pPr marL="342900" lvl="0" indent="-342900" algn="just" fontAlgn="base">
              <a:spcBef>
                <a:spcPct val="20000"/>
              </a:spcBef>
              <a:spcAft>
                <a:spcPct val="0"/>
              </a:spcAft>
            </a:pPr>
            <a:endParaRPr lang="en-US" sz="2800" b="1" dirty="0">
              <a:solidFill>
                <a:srgbClr val="333399"/>
              </a:solidFill>
              <a:latin typeface="Arial"/>
            </a:endParaRPr>
          </a:p>
          <a:p>
            <a:pPr marL="342900" lvl="0" indent="-342900" algn="just" fontAlgn="base">
              <a:spcBef>
                <a:spcPct val="20000"/>
              </a:spcBef>
              <a:spcAft>
                <a:spcPct val="0"/>
              </a:spcAft>
            </a:pPr>
            <a:r>
              <a:rPr lang="en-US" sz="3600" b="1" dirty="0">
                <a:solidFill>
                  <a:srgbClr val="333399"/>
                </a:solidFill>
                <a:latin typeface="Arial"/>
              </a:rPr>
              <a:t>void </a:t>
            </a:r>
            <a:r>
              <a:rPr lang="en-US" sz="3600" b="1" dirty="0">
                <a:solidFill>
                  <a:srgbClr val="CC3300"/>
                </a:solidFill>
                <a:latin typeface="Arial"/>
              </a:rPr>
              <a:t>*</a:t>
            </a:r>
            <a:r>
              <a:rPr lang="en-US" sz="3600" b="1" dirty="0" err="1">
                <a:solidFill>
                  <a:srgbClr val="CC3300"/>
                </a:solidFill>
                <a:latin typeface="Arial"/>
              </a:rPr>
              <a:t>private_data</a:t>
            </a:r>
            <a:endParaRPr lang="en-US" sz="3600" b="1" dirty="0">
              <a:solidFill>
                <a:srgbClr val="333399"/>
              </a:solidFill>
              <a:latin typeface="Arial"/>
            </a:endParaRPr>
          </a:p>
          <a:p>
            <a:pPr marL="342900" lvl="0" indent="-342900" algn="just" fontAlgn="base">
              <a:spcBef>
                <a:spcPct val="20000"/>
              </a:spcBef>
              <a:spcAft>
                <a:spcPct val="0"/>
              </a:spcAft>
            </a:pPr>
            <a:endParaRPr lang="en-US" sz="7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		The driver is free to make its own use of the field or to ignore it. The driver can use the field to point to allocated data, but then must free memory in the </a:t>
            </a:r>
            <a:r>
              <a:rPr lang="en-US" sz="2800" b="1" i="1" dirty="0">
                <a:solidFill>
                  <a:srgbClr val="333399"/>
                </a:solidFill>
                <a:latin typeface="Arial"/>
              </a:rPr>
              <a:t>release </a:t>
            </a:r>
            <a:r>
              <a:rPr lang="en-US" sz="2800" b="1" dirty="0">
                <a:solidFill>
                  <a:srgbClr val="333399"/>
                </a:solidFill>
                <a:latin typeface="Arial"/>
              </a:rPr>
              <a:t>method.</a:t>
            </a:r>
          </a:p>
        </p:txBody>
      </p:sp>
    </p:spTree>
    <p:extLst>
      <p:ext uri="{BB962C8B-B14F-4D97-AF65-F5344CB8AC3E}">
        <p14:creationId xmlns:p14="http://schemas.microsoft.com/office/powerpoint/2010/main" val="26824868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latin typeface="+mn-lt"/>
              </a:rPr>
              <a:t>f</a:t>
            </a:r>
            <a:r>
              <a:rPr lang="en-US" i="1" dirty="0" err="1" smtClean="0">
                <a:latin typeface="+mn-lt"/>
              </a:rPr>
              <a:t>ile_operations</a:t>
            </a:r>
            <a:r>
              <a:rPr lang="en-US" i="1" dirty="0" smtClean="0">
                <a:latin typeface="+mn-lt"/>
              </a:rPr>
              <a:t> </a:t>
            </a:r>
            <a:r>
              <a:rPr lang="en-US" dirty="0" smtClean="0">
                <a:latin typeface="+mn-lt"/>
              </a:rPr>
              <a:t>Structure</a:t>
            </a:r>
            <a:endParaRPr lang="en-US" i="1"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98</a:t>
            </a:fld>
            <a:endParaRPr lang="en-IN"/>
          </a:p>
        </p:txBody>
      </p:sp>
      <p:sp>
        <p:nvSpPr>
          <p:cNvPr id="3" name="Rectangle 2"/>
          <p:cNvSpPr/>
          <p:nvPr/>
        </p:nvSpPr>
        <p:spPr>
          <a:xfrm>
            <a:off x="200355" y="1175491"/>
            <a:ext cx="11665600" cy="4992136"/>
          </a:xfrm>
          <a:prstGeom prst="rect">
            <a:avLst/>
          </a:prstGeom>
        </p:spPr>
        <p:txBody>
          <a:bodyPr wrap="square">
            <a:spAutoFit/>
          </a:bodyPr>
          <a:lstStyle/>
          <a:p>
            <a:pPr marL="342900" lvl="0" indent="-342900" algn="just" fontAlgn="base">
              <a:spcBef>
                <a:spcPct val="20000"/>
              </a:spcBef>
              <a:spcAft>
                <a:spcPct val="0"/>
              </a:spcAft>
            </a:pPr>
            <a:r>
              <a:rPr lang="en-US" sz="2800" b="1" dirty="0">
                <a:solidFill>
                  <a:srgbClr val="000000"/>
                </a:solidFill>
                <a:latin typeface="Arial"/>
              </a:rPr>
              <a:t>An open device is identified internally by a file structure, and the kernel uses the </a:t>
            </a:r>
            <a:r>
              <a:rPr lang="en-US" sz="2800" b="1" dirty="0" err="1">
                <a:solidFill>
                  <a:srgbClr val="000000"/>
                </a:solidFill>
                <a:latin typeface="Arial"/>
              </a:rPr>
              <a:t>file_operations</a:t>
            </a:r>
            <a:r>
              <a:rPr lang="en-US" sz="2800" b="1" dirty="0">
                <a:solidFill>
                  <a:srgbClr val="000000"/>
                </a:solidFill>
                <a:latin typeface="Arial"/>
              </a:rPr>
              <a:t> structure to access the driver’s functions. The structure, defined in &lt;</a:t>
            </a:r>
            <a:r>
              <a:rPr lang="en-US" sz="2800" b="1" dirty="0" err="1">
                <a:solidFill>
                  <a:srgbClr val="000000"/>
                </a:solidFill>
                <a:latin typeface="Arial"/>
              </a:rPr>
              <a:t>linux</a:t>
            </a:r>
            <a:r>
              <a:rPr lang="en-US" sz="2800" b="1" dirty="0">
                <a:solidFill>
                  <a:srgbClr val="000000"/>
                </a:solidFill>
                <a:latin typeface="Arial"/>
              </a:rPr>
              <a:t>/</a:t>
            </a:r>
            <a:r>
              <a:rPr lang="en-US" sz="2800" b="1" dirty="0" err="1">
                <a:solidFill>
                  <a:srgbClr val="000000"/>
                </a:solidFill>
                <a:latin typeface="Arial"/>
              </a:rPr>
              <a:t>fs.h</a:t>
            </a:r>
            <a:r>
              <a:rPr lang="en-US" sz="2800" b="1" dirty="0">
                <a:solidFill>
                  <a:srgbClr val="000000"/>
                </a:solidFill>
                <a:latin typeface="Arial"/>
              </a:rPr>
              <a:t>&gt;, is an array of function pointers.</a:t>
            </a:r>
          </a:p>
          <a:p>
            <a:pPr marL="342900" lvl="0" indent="-342900" algn="just" fontAlgn="base">
              <a:spcBef>
                <a:spcPct val="20000"/>
              </a:spcBef>
              <a:spcAft>
                <a:spcPct val="0"/>
              </a:spcAft>
            </a:pPr>
            <a:endParaRPr lang="en-US" sz="1600" b="1" dirty="0">
              <a:solidFill>
                <a:srgbClr val="000000"/>
              </a:solidFill>
              <a:latin typeface="Arial"/>
            </a:endParaRPr>
          </a:p>
          <a:p>
            <a:pPr marL="342900" lvl="0" indent="-342900" algn="just" fontAlgn="base">
              <a:spcBef>
                <a:spcPct val="20000"/>
              </a:spcBef>
              <a:spcAft>
                <a:spcPct val="0"/>
              </a:spcAft>
            </a:pPr>
            <a:endParaRPr lang="en-US" sz="7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		Each file is associated with its own set of functions The operations are mostly in charge of implementing the system calls such as </a:t>
            </a:r>
            <a:r>
              <a:rPr lang="en-US" sz="2800" b="1" i="1" dirty="0">
                <a:solidFill>
                  <a:srgbClr val="333399"/>
                </a:solidFill>
                <a:latin typeface="Arial"/>
              </a:rPr>
              <a:t>open</a:t>
            </a:r>
            <a:r>
              <a:rPr lang="en-US" sz="2800" b="1" dirty="0">
                <a:solidFill>
                  <a:srgbClr val="333399"/>
                </a:solidFill>
                <a:latin typeface="Arial"/>
              </a:rPr>
              <a:t>, </a:t>
            </a:r>
            <a:r>
              <a:rPr lang="en-US" sz="2800" b="1" i="1" dirty="0">
                <a:solidFill>
                  <a:srgbClr val="333399"/>
                </a:solidFill>
                <a:latin typeface="Arial"/>
              </a:rPr>
              <a:t>read</a:t>
            </a:r>
            <a:r>
              <a:rPr lang="en-US" sz="2800" b="1" dirty="0">
                <a:solidFill>
                  <a:srgbClr val="333399"/>
                </a:solidFill>
                <a:latin typeface="Arial"/>
              </a:rPr>
              <a:t>, </a:t>
            </a:r>
            <a:r>
              <a:rPr lang="en-US" sz="2800" b="1" dirty="0" err="1">
                <a:solidFill>
                  <a:srgbClr val="333399"/>
                </a:solidFill>
                <a:latin typeface="Arial"/>
              </a:rPr>
              <a:t>llseek</a:t>
            </a:r>
            <a:r>
              <a:rPr lang="en-US" sz="2800" b="1" dirty="0">
                <a:solidFill>
                  <a:srgbClr val="333399"/>
                </a:solidFill>
                <a:latin typeface="Arial"/>
              </a:rPr>
              <a:t>, and so on.</a:t>
            </a:r>
          </a:p>
          <a:p>
            <a:pPr marL="342900" lvl="0" indent="-342900" algn="just" fontAlgn="base">
              <a:spcBef>
                <a:spcPct val="20000"/>
              </a:spcBef>
              <a:spcAft>
                <a:spcPct val="0"/>
              </a:spcAft>
            </a:pPr>
            <a:endParaRPr lang="en-US" sz="700" b="1" dirty="0">
              <a:solidFill>
                <a:srgbClr val="333399"/>
              </a:solidFill>
              <a:latin typeface="Arial"/>
            </a:endParaRPr>
          </a:p>
          <a:p>
            <a:pPr marL="342900" lvl="0" indent="-342900" algn="just" fontAlgn="base">
              <a:spcBef>
                <a:spcPct val="20000"/>
              </a:spcBef>
              <a:spcAft>
                <a:spcPct val="0"/>
              </a:spcAft>
            </a:pPr>
            <a:endParaRPr lang="en-US" sz="1600" b="1" dirty="0">
              <a:solidFill>
                <a:srgbClr val="333399"/>
              </a:solidFill>
              <a:latin typeface="Arial"/>
            </a:endParaRPr>
          </a:p>
          <a:p>
            <a:pPr marL="342900" lvl="0" indent="-342900" algn="just" fontAlgn="base">
              <a:spcBef>
                <a:spcPct val="20000"/>
              </a:spcBef>
              <a:spcAft>
                <a:spcPct val="0"/>
              </a:spcAft>
            </a:pPr>
            <a:r>
              <a:rPr lang="en-US" sz="2800" b="1" dirty="0">
                <a:solidFill>
                  <a:srgbClr val="333399"/>
                </a:solidFill>
                <a:latin typeface="Arial"/>
              </a:rPr>
              <a:t>		</a:t>
            </a:r>
            <a:r>
              <a:rPr lang="en-US" sz="2800" b="1" dirty="0">
                <a:solidFill>
                  <a:srgbClr val="CC3300"/>
                </a:solidFill>
                <a:latin typeface="Arial"/>
              </a:rPr>
              <a:t>The </a:t>
            </a:r>
            <a:r>
              <a:rPr lang="en-US" sz="2800" b="1" dirty="0" err="1">
                <a:solidFill>
                  <a:srgbClr val="CC3300"/>
                </a:solidFill>
                <a:latin typeface="Arial"/>
              </a:rPr>
              <a:t>file_operations</a:t>
            </a:r>
            <a:r>
              <a:rPr lang="en-US" sz="2800" b="1" dirty="0">
                <a:solidFill>
                  <a:srgbClr val="CC3300"/>
                </a:solidFill>
                <a:latin typeface="Arial"/>
              </a:rPr>
              <a:t> structure has been slowly getting bigger as new functionality is added to the kernel.</a:t>
            </a:r>
          </a:p>
        </p:txBody>
      </p:sp>
    </p:spTree>
    <p:extLst>
      <p:ext uri="{BB962C8B-B14F-4D97-AF65-F5344CB8AC3E}">
        <p14:creationId xmlns:p14="http://schemas.microsoft.com/office/powerpoint/2010/main" val="2233944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latin typeface="+mn-lt"/>
              </a:rPr>
              <a:t>file_operations</a:t>
            </a:r>
            <a:r>
              <a:rPr lang="en-US" i="1" dirty="0">
                <a:latin typeface="+mn-lt"/>
              </a:rPr>
              <a:t> </a:t>
            </a:r>
            <a:r>
              <a:rPr lang="en-US" dirty="0">
                <a:latin typeface="+mn-lt"/>
              </a:rPr>
              <a:t>Structure</a:t>
            </a:r>
          </a:p>
        </p:txBody>
      </p:sp>
      <p:sp>
        <p:nvSpPr>
          <p:cNvPr id="4" name="Slide Number Placeholder 3"/>
          <p:cNvSpPr>
            <a:spLocks noGrp="1"/>
          </p:cNvSpPr>
          <p:nvPr>
            <p:ph type="sldNum" sz="quarter" idx="12"/>
          </p:nvPr>
        </p:nvSpPr>
        <p:spPr/>
        <p:txBody>
          <a:bodyPr/>
          <a:lstStyle/>
          <a:p>
            <a:fld id="{1DEFBDA0-AD74-41D1-B067-250B5C005FA0}" type="slidenum">
              <a:rPr lang="en-IN" smtClean="0"/>
              <a:t>99</a:t>
            </a:fld>
            <a:endParaRPr lang="en-IN"/>
          </a:p>
        </p:txBody>
      </p:sp>
      <p:sp>
        <p:nvSpPr>
          <p:cNvPr id="3" name="Rectangle 2"/>
          <p:cNvSpPr/>
          <p:nvPr/>
        </p:nvSpPr>
        <p:spPr>
          <a:xfrm>
            <a:off x="427630" y="1371080"/>
            <a:ext cx="6096000" cy="5219891"/>
          </a:xfrm>
          <a:prstGeom prst="rect">
            <a:avLst/>
          </a:prstGeom>
        </p:spPr>
        <p:txBody>
          <a:bodyPr>
            <a:spAutoFit/>
          </a:bodyPr>
          <a:lstStyle/>
          <a:p>
            <a:pPr marL="342900" lvl="0" indent="-342900" algn="just" fontAlgn="base">
              <a:lnSpc>
                <a:spcPct val="90000"/>
              </a:lnSpc>
              <a:spcBef>
                <a:spcPct val="20000"/>
              </a:spcBef>
              <a:spcAft>
                <a:spcPct val="0"/>
              </a:spcAft>
            </a:pPr>
            <a:r>
              <a:rPr lang="en-US" sz="2800" b="1" dirty="0" err="1">
                <a:solidFill>
                  <a:srgbClr val="333399"/>
                </a:solidFill>
                <a:latin typeface="Arial"/>
              </a:rPr>
              <a:t>struct</a:t>
            </a:r>
            <a:r>
              <a:rPr lang="en-US" sz="2800" b="1" dirty="0">
                <a:solidFill>
                  <a:srgbClr val="333399"/>
                </a:solidFill>
                <a:latin typeface="Arial"/>
              </a:rPr>
              <a:t> </a:t>
            </a:r>
            <a:r>
              <a:rPr lang="en-US" sz="2800" b="1" dirty="0" err="1">
                <a:solidFill>
                  <a:srgbClr val="333399"/>
                </a:solidFill>
                <a:latin typeface="Arial"/>
              </a:rPr>
              <a:t>file_operations</a:t>
            </a:r>
            <a:r>
              <a:rPr lang="en-US" sz="2800" b="1" dirty="0">
                <a:solidFill>
                  <a:srgbClr val="333399"/>
                </a:solidFill>
                <a:latin typeface="Arial"/>
              </a:rPr>
              <a:t> </a:t>
            </a:r>
            <a:r>
              <a:rPr lang="en-US" sz="2800" b="1" dirty="0">
                <a:solidFill>
                  <a:srgbClr val="CC3300"/>
                </a:solidFill>
                <a:latin typeface="Arial"/>
              </a:rPr>
              <a:t>fops</a:t>
            </a:r>
            <a:r>
              <a:rPr lang="en-US" sz="2800" b="1" dirty="0">
                <a:solidFill>
                  <a:srgbClr val="333399"/>
                </a:solidFill>
                <a:latin typeface="Arial"/>
              </a:rPr>
              <a:t> = {</a:t>
            </a:r>
          </a:p>
          <a:p>
            <a:pPr marL="342900" lvl="0" indent="-342900" algn="just" fontAlgn="base">
              <a:lnSpc>
                <a:spcPct val="90000"/>
              </a:lnSpc>
              <a:spcBef>
                <a:spcPct val="20000"/>
              </a:spcBef>
              <a:spcAft>
                <a:spcPct val="0"/>
              </a:spcAft>
            </a:pPr>
            <a:r>
              <a:rPr lang="en-US" sz="2800" b="1" dirty="0">
                <a:solidFill>
                  <a:srgbClr val="333399"/>
                </a:solidFill>
                <a:latin typeface="Arial"/>
              </a:rPr>
              <a:t>  	</a:t>
            </a:r>
            <a:r>
              <a:rPr lang="en-US" sz="2800" b="1" dirty="0" err="1">
                <a:solidFill>
                  <a:srgbClr val="CC3300"/>
                </a:solidFill>
                <a:latin typeface="Arial"/>
              </a:rPr>
              <a:t>lseek</a:t>
            </a:r>
            <a:r>
              <a:rPr lang="en-US" sz="2800" b="1" dirty="0">
                <a:solidFill>
                  <a:srgbClr val="CC3300"/>
                </a:solidFill>
                <a:latin typeface="Arial"/>
              </a:rPr>
              <a:t>,</a:t>
            </a:r>
          </a:p>
          <a:p>
            <a:pPr marL="342900" lvl="0" indent="-342900" algn="just" fontAlgn="base">
              <a:lnSpc>
                <a:spcPct val="90000"/>
              </a:lnSpc>
              <a:spcBef>
                <a:spcPct val="20000"/>
              </a:spcBef>
              <a:spcAft>
                <a:spcPct val="0"/>
              </a:spcAft>
            </a:pPr>
            <a:r>
              <a:rPr lang="en-US" sz="2800" b="1" dirty="0">
                <a:solidFill>
                  <a:srgbClr val="CC3300"/>
                </a:solidFill>
                <a:latin typeface="Arial"/>
              </a:rPr>
              <a:t>	read, </a:t>
            </a:r>
          </a:p>
          <a:p>
            <a:pPr marL="342900" lvl="0" indent="-342900" algn="just" fontAlgn="base">
              <a:lnSpc>
                <a:spcPct val="90000"/>
              </a:lnSpc>
              <a:spcBef>
                <a:spcPct val="20000"/>
              </a:spcBef>
              <a:spcAft>
                <a:spcPct val="0"/>
              </a:spcAft>
            </a:pPr>
            <a:r>
              <a:rPr lang="en-US" sz="2800" b="1" dirty="0">
                <a:solidFill>
                  <a:srgbClr val="CC3300"/>
                </a:solidFill>
                <a:latin typeface="Arial"/>
              </a:rPr>
              <a:t>	write,</a:t>
            </a:r>
          </a:p>
          <a:p>
            <a:pPr marL="342900" lvl="0" indent="-342900" algn="just" fontAlgn="base">
              <a:lnSpc>
                <a:spcPct val="90000"/>
              </a:lnSpc>
              <a:spcBef>
                <a:spcPct val="20000"/>
              </a:spcBef>
              <a:spcAft>
                <a:spcPct val="0"/>
              </a:spcAft>
            </a:pPr>
            <a:r>
              <a:rPr lang="en-US" sz="2800" b="1" dirty="0">
                <a:solidFill>
                  <a:srgbClr val="CC3300"/>
                </a:solidFill>
                <a:latin typeface="Arial"/>
              </a:rPr>
              <a:t>  	</a:t>
            </a:r>
            <a:r>
              <a:rPr lang="en-US" sz="2800" b="1" dirty="0" err="1">
                <a:solidFill>
                  <a:srgbClr val="CC3300"/>
                </a:solidFill>
                <a:latin typeface="Arial"/>
              </a:rPr>
              <a:t>readdir</a:t>
            </a:r>
            <a:endParaRPr lang="en-US" sz="2800" b="1" dirty="0">
              <a:solidFill>
                <a:srgbClr val="CC3300"/>
              </a:solidFill>
              <a:latin typeface="Arial"/>
            </a:endParaRPr>
          </a:p>
          <a:p>
            <a:pPr marL="342900" lvl="0" indent="-342900" algn="just" fontAlgn="base">
              <a:lnSpc>
                <a:spcPct val="90000"/>
              </a:lnSpc>
              <a:spcBef>
                <a:spcPct val="20000"/>
              </a:spcBef>
              <a:spcAft>
                <a:spcPct val="0"/>
              </a:spcAft>
            </a:pPr>
            <a:r>
              <a:rPr lang="en-US" sz="2800" b="1" dirty="0">
                <a:solidFill>
                  <a:srgbClr val="CC3300"/>
                </a:solidFill>
                <a:latin typeface="Arial"/>
              </a:rPr>
              <a:t>    select / poll</a:t>
            </a:r>
          </a:p>
          <a:p>
            <a:pPr marL="342900" lvl="0" indent="-342900" algn="just" fontAlgn="base">
              <a:lnSpc>
                <a:spcPct val="90000"/>
              </a:lnSpc>
              <a:spcBef>
                <a:spcPct val="20000"/>
              </a:spcBef>
              <a:spcAft>
                <a:spcPct val="0"/>
              </a:spcAft>
            </a:pPr>
            <a:r>
              <a:rPr lang="en-US" sz="2800" b="1" dirty="0">
                <a:solidFill>
                  <a:srgbClr val="CC3300"/>
                </a:solidFill>
                <a:latin typeface="Arial"/>
              </a:rPr>
              <a:t>  	</a:t>
            </a:r>
            <a:r>
              <a:rPr lang="en-US" sz="2800" b="1" dirty="0" err="1">
                <a:solidFill>
                  <a:srgbClr val="CC3300"/>
                </a:solidFill>
                <a:latin typeface="Arial"/>
              </a:rPr>
              <a:t>ioctl</a:t>
            </a:r>
            <a:r>
              <a:rPr lang="en-US" sz="2800" b="1" dirty="0">
                <a:solidFill>
                  <a:srgbClr val="CC3300"/>
                </a:solidFill>
                <a:latin typeface="Arial"/>
              </a:rPr>
              <a:t> </a:t>
            </a:r>
          </a:p>
          <a:p>
            <a:pPr marL="342900" lvl="0" indent="-342900" algn="just" fontAlgn="base">
              <a:lnSpc>
                <a:spcPct val="90000"/>
              </a:lnSpc>
              <a:spcBef>
                <a:spcPct val="20000"/>
              </a:spcBef>
              <a:spcAft>
                <a:spcPct val="0"/>
              </a:spcAft>
            </a:pPr>
            <a:r>
              <a:rPr lang="en-US" sz="2800" b="1" dirty="0">
                <a:solidFill>
                  <a:srgbClr val="CC3300"/>
                </a:solidFill>
                <a:latin typeface="Arial"/>
              </a:rPr>
              <a:t>  	open,</a:t>
            </a:r>
          </a:p>
          <a:p>
            <a:pPr marL="342900" lvl="0" indent="-342900" algn="just" fontAlgn="base">
              <a:lnSpc>
                <a:spcPct val="90000"/>
              </a:lnSpc>
              <a:spcBef>
                <a:spcPct val="20000"/>
              </a:spcBef>
              <a:spcAft>
                <a:spcPct val="0"/>
              </a:spcAft>
            </a:pPr>
            <a:r>
              <a:rPr lang="en-US" sz="2800" b="1" dirty="0">
                <a:solidFill>
                  <a:srgbClr val="CC3300"/>
                </a:solidFill>
                <a:latin typeface="Arial"/>
              </a:rPr>
              <a:t>  	flush</a:t>
            </a:r>
          </a:p>
          <a:p>
            <a:pPr marL="342900" lvl="0" indent="-342900" algn="just" fontAlgn="base">
              <a:lnSpc>
                <a:spcPct val="90000"/>
              </a:lnSpc>
              <a:spcBef>
                <a:spcPct val="20000"/>
              </a:spcBef>
              <a:spcAft>
                <a:spcPct val="0"/>
              </a:spcAft>
            </a:pPr>
            <a:r>
              <a:rPr lang="en-US" sz="2800" b="1" dirty="0">
                <a:solidFill>
                  <a:srgbClr val="CC3300"/>
                </a:solidFill>
                <a:latin typeface="Arial"/>
              </a:rPr>
              <a:t>  	release</a:t>
            </a:r>
          </a:p>
          <a:p>
            <a:pPr marL="342900" lvl="0" indent="-342900" algn="just" fontAlgn="base">
              <a:lnSpc>
                <a:spcPct val="90000"/>
              </a:lnSpc>
              <a:spcBef>
                <a:spcPct val="20000"/>
              </a:spcBef>
              <a:spcAft>
                <a:spcPct val="0"/>
              </a:spcAft>
            </a:pPr>
            <a:r>
              <a:rPr lang="en-US" sz="2800" b="1" dirty="0">
                <a:solidFill>
                  <a:srgbClr val="333399"/>
                </a:solidFill>
                <a:latin typeface="Arial"/>
              </a:rPr>
              <a:t>};</a:t>
            </a:r>
          </a:p>
        </p:txBody>
      </p:sp>
    </p:spTree>
    <p:extLst>
      <p:ext uri="{BB962C8B-B14F-4D97-AF65-F5344CB8AC3E}">
        <p14:creationId xmlns:p14="http://schemas.microsoft.com/office/powerpoint/2010/main" val="1677983624"/>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6195</TotalTime>
  <Words>7236</Words>
  <Application>Microsoft Office PowerPoint</Application>
  <PresentationFormat>Widescreen</PresentationFormat>
  <Paragraphs>1555</Paragraphs>
  <Slides>106</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106</vt:i4>
      </vt:variant>
    </vt:vector>
  </HeadingPairs>
  <TitlesOfParts>
    <vt:vector size="118" baseType="lpstr">
      <vt:lpstr>Arial Unicode MS</vt:lpstr>
      <vt:lpstr>ＭＳ Ｐゴシック</vt:lpstr>
      <vt:lpstr>Albertus Extra Bold</vt:lpstr>
      <vt:lpstr>Arial</vt:lpstr>
      <vt:lpstr>Calibri</vt:lpstr>
      <vt:lpstr>Calibri Light</vt:lpstr>
      <vt:lpstr>Letter Gothic</vt:lpstr>
      <vt:lpstr>Tahoma</vt:lpstr>
      <vt:lpstr>Times New Roman</vt:lpstr>
      <vt:lpstr>Wingdings</vt:lpstr>
      <vt:lpstr>Office Theme</vt:lpstr>
      <vt:lpstr>INTERNAL</vt:lpstr>
      <vt:lpstr>PowerPoint Presentation</vt:lpstr>
      <vt:lpstr>Agenda</vt:lpstr>
      <vt:lpstr>Inter Process Communications (IPC) Mechanisms</vt:lpstr>
      <vt:lpstr>Pipe Example</vt:lpstr>
      <vt:lpstr>pipe (or unnamed pipe “|”)</vt:lpstr>
      <vt:lpstr>Pipe – half duplex</vt:lpstr>
      <vt:lpstr>One way data transfer from related process</vt:lpstr>
      <vt:lpstr>Two Way Communication</vt:lpstr>
      <vt:lpstr>Execution of command:  $ ls –Rl | grep ^d | wc -l</vt:lpstr>
      <vt:lpstr>popen ( ) Library Function</vt:lpstr>
      <vt:lpstr>FIFO -Introduction</vt:lpstr>
      <vt:lpstr>FIFO</vt:lpstr>
      <vt:lpstr>FIFO Limitation</vt:lpstr>
      <vt:lpstr>System V IPC</vt:lpstr>
      <vt:lpstr>Attributes</vt:lpstr>
      <vt:lpstr>ID</vt:lpstr>
      <vt:lpstr>Message Q</vt:lpstr>
      <vt:lpstr>Message Q</vt:lpstr>
      <vt:lpstr>MQ System Calls</vt:lpstr>
      <vt:lpstr>MQ System Calls</vt:lpstr>
      <vt:lpstr>MQ Limitations</vt:lpstr>
      <vt:lpstr>Shared Memory - Introduction</vt:lpstr>
      <vt:lpstr>Shared Memory</vt:lpstr>
      <vt:lpstr>shm – system calls</vt:lpstr>
      <vt:lpstr>shm – system calls</vt:lpstr>
      <vt:lpstr>shm –system calls</vt:lpstr>
      <vt:lpstr>Semaphore</vt:lpstr>
      <vt:lpstr>p and v operations</vt:lpstr>
      <vt:lpstr>Semaphore Implementation</vt:lpstr>
      <vt:lpstr>Socket Programming - TCP/IP Protocol Stack</vt:lpstr>
      <vt:lpstr>Socket Programming – Client Server Model</vt:lpstr>
      <vt:lpstr>socket ( ) system call</vt:lpstr>
      <vt:lpstr>PowerPoint Presentation</vt:lpstr>
      <vt:lpstr>sock structure</vt:lpstr>
      <vt:lpstr>Socket system calls</vt:lpstr>
      <vt:lpstr>Socket system calls</vt:lpstr>
      <vt:lpstr>Socket system calls</vt:lpstr>
      <vt:lpstr>Socket system calls</vt:lpstr>
      <vt:lpstr>Socket Programming</vt:lpstr>
      <vt:lpstr>Iterative Vs Concurrent Server</vt:lpstr>
      <vt:lpstr>Alarm and Timers</vt:lpstr>
      <vt:lpstr>get and set timer</vt:lpstr>
      <vt:lpstr>Time Stamp Counter </vt:lpstr>
      <vt:lpstr>Resource Limits</vt:lpstr>
      <vt:lpstr>Hard and Soft Limits</vt:lpstr>
      <vt:lpstr>Resource Limitation</vt:lpstr>
      <vt:lpstr>Resource Usage</vt:lpstr>
      <vt:lpstr>Multi Threading</vt:lpstr>
      <vt:lpstr>Advantages</vt:lpstr>
      <vt:lpstr>Thread Creation</vt:lpstr>
      <vt:lpstr>PowerPoint Presentation</vt:lpstr>
      <vt:lpstr>Introduction</vt:lpstr>
      <vt:lpstr>Signal Vs Interrupt</vt:lpstr>
      <vt:lpstr>signal System Call</vt:lpstr>
      <vt:lpstr>signal System Call</vt:lpstr>
      <vt:lpstr>PowerPoint Presentation</vt:lpstr>
      <vt:lpstr>Virtual Memory</vt:lpstr>
      <vt:lpstr>Page Table</vt:lpstr>
      <vt:lpstr>Memory Mapping</vt:lpstr>
      <vt:lpstr>Kernel Data Structure</vt:lpstr>
      <vt:lpstr>Virtual to Physical Memory Translation</vt:lpstr>
      <vt:lpstr>x86-64 Virtual Memory Layout </vt:lpstr>
      <vt:lpstr>Virtual to Physical Transition</vt:lpstr>
      <vt:lpstr>PowerPoint Presentation</vt:lpstr>
      <vt:lpstr>Page Table Hierarchy on x86-64</vt:lpstr>
      <vt:lpstr>Memory Architecture</vt:lpstr>
      <vt:lpstr>$ free -m</vt:lpstr>
      <vt:lpstr>Walk Through Program Execution</vt:lpstr>
      <vt:lpstr>PowerPoint Presentation</vt:lpstr>
      <vt:lpstr>PowerPoint Presentation</vt:lpstr>
      <vt:lpstr>Agenda</vt:lpstr>
      <vt:lpstr>Linux Kernel Architecture</vt:lpstr>
      <vt:lpstr>Device Driver Introduction </vt:lpstr>
      <vt:lpstr>Device Driver Introduction </vt:lpstr>
      <vt:lpstr>Device Driver Classifications</vt:lpstr>
      <vt:lpstr>Dynamically Linked Driver</vt:lpstr>
      <vt:lpstr>Fundamental Concept</vt:lpstr>
      <vt:lpstr>Kernel Modules Vs Applications</vt:lpstr>
      <vt:lpstr>Kernel Modules Vs Applications</vt:lpstr>
      <vt:lpstr>Namespace Pollution</vt:lpstr>
      <vt:lpstr>Major and Minor Numbers</vt:lpstr>
      <vt:lpstr>Major and Minor Numbers</vt:lpstr>
      <vt:lpstr>Major and Minor Numbers</vt:lpstr>
      <vt:lpstr>Current Process Information</vt:lpstr>
      <vt:lpstr>Dynamic Memory Allocation</vt:lpstr>
      <vt:lpstr>Driver Entry Points</vt:lpstr>
      <vt:lpstr>Input-Output Interface</vt:lpstr>
      <vt:lpstr>Developing and Compiling a Simple Module</vt:lpstr>
      <vt:lpstr>$lsmod</vt:lpstr>
      <vt:lpstr>Switch Table</vt:lpstr>
      <vt:lpstr>Locating Driver Entry Points</vt:lpstr>
      <vt:lpstr>PowerPoint Presentation</vt:lpstr>
      <vt:lpstr>Device Registration</vt:lpstr>
      <vt:lpstr>cleanup_module ( )</vt:lpstr>
      <vt:lpstr>File Structure</vt:lpstr>
      <vt:lpstr>File Structure</vt:lpstr>
      <vt:lpstr>File Structure</vt:lpstr>
      <vt:lpstr>file_operations Structure</vt:lpstr>
      <vt:lpstr>file_operations Structure</vt:lpstr>
      <vt:lpstr>file_operations Structure</vt:lpstr>
      <vt:lpstr>read for example</vt:lpstr>
      <vt:lpstr>file_operations Structure</vt:lpstr>
      <vt:lpstr>file_operations Structure</vt:lpstr>
      <vt:lpstr>Driver Kernel Communication </vt:lpstr>
      <vt:lpstr>Transfer of Data To/From Drivers</vt:lpstr>
      <vt:lpstr>Device File Creation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 THANGARAJU</dc:creator>
  <cp:lastModifiedBy>Thangaraj</cp:lastModifiedBy>
  <cp:revision>213</cp:revision>
  <dcterms:created xsi:type="dcterms:W3CDTF">2016-08-24T01:18:13Z</dcterms:created>
  <dcterms:modified xsi:type="dcterms:W3CDTF">2019-09-05T10:11:59Z</dcterms:modified>
</cp:coreProperties>
</file>