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3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5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2580C34F-6C4C-4EFB-B00D-4E4BACFBDC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B08FB20-272A-432D-BEAB-41A413518160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06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Chandrahsekar</a:t>
            </a:r>
            <a:r>
              <a:rPr lang="en-US" dirty="0" smtClean="0"/>
              <a:t> Ramanathan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Function Services (for example </a:t>
            </a:r>
            <a:r>
              <a:rPr lang="en-US" dirty="0" err="1"/>
              <a:t>auditEvent</a:t>
            </a:r>
            <a:r>
              <a:rPr lang="en-US" dirty="0"/>
              <a:t>, </a:t>
            </a:r>
            <a:r>
              <a:rPr lang="en-US" dirty="0" err="1"/>
              <a:t>checkUserPassword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checkUserAuthorization</a:t>
            </a:r>
            <a:r>
              <a:rPr lang="en-US" dirty="0"/>
              <a:t>)</a:t>
            </a:r>
          </a:p>
          <a:p>
            <a:r>
              <a:rPr lang="en-US" dirty="0" smtClean="0"/>
              <a:t>Business </a:t>
            </a:r>
            <a:r>
              <a:rPr lang="en-US" dirty="0"/>
              <a:t>Function Services (for example </a:t>
            </a:r>
            <a:r>
              <a:rPr lang="en-US" dirty="0" err="1"/>
              <a:t>calculateDollarValueFromYen</a:t>
            </a:r>
            <a:r>
              <a:rPr lang="en-US" dirty="0"/>
              <a:t> and </a:t>
            </a:r>
            <a:r>
              <a:rPr lang="en-US" dirty="0" err="1"/>
              <a:t>getStockPrice</a:t>
            </a:r>
            <a:r>
              <a:rPr lang="en-US" dirty="0"/>
              <a:t>)</a:t>
            </a:r>
          </a:p>
          <a:p>
            <a:r>
              <a:rPr lang="en-US" dirty="0" smtClean="0"/>
              <a:t>Business </a:t>
            </a:r>
            <a:r>
              <a:rPr lang="en-US" dirty="0"/>
              <a:t>Transaction Services (for example </a:t>
            </a:r>
            <a:r>
              <a:rPr lang="en-US" dirty="0" err="1"/>
              <a:t>checkOrderAvailability</a:t>
            </a:r>
            <a:r>
              <a:rPr lang="en-US" dirty="0"/>
              <a:t> and </a:t>
            </a:r>
            <a:r>
              <a:rPr lang="en-US" dirty="0" err="1"/>
              <a:t>createBillingRecord</a:t>
            </a:r>
            <a:r>
              <a:rPr lang="en-US" dirty="0"/>
              <a:t>)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 Services (for example </a:t>
            </a:r>
            <a:r>
              <a:rPr lang="en-US" dirty="0" err="1"/>
              <a:t>openAccount</a:t>
            </a:r>
            <a:r>
              <a:rPr lang="en-US" dirty="0"/>
              <a:t>, </a:t>
            </a:r>
            <a:r>
              <a:rPr lang="en-US" dirty="0" err="1"/>
              <a:t>createStockOrder</a:t>
            </a:r>
            <a:r>
              <a:rPr lang="en-US" dirty="0"/>
              <a:t>, </a:t>
            </a:r>
            <a:r>
              <a:rPr lang="en-US" dirty="0" err="1" smtClean="0"/>
              <a:t>reconcileAccount</a:t>
            </a:r>
            <a:r>
              <a:rPr lang="en-US" dirty="0" smtClean="0"/>
              <a:t>, and </a:t>
            </a:r>
            <a:r>
              <a:rPr lang="en-US" dirty="0" err="1"/>
              <a:t>renewPolicy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9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using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115"/>
            <a:ext cx="10972800" cy="4906963"/>
          </a:xfrm>
        </p:spPr>
        <p:txBody>
          <a:bodyPr/>
          <a:lstStyle/>
          <a:p>
            <a:r>
              <a:rPr lang="en-US" dirty="0" smtClean="0"/>
              <a:t>Web Service is </a:t>
            </a:r>
            <a:r>
              <a:rPr lang="en-US" dirty="0" smtClean="0"/>
              <a:t>an </a:t>
            </a:r>
            <a:r>
              <a:rPr lang="en-US" dirty="0" smtClean="0"/>
              <a:t>open-standards based protocol for implementing SOA over the web</a:t>
            </a:r>
          </a:p>
          <a:p>
            <a:r>
              <a:rPr lang="en-US" dirty="0"/>
              <a:t>Web services provide an open−standard and machine−readable model for creating </a:t>
            </a:r>
            <a:r>
              <a:rPr lang="en-US" dirty="0" smtClean="0"/>
              <a:t>explicit, implementation</a:t>
            </a:r>
            <a:r>
              <a:rPr lang="en-US" dirty="0"/>
              <a:t>−independent descriptions of service interfaces.</a:t>
            </a:r>
          </a:p>
          <a:p>
            <a:r>
              <a:rPr lang="en-US" dirty="0" smtClean="0"/>
              <a:t>Web </a:t>
            </a:r>
            <a:r>
              <a:rPr lang="en-US" dirty="0"/>
              <a:t>services provide communication mechanisms </a:t>
            </a:r>
            <a:r>
              <a:rPr lang="en-US" dirty="0" smtClean="0"/>
              <a:t>that </a:t>
            </a:r>
            <a:r>
              <a:rPr lang="en-US" dirty="0"/>
              <a:t>are location−transparent </a:t>
            </a:r>
            <a:r>
              <a:rPr lang="en-US" dirty="0" smtClean="0"/>
              <a:t>and interoperable.</a:t>
            </a:r>
          </a:p>
          <a:p>
            <a:r>
              <a:rPr lang="en-US" dirty="0" smtClean="0"/>
              <a:t>Key Standards</a:t>
            </a:r>
          </a:p>
          <a:p>
            <a:pPr lvl="1"/>
            <a:r>
              <a:rPr lang="en-US" dirty="0" smtClean="0"/>
              <a:t>TCP/IP, XML, HTTP</a:t>
            </a:r>
          </a:p>
          <a:p>
            <a:pPr lvl="1"/>
            <a:r>
              <a:rPr lang="en-US" dirty="0" smtClean="0"/>
              <a:t>WSDL, </a:t>
            </a:r>
            <a:r>
              <a:rPr lang="en-US" dirty="0"/>
              <a:t>SOAP, </a:t>
            </a:r>
            <a:r>
              <a:rPr lang="en-US" dirty="0" smtClean="0"/>
              <a:t>UDDI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using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stands </a:t>
            </a:r>
            <a:r>
              <a:rPr lang="en-US" b="1" u="sng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u="sng" dirty="0" smtClean="0"/>
              <a:t>S</a:t>
            </a:r>
            <a:r>
              <a:rPr lang="en-US" dirty="0" smtClean="0"/>
              <a:t>tate </a:t>
            </a:r>
            <a:r>
              <a:rPr lang="en-US" b="1" u="sng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Light weight alternative to SOAP-based Web Services</a:t>
            </a:r>
          </a:p>
          <a:p>
            <a:r>
              <a:rPr lang="en-US" dirty="0" smtClean="0"/>
              <a:t>Key behavior characteristics</a:t>
            </a:r>
          </a:p>
          <a:p>
            <a:pPr lvl="1"/>
            <a:r>
              <a:rPr lang="en-US" dirty="0" smtClean="0"/>
              <a:t>Stateless, Idempotent or Non-Idempotent, RO/RW</a:t>
            </a:r>
          </a:p>
          <a:p>
            <a:r>
              <a:rPr lang="en-US" dirty="0" smtClean="0"/>
              <a:t>Key protocols</a:t>
            </a:r>
          </a:p>
          <a:p>
            <a:pPr lvl="1"/>
            <a:r>
              <a:rPr lang="en-US" dirty="0" smtClean="0"/>
              <a:t>HTTP based methods such as GET, POST, PUT, DELETE</a:t>
            </a:r>
          </a:p>
          <a:p>
            <a:pPr lvl="1"/>
            <a:r>
              <a:rPr lang="en-US" dirty="0" smtClean="0"/>
              <a:t>JAX-RS for Java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8" y="2095499"/>
            <a:ext cx="10581363" cy="22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provides a powerful paradigm, especially for Enterprise Applications</a:t>
            </a:r>
          </a:p>
          <a:p>
            <a:r>
              <a:rPr lang="en-US" dirty="0" smtClean="0"/>
              <a:t>SOA is not a technology but an architecture style</a:t>
            </a:r>
          </a:p>
          <a:p>
            <a:r>
              <a:rPr lang="en-US" dirty="0" smtClean="0"/>
              <a:t>SOA can </a:t>
            </a:r>
            <a:r>
              <a:rPr lang="en-US" smtClean="0"/>
              <a:t>be implemented </a:t>
            </a:r>
            <a:r>
              <a:rPr lang="en-US" dirty="0" smtClean="0"/>
              <a:t>using either SOAP-based services or RESTful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Centralized vs Distributed Processing</a:t>
            </a:r>
          </a:p>
          <a:p>
            <a:pPr lvl="1"/>
            <a:r>
              <a:rPr lang="en-US" dirty="0" smtClean="0"/>
              <a:t>Data Interchange Options</a:t>
            </a:r>
          </a:p>
          <a:p>
            <a:r>
              <a:rPr lang="en-US" dirty="0" smtClean="0"/>
              <a:t>What is SOA?</a:t>
            </a:r>
          </a:p>
          <a:p>
            <a:r>
              <a:rPr lang="en-US" dirty="0" smtClean="0"/>
              <a:t>Implementation Approaches</a:t>
            </a:r>
          </a:p>
          <a:p>
            <a:pPr lvl="1"/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vs Distributed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Application is divided into one or more </a:t>
            </a:r>
            <a:r>
              <a:rPr lang="en-US" b="1" dirty="0" smtClean="0"/>
              <a:t>modules</a:t>
            </a:r>
          </a:p>
          <a:p>
            <a:pPr lvl="1"/>
            <a:r>
              <a:rPr lang="en-US" dirty="0" smtClean="0"/>
              <a:t>Module implements one or more </a:t>
            </a:r>
            <a:r>
              <a:rPr lang="en-US" b="1" dirty="0" smtClean="0"/>
              <a:t>use cases</a:t>
            </a:r>
          </a:p>
          <a:p>
            <a:pPr lvl="1"/>
            <a:r>
              <a:rPr lang="en-US" dirty="0" smtClean="0"/>
              <a:t>Business process invokes one or more </a:t>
            </a:r>
            <a:r>
              <a:rPr lang="en-US" b="1" dirty="0" smtClean="0"/>
              <a:t>functions</a:t>
            </a:r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Application is an aggregation one of more </a:t>
            </a:r>
            <a:r>
              <a:rPr lang="en-US" b="1" dirty="0" smtClean="0"/>
              <a:t>business processes</a:t>
            </a:r>
          </a:p>
          <a:p>
            <a:pPr lvl="1"/>
            <a:r>
              <a:rPr lang="en-US" dirty="0" smtClean="0"/>
              <a:t>Each business utilizes the services of one or more </a:t>
            </a:r>
            <a:r>
              <a:rPr lang="en-US" b="1" dirty="0" smtClean="0"/>
              <a:t>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Interchange Options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With-in the same application</a:t>
            </a:r>
          </a:p>
          <a:p>
            <a:pPr lvl="1" eaLnBrk="1" hangingPunct="1"/>
            <a:r>
              <a:rPr lang="en-US" altLang="en-US" dirty="0" smtClean="0"/>
              <a:t>Function arguments</a:t>
            </a:r>
          </a:p>
          <a:p>
            <a:pPr eaLnBrk="1" hangingPunct="1"/>
            <a:r>
              <a:rPr lang="en-US" altLang="en-US" dirty="0" smtClean="0"/>
              <a:t>With-in the same server</a:t>
            </a:r>
          </a:p>
          <a:p>
            <a:pPr lvl="1" eaLnBrk="1" hangingPunct="1"/>
            <a:r>
              <a:rPr lang="en-US" altLang="en-US" dirty="0" smtClean="0"/>
              <a:t>Shared memory</a:t>
            </a:r>
          </a:p>
          <a:p>
            <a:pPr eaLnBrk="1" hangingPunct="1"/>
            <a:r>
              <a:rPr lang="en-US" altLang="en-US" dirty="0" smtClean="0"/>
              <a:t>Across the servers</a:t>
            </a:r>
          </a:p>
          <a:p>
            <a:pPr lvl="1" eaLnBrk="1" hangingPunct="1"/>
            <a:r>
              <a:rPr lang="en-US" altLang="en-US" dirty="0" smtClean="0"/>
              <a:t>Data files</a:t>
            </a:r>
          </a:p>
          <a:p>
            <a:pPr lvl="1" eaLnBrk="1" hangingPunct="1"/>
            <a:r>
              <a:rPr lang="en-US" altLang="en-US" dirty="0" smtClean="0"/>
              <a:t>HTTP data</a:t>
            </a:r>
          </a:p>
          <a:p>
            <a:pPr lvl="1" eaLnBrk="1" hangingPunct="1"/>
            <a:r>
              <a:rPr lang="en-US" altLang="en-US" dirty="0" smtClean="0"/>
              <a:t>Remote procedure calls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own Arrow 1"/>
          <p:cNvSpPr/>
          <p:nvPr/>
        </p:nvSpPr>
        <p:spPr bwMode="auto">
          <a:xfrm>
            <a:off x="8248454" y="1310326"/>
            <a:ext cx="518474" cy="454371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0878" y="1414021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0878" y="512975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Enterprise Application 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9533"/>
          <a:stretch/>
        </p:blipFill>
        <p:spPr>
          <a:xfrm>
            <a:off x="1306053" y="1536569"/>
            <a:ext cx="7983968" cy="1291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6692" y="4336330"/>
            <a:ext cx="566550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Key </a:t>
            </a:r>
            <a:r>
              <a:rPr lang="en-US" sz="2400" dirty="0" smtClean="0"/>
              <a:t>Characteristics (Batch files)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Asynchronous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Batch Oriented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Difficulty to reuse / repurpose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7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56" b="66086"/>
          <a:stretch/>
        </p:blipFill>
        <p:spPr>
          <a:xfrm>
            <a:off x="1863806" y="1550660"/>
            <a:ext cx="7983968" cy="1371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656" b="29207"/>
          <a:stretch/>
        </p:blipFill>
        <p:spPr>
          <a:xfrm>
            <a:off x="1863806" y="2903456"/>
            <a:ext cx="7983968" cy="1574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646"/>
          <a:stretch/>
        </p:blipFill>
        <p:spPr>
          <a:xfrm>
            <a:off x="1854379" y="4496582"/>
            <a:ext cx="7983968" cy="12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divided into </a:t>
            </a:r>
            <a:r>
              <a:rPr lang="en-US" b="1" dirty="0" err="1" smtClean="0"/>
              <a:t>composable</a:t>
            </a:r>
            <a:r>
              <a:rPr lang="en-US" dirty="0" smtClean="0"/>
              <a:t> </a:t>
            </a:r>
            <a:r>
              <a:rPr lang="en-US" b="1" dirty="0" smtClean="0"/>
              <a:t>services</a:t>
            </a:r>
            <a:r>
              <a:rPr lang="en-US" dirty="0" smtClean="0"/>
              <a:t> (and not single use “local” functions)</a:t>
            </a:r>
          </a:p>
          <a:p>
            <a:r>
              <a:rPr lang="en-US" dirty="0" smtClean="0"/>
              <a:t>Loose coupling between service provider and service consumer</a:t>
            </a:r>
          </a:p>
          <a:p>
            <a:r>
              <a:rPr lang="en-US" dirty="0" smtClean="0"/>
              <a:t>Serves as building blocks for more complex services</a:t>
            </a:r>
          </a:p>
          <a:p>
            <a:r>
              <a:rPr lang="en-US" dirty="0" smtClean="0"/>
              <a:t>Make business processes more dynamic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594462">
            <a:off x="9875366" y="2682917"/>
            <a:ext cx="13174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Standards</a:t>
            </a:r>
          </a:p>
          <a:p>
            <a:r>
              <a:rPr lang="en-US" dirty="0" smtClean="0"/>
              <a:t>Integration points</a:t>
            </a:r>
          </a:p>
          <a:p>
            <a:r>
              <a:rPr lang="en-US" dirty="0" smtClean="0"/>
              <a:t>Virtualization (location, platform, service provider)</a:t>
            </a:r>
          </a:p>
          <a:p>
            <a:r>
              <a:rPr lang="en-US" dirty="0" smtClean="0"/>
              <a:t>Automation (business process vs workflow)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“Service”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encapsulate a reusable business function</a:t>
            </a:r>
          </a:p>
          <a:p>
            <a:r>
              <a:rPr lang="en-US" dirty="0" smtClean="0"/>
              <a:t>Services </a:t>
            </a:r>
            <a:r>
              <a:rPr lang="en-US" dirty="0"/>
              <a:t>are defined by explicit, implementation−independent interfaces</a:t>
            </a:r>
          </a:p>
          <a:p>
            <a:r>
              <a:rPr lang="en-US" dirty="0" smtClean="0"/>
              <a:t>Services </a:t>
            </a:r>
            <a:r>
              <a:rPr lang="en-US" dirty="0"/>
              <a:t>are invoked through communication protocols that stress location transparency </a:t>
            </a:r>
            <a:r>
              <a:rPr lang="en-US" dirty="0" smtClean="0"/>
              <a:t>and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iit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iitb_theme" id="{6CCB6F67-7982-4577-8E4A-D27C73B66BF5}" vid="{BEFD8337-1073-4293-BFCF-2776951033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iiitb_theme</Template>
  <TotalTime>141</TotalTime>
  <Words>410</Words>
  <Application>Microsoft Office PowerPoint</Application>
  <PresentationFormat>Custom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iiitb_theme</vt:lpstr>
      <vt:lpstr>Service Oriented Architecture</vt:lpstr>
      <vt:lpstr>Outline</vt:lpstr>
      <vt:lpstr>Centralized vs Distributed Processing</vt:lpstr>
      <vt:lpstr>Data Interchange Options</vt:lpstr>
      <vt:lpstr>Traditional Enterprise Application Arch</vt:lpstr>
      <vt:lpstr>Service Oriented Architecture</vt:lpstr>
      <vt:lpstr>SOA Characteristics</vt:lpstr>
      <vt:lpstr>Key Elements of SOA</vt:lpstr>
      <vt:lpstr>Definition of a “Service”</vt:lpstr>
      <vt:lpstr>Service Granularity</vt:lpstr>
      <vt:lpstr>SOA using Web Services</vt:lpstr>
      <vt:lpstr>SOA using REST</vt:lpstr>
      <vt:lpstr>RESTful Services Example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Architecture</dc:title>
  <dc:creator>PROF-RC-WIN-PC</dc:creator>
  <cp:lastModifiedBy>Prof.RC</cp:lastModifiedBy>
  <cp:revision>18</cp:revision>
  <dcterms:created xsi:type="dcterms:W3CDTF">2019-11-11T07:34:35Z</dcterms:created>
  <dcterms:modified xsi:type="dcterms:W3CDTF">2019-12-03T16:14:58Z</dcterms:modified>
</cp:coreProperties>
</file>