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0" r:id="rId7"/>
    <p:sldId id="261" r:id="rId8"/>
    <p:sldId id="262"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40" y="3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21C74A7-6125-4817-99A7-07887D8AB1DC}" type="datetimeFigureOut">
              <a:rPr lang="en-IN" smtClean="0"/>
              <a:pPr/>
              <a:t>12-12-2017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B844A0-168E-4E65-BC06-9F5CA8C87E00}"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21C74A7-6125-4817-99A7-07887D8AB1DC}" type="datetimeFigureOut">
              <a:rPr lang="en-IN" smtClean="0"/>
              <a:pPr/>
              <a:t>12-12-2017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B844A0-168E-4E65-BC06-9F5CA8C87E00}"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21C74A7-6125-4817-99A7-07887D8AB1DC}" type="datetimeFigureOut">
              <a:rPr lang="en-IN" smtClean="0"/>
              <a:pPr/>
              <a:t>12-12-2017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B844A0-168E-4E65-BC06-9F5CA8C87E00}"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21C74A7-6125-4817-99A7-07887D8AB1DC}" type="datetimeFigureOut">
              <a:rPr lang="en-IN" smtClean="0"/>
              <a:pPr/>
              <a:t>12-12-2017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B844A0-168E-4E65-BC06-9F5CA8C87E00}"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1C74A7-6125-4817-99A7-07887D8AB1DC}" type="datetimeFigureOut">
              <a:rPr lang="en-IN" smtClean="0"/>
              <a:pPr/>
              <a:t>12-12-2017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B844A0-168E-4E65-BC06-9F5CA8C87E00}"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21C74A7-6125-4817-99A7-07887D8AB1DC}" type="datetimeFigureOut">
              <a:rPr lang="en-IN" smtClean="0"/>
              <a:pPr/>
              <a:t>12-12-2017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B844A0-168E-4E65-BC06-9F5CA8C87E00}"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21C74A7-6125-4817-99A7-07887D8AB1DC}" type="datetimeFigureOut">
              <a:rPr lang="en-IN" smtClean="0"/>
              <a:pPr/>
              <a:t>12-12-2017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8B844A0-168E-4E65-BC06-9F5CA8C87E00}"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21C74A7-6125-4817-99A7-07887D8AB1DC}" type="datetimeFigureOut">
              <a:rPr lang="en-IN" smtClean="0"/>
              <a:pPr/>
              <a:t>12-12-2017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8B844A0-168E-4E65-BC06-9F5CA8C87E00}"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1C74A7-6125-4817-99A7-07887D8AB1DC}" type="datetimeFigureOut">
              <a:rPr lang="en-IN" smtClean="0"/>
              <a:pPr/>
              <a:t>12-12-2017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8B844A0-168E-4E65-BC06-9F5CA8C87E00}"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1C74A7-6125-4817-99A7-07887D8AB1DC}" type="datetimeFigureOut">
              <a:rPr lang="en-IN" smtClean="0"/>
              <a:pPr/>
              <a:t>12-12-2017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B844A0-168E-4E65-BC06-9F5CA8C87E00}"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1C74A7-6125-4817-99A7-07887D8AB1DC}" type="datetimeFigureOut">
              <a:rPr lang="en-IN" smtClean="0"/>
              <a:pPr/>
              <a:t>12-12-2017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B844A0-168E-4E65-BC06-9F5CA8C87E00}"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1C74A7-6125-4817-99A7-07887D8AB1DC}" type="datetimeFigureOut">
              <a:rPr lang="en-IN" smtClean="0"/>
              <a:pPr/>
              <a:t>12-12-2017</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B844A0-168E-4E65-BC06-9F5CA8C87E00}"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Liberation_(pharmacology)"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9552" y="2780928"/>
            <a:ext cx="8229600" cy="1143000"/>
          </a:xfrm>
        </p:spPr>
        <p:txBody>
          <a:bodyPr>
            <a:noAutofit/>
          </a:bodyPr>
          <a:lstStyle/>
          <a:p>
            <a:r>
              <a:rPr lang="en-IN" sz="5400" dirty="0">
                <a:latin typeface="Arial" pitchFamily="34" charset="0"/>
                <a:cs typeface="Arial" pitchFamily="34" charset="0"/>
              </a:rPr>
              <a:t>Genetic Algorithm – Optimization Of Drug Development Process</a:t>
            </a:r>
            <a:br>
              <a:rPr lang="en-IN" sz="5400" dirty="0">
                <a:latin typeface="Arial" pitchFamily="34" charset="0"/>
                <a:cs typeface="Arial" pitchFamily="34" charset="0"/>
              </a:rPr>
            </a:br>
            <a:br>
              <a:rPr lang="en-IN" sz="5400" dirty="0">
                <a:latin typeface="Arial" pitchFamily="34" charset="0"/>
                <a:cs typeface="Arial" pitchFamily="34" charset="0"/>
              </a:rPr>
            </a:br>
            <a:r>
              <a:rPr lang="en-IN" sz="5400" dirty="0">
                <a:latin typeface="Arial" pitchFamily="34" charset="0"/>
                <a:cs typeface="Arial" pitchFamily="34" charset="0"/>
              </a:rPr>
              <a:t>		  </a:t>
            </a:r>
            <a:r>
              <a:rPr lang="en-IN" sz="2800" dirty="0">
                <a:latin typeface="Arial" pitchFamily="34" charset="0"/>
                <a:cs typeface="Arial" pitchFamily="34" charset="0"/>
              </a:rPr>
              <a:t>Submitted By:– </a:t>
            </a:r>
            <a:br>
              <a:rPr lang="en-IN" sz="2800" dirty="0">
                <a:latin typeface="Arial" pitchFamily="34" charset="0"/>
                <a:cs typeface="Arial" pitchFamily="34" charset="0"/>
              </a:rPr>
            </a:br>
            <a:r>
              <a:rPr lang="en-IN" sz="2800" dirty="0">
                <a:latin typeface="Arial" pitchFamily="34" charset="0"/>
                <a:cs typeface="Arial" pitchFamily="34" charset="0"/>
              </a:rPr>
              <a:t>					Shubham Patel</a:t>
            </a:r>
            <a:br>
              <a:rPr lang="en-IN" sz="2800" dirty="0">
                <a:latin typeface="Arial" pitchFamily="34" charset="0"/>
                <a:cs typeface="Arial" pitchFamily="34" charset="0"/>
              </a:rPr>
            </a:br>
            <a:r>
              <a:rPr lang="en-IN" sz="2800" dirty="0">
                <a:latin typeface="Arial" pitchFamily="34" charset="0"/>
                <a:cs typeface="Arial" pitchFamily="34" charset="0"/>
              </a:rPr>
              <a:t>				         (Team 22)</a:t>
            </a:r>
            <a:endParaRPr lang="en-IN" sz="5400" dirty="0">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Rudimentary Idea	</a:t>
            </a:r>
          </a:p>
        </p:txBody>
      </p:sp>
      <p:sp>
        <p:nvSpPr>
          <p:cNvPr id="4" name="Content Placeholder 3"/>
          <p:cNvSpPr>
            <a:spLocks noGrp="1"/>
          </p:cNvSpPr>
          <p:nvPr>
            <p:ph idx="1"/>
          </p:nvPr>
        </p:nvSpPr>
        <p:spPr>
          <a:xfrm>
            <a:off x="251520" y="1600200"/>
            <a:ext cx="8712968" cy="4925144"/>
          </a:xfrm>
        </p:spPr>
        <p:txBody>
          <a:bodyPr>
            <a:normAutofit lnSpcReduction="10000"/>
          </a:bodyPr>
          <a:lstStyle/>
          <a:p>
            <a:r>
              <a:rPr lang="en-IN" dirty="0"/>
              <a:t>Development of  a new drug depends on some factors of </a:t>
            </a:r>
            <a:r>
              <a:rPr lang="en-IN" dirty="0" err="1"/>
              <a:t>Pharmacokietics</a:t>
            </a:r>
            <a:r>
              <a:rPr lang="en-IN" dirty="0"/>
              <a:t> :-</a:t>
            </a:r>
          </a:p>
          <a:p>
            <a:pPr marL="514350" indent="-514350">
              <a:buFont typeface="+mj-lt"/>
              <a:buAutoNum type="arabicPeriod"/>
            </a:pPr>
            <a:r>
              <a:rPr lang="en-IN" dirty="0">
                <a:hlinkClick r:id="rId2"/>
              </a:rPr>
              <a:t>Liberation</a:t>
            </a:r>
            <a:endParaRPr lang="en-IN" dirty="0"/>
          </a:p>
          <a:p>
            <a:pPr marL="514350" indent="-514350">
              <a:buFont typeface="+mj-lt"/>
              <a:buAutoNum type="arabicPeriod"/>
            </a:pPr>
            <a:r>
              <a:rPr lang="en-IN" dirty="0">
                <a:hlinkClick r:id="rId2"/>
              </a:rPr>
              <a:t>Dissolution</a:t>
            </a:r>
            <a:endParaRPr lang="en-IN" dirty="0"/>
          </a:p>
          <a:p>
            <a:pPr marL="514350" indent="-514350">
              <a:buNone/>
            </a:pPr>
            <a:endParaRPr lang="en-IN" dirty="0"/>
          </a:p>
          <a:p>
            <a:pPr marL="514350" indent="-514350" algn="just">
              <a:buNone/>
            </a:pPr>
            <a:r>
              <a:rPr lang="en-IN" dirty="0"/>
              <a:t>     Researchers will try to achieve the predefined goal with the combination of different compounds using </a:t>
            </a:r>
            <a:r>
              <a:rPr lang="en-IN" dirty="0" err="1"/>
              <a:t>Pharmacopiea</a:t>
            </a:r>
            <a:r>
              <a:rPr lang="en-IN" dirty="0"/>
              <a:t> and to achieve this, they will set some basic values of this factors.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Class Structure	</a:t>
            </a:r>
          </a:p>
        </p:txBody>
      </p:sp>
      <p:sp>
        <p:nvSpPr>
          <p:cNvPr id="3" name="Content Placeholder 2"/>
          <p:cNvSpPr>
            <a:spLocks noGrp="1"/>
          </p:cNvSpPr>
          <p:nvPr>
            <p:ph idx="1"/>
          </p:nvPr>
        </p:nvSpPr>
        <p:spPr>
          <a:xfrm>
            <a:off x="457200" y="1412776"/>
            <a:ext cx="8229600" cy="5184576"/>
          </a:xfrm>
        </p:spPr>
        <p:txBody>
          <a:bodyPr>
            <a:normAutofit lnSpcReduction="10000"/>
          </a:bodyPr>
          <a:lstStyle/>
          <a:p>
            <a:pPr>
              <a:buNone/>
            </a:pPr>
            <a:r>
              <a:rPr lang="en-IN" b="1" u="sng" dirty="0"/>
              <a:t>Java Class</a:t>
            </a:r>
          </a:p>
          <a:p>
            <a:pPr algn="just"/>
            <a:r>
              <a:rPr lang="en-IN" dirty="0" err="1"/>
              <a:t>Drug_Optimization</a:t>
            </a:r>
            <a:r>
              <a:rPr lang="en-IN" dirty="0"/>
              <a:t> (Main Class)</a:t>
            </a:r>
          </a:p>
          <a:p>
            <a:pPr algn="just"/>
            <a:r>
              <a:rPr lang="en-IN" dirty="0" err="1"/>
              <a:t>Mutation_Crossover</a:t>
            </a:r>
            <a:endParaRPr lang="en-IN" dirty="0"/>
          </a:p>
          <a:p>
            <a:pPr algn="just"/>
            <a:r>
              <a:rPr lang="en-IN" dirty="0"/>
              <a:t>Fitness</a:t>
            </a:r>
          </a:p>
          <a:p>
            <a:pPr algn="just"/>
            <a:r>
              <a:rPr lang="en-IN" dirty="0"/>
              <a:t>Researcher</a:t>
            </a:r>
          </a:p>
          <a:p>
            <a:pPr algn="just"/>
            <a:r>
              <a:rPr lang="en-IN" dirty="0"/>
              <a:t>Community</a:t>
            </a:r>
          </a:p>
          <a:p>
            <a:pPr algn="just">
              <a:buNone/>
            </a:pPr>
            <a:r>
              <a:rPr lang="en-IN" b="1" u="sng" dirty="0"/>
              <a:t>Test Class</a:t>
            </a:r>
            <a:r>
              <a:rPr lang="en-IN" b="1" dirty="0"/>
              <a:t>				</a:t>
            </a:r>
            <a:r>
              <a:rPr lang="en-IN" b="1" u="sng" dirty="0"/>
              <a:t>Test Suite</a:t>
            </a:r>
          </a:p>
          <a:p>
            <a:pPr algn="just"/>
            <a:r>
              <a:rPr lang="en-IN" dirty="0" err="1"/>
              <a:t>Evolution_Test</a:t>
            </a:r>
            <a:r>
              <a:rPr lang="en-IN" dirty="0"/>
              <a:t>                    </a:t>
            </a:r>
            <a:r>
              <a:rPr lang="en-IN" dirty="0" err="1"/>
              <a:t>TestSuite</a:t>
            </a:r>
            <a:r>
              <a:rPr lang="en-IN" dirty="0"/>
              <a:t> </a:t>
            </a:r>
          </a:p>
          <a:p>
            <a:pPr algn="just"/>
            <a:r>
              <a:rPr lang="en-IN" dirty="0" err="1"/>
              <a:t>Fittest_Test</a:t>
            </a:r>
            <a:endParaRPr lang="en-IN" dirty="0"/>
          </a:p>
          <a:p>
            <a:pPr>
              <a:buNone/>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Steps </a:t>
            </a:r>
            <a:r>
              <a:rPr lang="en-IN"/>
              <a:t>For Optimization</a:t>
            </a:r>
            <a:endParaRPr lang="en-IN" dirty="0"/>
          </a:p>
        </p:txBody>
      </p:sp>
      <p:sp>
        <p:nvSpPr>
          <p:cNvPr id="3" name="Content Placeholder 2"/>
          <p:cNvSpPr>
            <a:spLocks noGrp="1"/>
          </p:cNvSpPr>
          <p:nvPr>
            <p:ph idx="1"/>
          </p:nvPr>
        </p:nvSpPr>
        <p:spPr>
          <a:xfrm>
            <a:off x="457200" y="1412776"/>
            <a:ext cx="8229600" cy="5184576"/>
          </a:xfrm>
        </p:spPr>
        <p:txBody>
          <a:bodyPr>
            <a:normAutofit fontScale="85000" lnSpcReduction="10000"/>
          </a:bodyPr>
          <a:lstStyle/>
          <a:p>
            <a:r>
              <a:rPr lang="en-IN" dirty="0"/>
              <a:t>There will be a community of researchers which work towards the development of drugs.</a:t>
            </a:r>
          </a:p>
          <a:p>
            <a:r>
              <a:rPr lang="en-IN" dirty="0"/>
              <a:t>Each researcher will take two factors as their genes and try to get the solution close to defined solution.</a:t>
            </a:r>
          </a:p>
          <a:p>
            <a:r>
              <a:rPr lang="en-IN" dirty="0"/>
              <a:t>The best solution of every generation will be captured.</a:t>
            </a:r>
          </a:p>
          <a:p>
            <a:r>
              <a:rPr lang="en-IN" dirty="0"/>
              <a:t>For getting the next generation, random selection will be made by setting some selection size.</a:t>
            </a:r>
          </a:p>
          <a:p>
            <a:r>
              <a:rPr lang="en-IN" dirty="0"/>
              <a:t>Then crossover and mutation is used to come up with some improved solution.</a:t>
            </a:r>
          </a:p>
          <a:p>
            <a:r>
              <a:rPr lang="en-IN" dirty="0"/>
              <a:t>Once we get the next generation we will repeat the processes until we achieve the solution close to the desired one.</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Walk Through The Process</a:t>
            </a:r>
          </a:p>
        </p:txBody>
      </p:sp>
      <p:sp>
        <p:nvSpPr>
          <p:cNvPr id="3" name="Content Placeholder 2"/>
          <p:cNvSpPr>
            <a:spLocks noGrp="1"/>
          </p:cNvSpPr>
          <p:nvPr>
            <p:ph idx="1"/>
          </p:nvPr>
        </p:nvSpPr>
        <p:spPr>
          <a:xfrm>
            <a:off x="0" y="1268760"/>
            <a:ext cx="9144000" cy="5589240"/>
          </a:xfrm>
        </p:spPr>
        <p:txBody>
          <a:bodyPr>
            <a:normAutofit fontScale="92500" lnSpcReduction="20000"/>
          </a:bodyPr>
          <a:lstStyle/>
          <a:p>
            <a:r>
              <a:rPr lang="en-IN" dirty="0"/>
              <a:t>Community is randomly generated with the size 100.</a:t>
            </a:r>
          </a:p>
          <a:p>
            <a:r>
              <a:rPr lang="en-IN" dirty="0"/>
              <a:t>Each researcher in the community will have Liberation and Dissolution as genes.</a:t>
            </a:r>
          </a:p>
          <a:p>
            <a:r>
              <a:rPr lang="en-IN" dirty="0"/>
              <a:t>The fittest researcher is found from the community using the distance between the desired solution and the solution achieved by the researcher.</a:t>
            </a:r>
          </a:p>
          <a:p>
            <a:r>
              <a:rPr lang="en-IN" dirty="0"/>
              <a:t>Now we want to constantly improve the overall fitness of the researchers, so for that the community is evolved using the crossover and mutation functions by combining two genes with best fitness which will generate another gene.</a:t>
            </a:r>
          </a:p>
          <a:p>
            <a:r>
              <a:rPr lang="en-IN" dirty="0"/>
              <a:t> Now we have our next generation, so we will start again and find the optimized solution which will be closest to the desired solution.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940966"/>
          </a:xfrm>
        </p:spPr>
        <p:txBody>
          <a:bodyPr/>
          <a:lstStyle/>
          <a:p>
            <a:r>
              <a:rPr lang="en-IN" dirty="0"/>
              <a:t>Result using UI</a:t>
            </a:r>
          </a:p>
        </p:txBody>
      </p:sp>
      <p:pic>
        <p:nvPicPr>
          <p:cNvPr id="6" name="Content Placeholder 5" descr="Genetic_Algorithm_UI.jpg"/>
          <p:cNvPicPr>
            <a:picLocks noGrp="1" noChangeAspect="1"/>
          </p:cNvPicPr>
          <p:nvPr>
            <p:ph idx="1"/>
          </p:nvPr>
        </p:nvPicPr>
        <p:blipFill>
          <a:blip r:embed="rId2" cstate="print"/>
          <a:stretch>
            <a:fillRect/>
          </a:stretch>
        </p:blipFill>
        <p:spPr>
          <a:xfrm>
            <a:off x="0" y="1196975"/>
            <a:ext cx="9144000" cy="5661025"/>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Logs On Console</a:t>
            </a:r>
          </a:p>
        </p:txBody>
      </p:sp>
      <p:pic>
        <p:nvPicPr>
          <p:cNvPr id="4" name="Content Placeholder 3" descr="Logs.png"/>
          <p:cNvPicPr>
            <a:picLocks noGrp="1" noChangeAspect="1"/>
          </p:cNvPicPr>
          <p:nvPr>
            <p:ph idx="1"/>
          </p:nvPr>
        </p:nvPicPr>
        <p:blipFill>
          <a:blip r:embed="rId2" cstate="print"/>
          <a:stretch>
            <a:fillRect/>
          </a:stretch>
        </p:blipFill>
        <p:spPr>
          <a:xfrm>
            <a:off x="0" y="1196752"/>
            <a:ext cx="9144000" cy="5661248"/>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Test Suite</a:t>
            </a:r>
          </a:p>
        </p:txBody>
      </p:sp>
      <p:pic>
        <p:nvPicPr>
          <p:cNvPr id="4" name="Content Placeholder 3" descr="Test_Suite.png"/>
          <p:cNvPicPr>
            <a:picLocks noGrp="1" noChangeAspect="1"/>
          </p:cNvPicPr>
          <p:nvPr>
            <p:ph idx="1"/>
          </p:nvPr>
        </p:nvPicPr>
        <p:blipFill>
          <a:blip r:embed="rId2" cstate="print"/>
          <a:stretch>
            <a:fillRect/>
          </a:stretch>
        </p:blipFill>
        <p:spPr>
          <a:xfrm>
            <a:off x="0" y="1268760"/>
            <a:ext cx="9144000" cy="558924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464F5D2-880E-4E1C-8D7D-9366504C3BD7}"/>
              </a:ext>
            </a:extLst>
          </p:cNvPr>
          <p:cNvSpPr txBox="1"/>
          <p:nvPr/>
        </p:nvSpPr>
        <p:spPr>
          <a:xfrm>
            <a:off x="971600" y="2060848"/>
            <a:ext cx="7344816" cy="1569660"/>
          </a:xfrm>
          <a:prstGeom prst="rect">
            <a:avLst/>
          </a:prstGeom>
          <a:noFill/>
        </p:spPr>
        <p:txBody>
          <a:bodyPr wrap="square" rtlCol="0">
            <a:spAutoFit/>
          </a:bodyPr>
          <a:lstStyle/>
          <a:p>
            <a:pPr algn="ctr"/>
            <a:r>
              <a:rPr lang="en-US" sz="9600" dirty="0">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12959393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TotalTime>
  <Words>301</Words>
  <Application>Microsoft Office PowerPoint</Application>
  <PresentationFormat>On-screen Show (4:3)</PresentationFormat>
  <Paragraphs>34</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Genetic Algorithm – Optimization Of Drug Development Process      Submitted By:–       Shubham Patel              (Team 22)</vt:lpstr>
      <vt:lpstr>Rudimentary Idea </vt:lpstr>
      <vt:lpstr>Class Structure </vt:lpstr>
      <vt:lpstr>Steps For Optimization</vt:lpstr>
      <vt:lpstr>Walk Through The Process</vt:lpstr>
      <vt:lpstr>Result using UI</vt:lpstr>
      <vt:lpstr>Logs On Console</vt:lpstr>
      <vt:lpstr>Test Suite</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Genetic Algorithm – Optimization Of Drug Development Process </dc:title>
  <dc:creator>apurva sawant</dc:creator>
  <cp:lastModifiedBy>Nisarg patel</cp:lastModifiedBy>
  <cp:revision>4</cp:revision>
  <dcterms:created xsi:type="dcterms:W3CDTF">2017-12-10T22:15:38Z</dcterms:created>
  <dcterms:modified xsi:type="dcterms:W3CDTF">2017-12-12T19:09:12Z</dcterms:modified>
</cp:coreProperties>
</file>