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12.wmf"/><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863725"/>
          </a:xfrm>
        </p:spPr>
        <p:txBody>
          <a:bodyPr/>
          <a:lstStyle/>
          <a:p>
            <a:r>
              <a:rPr lang="en-IN" altLang="en-US" dirty="0"/>
              <a:t>Customer Satisfaction and Retention</a:t>
            </a:r>
            <a:endParaRPr lang="en-IN" altLang="en-US" dirty="0"/>
          </a:p>
        </p:txBody>
      </p:sp>
      <p:pic>
        <p:nvPicPr>
          <p:cNvPr id="4" name="Picture 2" descr="https://www.researchgate.net/profile/Vikas_Kumar146/publication/346412647/figure/fig1/AS:962618307145728@1606517497246/Proposed-customer-retention-model_W64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230245" y="3569335"/>
            <a:ext cx="5731510" cy="26238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67105" y="2766060"/>
            <a:ext cx="10515600" cy="1325563"/>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P</a:t>
            </a:r>
            <a:r>
              <a:rPr lang="en-US"/>
              <a:t>roblem statement</a:t>
            </a:r>
            <a:endParaRPr lang="en-US"/>
          </a:p>
        </p:txBody>
      </p:sp>
      <p:sp>
        <p:nvSpPr>
          <p:cNvPr id="3" name="Content Placeholder 2"/>
          <p:cNvSpPr>
            <a:spLocks noGrp="1"/>
          </p:cNvSpPr>
          <p:nvPr>
            <p:ph idx="1"/>
          </p:nvPr>
        </p:nvSpPr>
        <p:spPr/>
        <p:txBody>
          <a:bodyPr>
            <a:normAutofit fontScale="90000" lnSpcReduction="20000"/>
          </a:bodyPr>
          <a:p>
            <a:r>
              <a:rPr lang="en-US"/>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p>
          <a:p>
            <a:r>
              <a:rPr lang="en-US"/>
              <a:t> Data Scientists have to apply their analytical skills to give findings and conclusions in detailed data analysis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U</a:t>
            </a:r>
            <a:r>
              <a:rPr lang="en-US"/>
              <a:t>nderstanding</a:t>
            </a:r>
            <a:endParaRPr lang="en-US"/>
          </a:p>
        </p:txBody>
      </p:sp>
      <p:sp>
        <p:nvSpPr>
          <p:cNvPr id="3" name="Content Placeholder 2"/>
          <p:cNvSpPr>
            <a:spLocks noGrp="1"/>
          </p:cNvSpPr>
          <p:nvPr>
            <p:ph sz="half" idx="1"/>
          </p:nvPr>
        </p:nvSpPr>
        <p:spPr/>
        <p:txBody>
          <a:bodyPr/>
          <a:p>
            <a:pPr marL="0" indent="0">
              <a:buNone/>
            </a:pPr>
            <a:r>
              <a:rPr lang="en-IN" altLang="en-US"/>
              <a:t>Step 1: After importing the data, first we do is check the shape of the 	datset followed by the data while checking for any null values.</a:t>
            </a:r>
            <a:endParaRPr lang="en-IN" altLang="en-US"/>
          </a:p>
          <a:p>
            <a:pPr marL="0" indent="0">
              <a:buNone/>
            </a:pPr>
            <a:endParaRPr lang="en-IN" altLang="en-US"/>
          </a:p>
        </p:txBody>
      </p:sp>
      <p:pic>
        <p:nvPicPr>
          <p:cNvPr id="6" name="Content Placeholder 5" descr="Untitled"/>
          <p:cNvPicPr>
            <a:picLocks noChangeAspect="1"/>
          </p:cNvPicPr>
          <p:nvPr>
            <p:ph sz="half" idx="2"/>
          </p:nvPr>
        </p:nvPicPr>
        <p:blipFill>
          <a:blip r:embed="rId1"/>
          <a:stretch>
            <a:fillRect/>
          </a:stretch>
        </p:blipFill>
        <p:spPr>
          <a:xfrm>
            <a:off x="5804535" y="1986280"/>
            <a:ext cx="6126480" cy="3635375"/>
          </a:xfrm>
          <a:prstGeom prst="rect">
            <a:avLst/>
          </a:prstGeom>
        </p:spPr>
      </p:pic>
      <p:graphicFrame>
        <p:nvGraphicFramePr>
          <p:cNvPr id="7" name="Object 6"/>
          <p:cNvGraphicFramePr/>
          <p:nvPr/>
        </p:nvGraphicFramePr>
        <p:xfrm>
          <a:off x="1127125" y="3973830"/>
          <a:ext cx="4476750" cy="2310765"/>
        </p:xfrm>
        <a:graphic>
          <a:graphicData uri="http://schemas.openxmlformats.org/presentationml/2006/ole">
            <mc:AlternateContent xmlns:mc="http://schemas.openxmlformats.org/markup-compatibility/2006">
              <mc:Choice xmlns:v="urn:schemas-microsoft-com:vml" Requires="v">
                <p:oleObj spid="_x0000_s8" name="" r:id="rId2" imgW="4472940" imgH="2308860" progId="Paint.Picture">
                  <p:embed/>
                </p:oleObj>
              </mc:Choice>
              <mc:Fallback>
                <p:oleObj name="" r:id="rId2" imgW="4472940" imgH="2308860" progId="Paint.Picture">
                  <p:embed/>
                  <p:pic>
                    <p:nvPicPr>
                      <p:cNvPr id="0" name="Picture 7"/>
                      <p:cNvPicPr/>
                      <p:nvPr/>
                    </p:nvPicPr>
                    <p:blipFill>
                      <a:blip r:embed="rId3"/>
                      <a:stretch>
                        <a:fillRect/>
                      </a:stretch>
                    </p:blipFill>
                    <p:spPr>
                      <a:xfrm>
                        <a:off x="1127125" y="3973830"/>
                        <a:ext cx="4476750" cy="231076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483870"/>
            <a:ext cx="10816590" cy="1151890"/>
          </a:xfrm>
        </p:spPr>
        <p:txBody>
          <a:bodyPr/>
          <a:p>
            <a:r>
              <a:rPr lang="en-IN" altLang="en-US"/>
              <a:t>Step 2: The next step we take is look into the columns of the data visually one at a time to understand the distribution of data </a:t>
            </a:r>
            <a:endParaRPr lang="en-IN" altLang="en-US"/>
          </a:p>
        </p:txBody>
      </p:sp>
      <p:graphicFrame>
        <p:nvGraphicFramePr>
          <p:cNvPr id="5" name="Content Placeholder 4"/>
          <p:cNvGraphicFramePr>
            <a:graphicFrameLocks noChangeAspect="1"/>
          </p:cNvGraphicFramePr>
          <p:nvPr>
            <p:ph sz="half" idx="2"/>
          </p:nvPr>
        </p:nvGraphicFramePr>
        <p:xfrm>
          <a:off x="838200" y="1635760"/>
          <a:ext cx="2857500" cy="2004060"/>
        </p:xfrm>
        <a:graphic>
          <a:graphicData uri="http://schemas.openxmlformats.org/presentationml/2006/ole">
            <mc:AlternateContent xmlns:mc="http://schemas.openxmlformats.org/markup-compatibility/2006">
              <mc:Choice xmlns:v="urn:schemas-microsoft-com:vml" Requires="v">
                <p:oleObj spid="_x0000_s6" name="" r:id="rId1" imgW="2857500" imgH="2004060" progId="Paint.Picture">
                  <p:embed/>
                </p:oleObj>
              </mc:Choice>
              <mc:Fallback>
                <p:oleObj name="" r:id="rId1" imgW="2857500" imgH="2004060" progId="Paint.Picture">
                  <p:embed/>
                  <p:pic>
                    <p:nvPicPr>
                      <p:cNvPr id="0" name="Picture 5"/>
                      <p:cNvPicPr/>
                      <p:nvPr/>
                    </p:nvPicPr>
                    <p:blipFill>
                      <a:blip r:embed="rId2"/>
                      <a:stretch>
                        <a:fillRect/>
                      </a:stretch>
                    </p:blipFill>
                    <p:spPr>
                      <a:xfrm>
                        <a:off x="838200" y="1635760"/>
                        <a:ext cx="2857500" cy="2004060"/>
                      </a:xfrm>
                      <a:prstGeom prst="rect">
                        <a:avLst/>
                      </a:prstGeom>
                    </p:spPr>
                  </p:pic>
                </p:oleObj>
              </mc:Fallback>
            </mc:AlternateContent>
          </a:graphicData>
        </a:graphic>
      </p:graphicFrame>
      <p:graphicFrame>
        <p:nvGraphicFramePr>
          <p:cNvPr id="7" name="Object 6"/>
          <p:cNvGraphicFramePr/>
          <p:nvPr/>
        </p:nvGraphicFramePr>
        <p:xfrm>
          <a:off x="3934460" y="2566670"/>
          <a:ext cx="1639570" cy="3801745"/>
        </p:xfrm>
        <a:graphic>
          <a:graphicData uri="http://schemas.openxmlformats.org/presentationml/2006/ole">
            <mc:AlternateContent xmlns:mc="http://schemas.openxmlformats.org/markup-compatibility/2006">
              <mc:Choice xmlns:v="urn:schemas-microsoft-com:vml" Requires="v">
                <p:oleObj spid="_x0000_s8" name="" r:id="rId3" imgW="1638300" imgH="6682740" progId="Paint.Picture">
                  <p:embed/>
                </p:oleObj>
              </mc:Choice>
              <mc:Fallback>
                <p:oleObj name="" r:id="rId3" imgW="1638300" imgH="6682740" progId="Paint.Picture">
                  <p:embed/>
                  <p:pic>
                    <p:nvPicPr>
                      <p:cNvPr id="0" name="Picture 7"/>
                      <p:cNvPicPr/>
                      <p:nvPr/>
                    </p:nvPicPr>
                    <p:blipFill>
                      <a:blip r:embed="rId4"/>
                      <a:stretch>
                        <a:fillRect/>
                      </a:stretch>
                    </p:blipFill>
                    <p:spPr>
                      <a:xfrm>
                        <a:off x="3934460" y="2566670"/>
                        <a:ext cx="1639570" cy="3801745"/>
                      </a:xfrm>
                      <a:prstGeom prst="rect">
                        <a:avLst/>
                      </a:prstGeom>
                    </p:spPr>
                  </p:pic>
                </p:oleObj>
              </mc:Fallback>
            </mc:AlternateContent>
          </a:graphicData>
        </a:graphic>
      </p:graphicFrame>
      <p:graphicFrame>
        <p:nvGraphicFramePr>
          <p:cNvPr id="11" name="Object 10"/>
          <p:cNvGraphicFramePr/>
          <p:nvPr/>
        </p:nvGraphicFramePr>
        <p:xfrm>
          <a:off x="5812790" y="1509395"/>
          <a:ext cx="1998345" cy="5143500"/>
        </p:xfrm>
        <a:graphic>
          <a:graphicData uri="http://schemas.openxmlformats.org/presentationml/2006/ole">
            <mc:AlternateContent xmlns:mc="http://schemas.openxmlformats.org/markup-compatibility/2006">
              <mc:Choice xmlns:v="urn:schemas-microsoft-com:vml" Requires="v">
                <p:oleObj spid="_x0000_s12" name="" r:id="rId5" imgW="1996440" imgH="6019800" progId="Paint.Picture">
                  <p:embed/>
                </p:oleObj>
              </mc:Choice>
              <mc:Fallback>
                <p:oleObj name="" r:id="rId5" imgW="1996440" imgH="6019800" progId="Paint.Picture">
                  <p:embed/>
                  <p:pic>
                    <p:nvPicPr>
                      <p:cNvPr id="0" name="Picture 11"/>
                      <p:cNvPicPr/>
                      <p:nvPr/>
                    </p:nvPicPr>
                    <p:blipFill>
                      <a:blip r:embed="rId6"/>
                      <a:stretch>
                        <a:fillRect/>
                      </a:stretch>
                    </p:blipFill>
                    <p:spPr>
                      <a:xfrm>
                        <a:off x="5812790" y="1509395"/>
                        <a:ext cx="1998345" cy="5143500"/>
                      </a:xfrm>
                      <a:prstGeom prst="rect">
                        <a:avLst/>
                      </a:prstGeom>
                    </p:spPr>
                  </p:pic>
                </p:oleObj>
              </mc:Fallback>
            </mc:AlternateContent>
          </a:graphicData>
        </a:graphic>
      </p:graphicFrame>
      <p:graphicFrame>
        <p:nvGraphicFramePr>
          <p:cNvPr id="13" name="Object 12"/>
          <p:cNvGraphicFramePr/>
          <p:nvPr/>
        </p:nvGraphicFramePr>
        <p:xfrm>
          <a:off x="8886825" y="1448435"/>
          <a:ext cx="1441450" cy="5174615"/>
        </p:xfrm>
        <a:graphic>
          <a:graphicData uri="http://schemas.openxmlformats.org/presentationml/2006/ole">
            <mc:AlternateContent xmlns:mc="http://schemas.openxmlformats.org/markup-compatibility/2006">
              <mc:Choice xmlns:v="urn:schemas-microsoft-com:vml" Requires="v">
                <p:oleObj spid="_x0000_s14" name="" r:id="rId7" imgW="1440180" imgH="6134100" progId="Paint.Picture">
                  <p:embed/>
                </p:oleObj>
              </mc:Choice>
              <mc:Fallback>
                <p:oleObj name="" r:id="rId7" imgW="1440180" imgH="6134100" progId="Paint.Picture">
                  <p:embed/>
                  <p:pic>
                    <p:nvPicPr>
                      <p:cNvPr id="0" name="Picture 13"/>
                      <p:cNvPicPr/>
                      <p:nvPr/>
                    </p:nvPicPr>
                    <p:blipFill>
                      <a:blip r:embed="rId8"/>
                      <a:stretch>
                        <a:fillRect/>
                      </a:stretch>
                    </p:blipFill>
                    <p:spPr>
                      <a:xfrm>
                        <a:off x="8886825" y="1448435"/>
                        <a:ext cx="1441450" cy="517461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647700" y="410845"/>
            <a:ext cx="10706100" cy="5766435"/>
          </a:xfrm>
        </p:spPr>
        <p:txBody>
          <a:bodyPr>
            <a:normAutofit fontScale="60000"/>
          </a:bodyPr>
          <a:p>
            <a:pPr marL="0" indent="0">
              <a:buNone/>
            </a:pPr>
            <a:r>
              <a:rPr lang="en-IN" altLang="en-US"/>
              <a:t>Few details that we can make out through the visualization of the data are:</a:t>
            </a:r>
            <a:endParaRPr lang="en-IN" altLang="en-US"/>
          </a:p>
          <a:p>
            <a:pPr marL="0" indent="0">
              <a:buNone/>
            </a:pPr>
            <a:endParaRPr lang="en-IN" altLang="en-US"/>
          </a:p>
          <a:p>
            <a:r>
              <a:rPr lang="en-IN" altLang="en-US"/>
              <a:t>Female does more shopping through online retailers compared to men.</a:t>
            </a:r>
            <a:endParaRPr lang="en-IN" altLang="en-US"/>
          </a:p>
          <a:p>
            <a:r>
              <a:rPr lang="en-IN" altLang="en-US"/>
              <a:t>Most application users are from metro city such as Delhi, Noida, Banglore</a:t>
            </a:r>
            <a:endParaRPr lang="en-IN" altLang="en-US"/>
          </a:p>
          <a:p>
            <a:r>
              <a:rPr lang="en-IN" altLang="en-US"/>
              <a:t>Most of the purchases that happen online are from people who spend more time on the application (more than 6 min on average)</a:t>
            </a:r>
            <a:endParaRPr lang="en-IN" altLang="en-US"/>
          </a:p>
          <a:p>
            <a:r>
              <a:rPr lang="en-IN" altLang="en-US"/>
              <a:t>Various other factors that influence are the monetory savings, more detail of the products and the retailers</a:t>
            </a:r>
            <a:endParaRPr lang="en-IN" altLang="en-US"/>
          </a:p>
          <a:p>
            <a:r>
              <a:rPr lang="en-IN" altLang="en-US"/>
              <a:t>Whereas comparitively less influence is by the webpage visualization and ease of use of the application</a:t>
            </a:r>
            <a:endParaRPr lang="en-IN" altLang="en-US"/>
          </a:p>
          <a:p>
            <a:r>
              <a:rPr lang="en-IN" altLang="en-US"/>
              <a:t>Finally, targeted advertisement requirement as most people use the search engine to get the required destination</a:t>
            </a:r>
            <a:endParaRPr lang="en-IN" altLang="en-US"/>
          </a:p>
          <a:p>
            <a:pPr marL="0" indent="0">
              <a:buNone/>
            </a:pPr>
            <a:endParaRPr lang="en-IN" altLang="en-US"/>
          </a:p>
          <a:p>
            <a:pPr marL="0" indent="0">
              <a:buNone/>
            </a:pPr>
            <a:r>
              <a:rPr lang="en-IN" altLang="en-US"/>
              <a:t>Therefore, technically there are two factors that influence the customer retention:</a:t>
            </a:r>
            <a:endParaRPr lang="en-IN" altLang="en-US"/>
          </a:p>
          <a:p>
            <a:pPr marL="342900" indent="-342900">
              <a:buAutoNum type="arabicPeriod"/>
            </a:pPr>
            <a:r>
              <a:rPr lang="en-IN" altLang="en-US"/>
              <a:t>Hedonic Value</a:t>
            </a:r>
            <a:endParaRPr lang="en-IN" altLang="en-US"/>
          </a:p>
          <a:p>
            <a:pPr marL="342900" indent="-342900">
              <a:buAutoNum type="arabicPeriod"/>
            </a:pPr>
            <a:r>
              <a:rPr lang="en-IN" altLang="en-US"/>
              <a:t>Utilitarian Value</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EDA</a:t>
            </a:r>
            <a:endParaRPr lang="en-US"/>
          </a:p>
        </p:txBody>
      </p:sp>
      <p:sp>
        <p:nvSpPr>
          <p:cNvPr id="3" name="Content Placeholder 2"/>
          <p:cNvSpPr>
            <a:spLocks noGrp="1"/>
          </p:cNvSpPr>
          <p:nvPr>
            <p:ph sz="half" idx="1"/>
          </p:nvPr>
        </p:nvSpPr>
        <p:spPr>
          <a:xfrm>
            <a:off x="838200" y="1825625"/>
            <a:ext cx="10852785" cy="4351655"/>
          </a:xfrm>
        </p:spPr>
        <p:txBody>
          <a:bodyPr>
            <a:normAutofit lnSpcReduction="10000"/>
          </a:bodyPr>
          <a:p>
            <a:r>
              <a:rPr lang="en-IN" altLang="en-US"/>
              <a:t>Now, that we have seen the data more closely, the analysis basis for this report is the classification among male and female.</a:t>
            </a:r>
            <a:endParaRPr lang="en-IN" altLang="en-US"/>
          </a:p>
          <a:p>
            <a:r>
              <a:rPr lang="en-IN" altLang="en-US"/>
              <a:t>We classify each column with respect to male and female to understand how the both genders react to each factor of the websites.</a:t>
            </a:r>
            <a:endParaRPr lang="en-IN" altLang="en-US"/>
          </a:p>
        </p:txBody>
      </p:sp>
      <p:graphicFrame>
        <p:nvGraphicFramePr>
          <p:cNvPr id="6" name="Content Placeholder 5"/>
          <p:cNvGraphicFramePr/>
          <p:nvPr>
            <p:ph sz="half" idx="2"/>
          </p:nvPr>
        </p:nvGraphicFramePr>
        <p:xfrm>
          <a:off x="3010535" y="3556953"/>
          <a:ext cx="5548630" cy="888365"/>
        </p:xfrm>
        <a:graphic>
          <a:graphicData uri="http://schemas.openxmlformats.org/presentationml/2006/ole">
            <mc:AlternateContent xmlns:mc="http://schemas.openxmlformats.org/markup-compatibility/2006">
              <mc:Choice xmlns:v="urn:schemas-microsoft-com:vml" Requires="v">
                <p:oleObj spid="_x0000_s7" name="" r:id="rId1" imgW="5478780" imgH="822960" progId="Paint.Picture">
                  <p:embed/>
                </p:oleObj>
              </mc:Choice>
              <mc:Fallback>
                <p:oleObj name="" r:id="rId1" imgW="5478780" imgH="822960" progId="Paint.Picture">
                  <p:embed/>
                  <p:pic>
                    <p:nvPicPr>
                      <p:cNvPr id="0" name="Picture 6"/>
                      <p:cNvPicPr/>
                      <p:nvPr/>
                    </p:nvPicPr>
                    <p:blipFill>
                      <a:blip r:embed="rId2"/>
                      <a:stretch>
                        <a:fillRect/>
                      </a:stretch>
                    </p:blipFill>
                    <p:spPr>
                      <a:xfrm>
                        <a:off x="3010535" y="3556953"/>
                        <a:ext cx="5548630" cy="888365"/>
                      </a:xfrm>
                      <a:prstGeom prst="rect">
                        <a:avLst/>
                      </a:prstGeom>
                    </p:spPr>
                  </p:pic>
                </p:oleObj>
              </mc:Fallback>
            </mc:AlternateContent>
          </a:graphicData>
        </a:graphic>
      </p:graphicFrame>
      <p:graphicFrame>
        <p:nvGraphicFramePr>
          <p:cNvPr id="8" name="Object 7"/>
          <p:cNvGraphicFramePr/>
          <p:nvPr/>
        </p:nvGraphicFramePr>
        <p:xfrm>
          <a:off x="3010535" y="4445635"/>
          <a:ext cx="5548630" cy="1883410"/>
        </p:xfrm>
        <a:graphic>
          <a:graphicData uri="http://schemas.openxmlformats.org/presentationml/2006/ole">
            <mc:AlternateContent xmlns:mc="http://schemas.openxmlformats.org/markup-compatibility/2006">
              <mc:Choice xmlns:v="urn:schemas-microsoft-com:vml" Requires="v">
                <p:oleObj spid="_x0000_s9" name="" r:id="rId3" imgW="4701540" imgH="1882140" progId="Paint.Picture">
                  <p:embed/>
                </p:oleObj>
              </mc:Choice>
              <mc:Fallback>
                <p:oleObj name="" r:id="rId3" imgW="4701540" imgH="1882140" progId="Paint.Picture">
                  <p:embed/>
                  <p:pic>
                    <p:nvPicPr>
                      <p:cNvPr id="0" name="Picture 8"/>
                      <p:cNvPicPr/>
                      <p:nvPr/>
                    </p:nvPicPr>
                    <p:blipFill>
                      <a:blip r:embed="rId4"/>
                      <a:stretch>
                        <a:fillRect/>
                      </a:stretch>
                    </p:blipFill>
                    <p:spPr>
                      <a:xfrm>
                        <a:off x="3010535" y="4445635"/>
                        <a:ext cx="5548630" cy="188341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234950"/>
            <a:ext cx="10515600" cy="1113790"/>
          </a:xfrm>
        </p:spPr>
        <p:txBody>
          <a:bodyPr/>
          <a:p>
            <a:r>
              <a:rPr lang="en-IN" altLang="en-US"/>
              <a:t>Now we check for hedonic values distributed among gender.</a:t>
            </a:r>
            <a:endParaRPr lang="en-IN" altLang="en-US"/>
          </a:p>
        </p:txBody>
      </p:sp>
      <p:graphicFrame>
        <p:nvGraphicFramePr>
          <p:cNvPr id="5" name="Content Placeholder 4"/>
          <p:cNvGraphicFramePr>
            <a:graphicFrameLocks noChangeAspect="1"/>
          </p:cNvGraphicFramePr>
          <p:nvPr>
            <p:ph sz="half" idx="2"/>
          </p:nvPr>
        </p:nvGraphicFramePr>
        <p:xfrm>
          <a:off x="1382395" y="1647190"/>
          <a:ext cx="8138160" cy="4064635"/>
        </p:xfrm>
        <a:graphic>
          <a:graphicData uri="http://schemas.openxmlformats.org/presentationml/2006/ole">
            <mc:AlternateContent xmlns:mc="http://schemas.openxmlformats.org/markup-compatibility/2006">
              <mc:Choice xmlns:v="urn:schemas-microsoft-com:vml" Requires="v">
                <p:oleObj spid="_x0000_s6" name="" r:id="rId1" imgW="6850380" imgH="3421380" progId="Paint.Picture">
                  <p:embed/>
                </p:oleObj>
              </mc:Choice>
              <mc:Fallback>
                <p:oleObj name="" r:id="rId1" imgW="6850380" imgH="3421380" progId="Paint.Picture">
                  <p:embed/>
                  <p:pic>
                    <p:nvPicPr>
                      <p:cNvPr id="0" name="Picture 5"/>
                      <p:cNvPicPr/>
                      <p:nvPr/>
                    </p:nvPicPr>
                    <p:blipFill>
                      <a:blip r:embed="rId2"/>
                      <a:stretch>
                        <a:fillRect/>
                      </a:stretch>
                    </p:blipFill>
                    <p:spPr>
                      <a:xfrm>
                        <a:off x="1382395" y="1647190"/>
                        <a:ext cx="8138160" cy="406463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1"/>
          </p:nvPr>
        </p:nvSpPr>
        <p:spPr>
          <a:xfrm>
            <a:off x="847725" y="336550"/>
            <a:ext cx="10935970" cy="4351655"/>
          </a:xfrm>
        </p:spPr>
        <p:txBody>
          <a:bodyPr/>
          <a:p>
            <a:r>
              <a:rPr lang="en-IN" altLang="en-US"/>
              <a:t>Next, we check for utilitarian values distributed among gender</a:t>
            </a:r>
            <a:endParaRPr lang="en-IN" altLang="en-US"/>
          </a:p>
        </p:txBody>
      </p:sp>
      <p:graphicFrame>
        <p:nvGraphicFramePr>
          <p:cNvPr id="5" name="Content Placeholder 4"/>
          <p:cNvGraphicFramePr/>
          <p:nvPr>
            <p:ph sz="half" idx="2"/>
          </p:nvPr>
        </p:nvGraphicFramePr>
        <p:xfrm>
          <a:off x="2282825" y="1804670"/>
          <a:ext cx="7296150" cy="4549775"/>
        </p:xfrm>
        <a:graphic>
          <a:graphicData uri="http://schemas.openxmlformats.org/presentationml/2006/ole">
            <mc:AlternateContent xmlns:mc="http://schemas.openxmlformats.org/markup-compatibility/2006">
              <mc:Choice xmlns:v="urn:schemas-microsoft-com:vml" Requires="v">
                <p:oleObj spid="_x0000_s6" name="" r:id="rId1" imgW="6880860" imgH="3467100" progId="Paint.Picture">
                  <p:embed/>
                </p:oleObj>
              </mc:Choice>
              <mc:Fallback>
                <p:oleObj name="" r:id="rId1" imgW="6880860" imgH="3467100" progId="Paint.Picture">
                  <p:embed/>
                  <p:pic>
                    <p:nvPicPr>
                      <p:cNvPr id="0" name="Picture 5"/>
                      <p:cNvPicPr/>
                      <p:nvPr/>
                    </p:nvPicPr>
                    <p:blipFill>
                      <a:blip r:embed="rId2"/>
                      <a:stretch>
                        <a:fillRect/>
                      </a:stretch>
                    </p:blipFill>
                    <p:spPr>
                      <a:xfrm>
                        <a:off x="2282825" y="1804670"/>
                        <a:ext cx="7296150" cy="454977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Conclusion</a:t>
            </a:r>
            <a:endParaRPr lang="en-IN" altLang="en-US"/>
          </a:p>
        </p:txBody>
      </p:sp>
      <p:graphicFrame>
        <p:nvGraphicFramePr>
          <p:cNvPr id="5" name="Content Placeholder 4"/>
          <p:cNvGraphicFramePr>
            <a:graphicFrameLocks noChangeAspect="1"/>
          </p:cNvGraphicFramePr>
          <p:nvPr>
            <p:ph sz="half" idx="2"/>
          </p:nvPr>
        </p:nvGraphicFramePr>
        <p:xfrm>
          <a:off x="1456055" y="2753360"/>
          <a:ext cx="9686290" cy="1650365"/>
        </p:xfrm>
        <a:graphic>
          <a:graphicData uri="http://schemas.openxmlformats.org/presentationml/2006/ole">
            <mc:AlternateContent xmlns:mc="http://schemas.openxmlformats.org/markup-compatibility/2006">
              <mc:Choice xmlns:v="urn:schemas-microsoft-com:vml" Requires="v">
                <p:oleObj spid="_x0000_s6" name="" r:id="rId1" imgW="6835140" imgH="891540" progId="Paint.Picture">
                  <p:embed/>
                </p:oleObj>
              </mc:Choice>
              <mc:Fallback>
                <p:oleObj name="" r:id="rId1" imgW="6835140" imgH="891540" progId="Paint.Picture">
                  <p:embed/>
                  <p:pic>
                    <p:nvPicPr>
                      <p:cNvPr id="0" name="Picture 5"/>
                      <p:cNvPicPr/>
                      <p:nvPr/>
                    </p:nvPicPr>
                    <p:blipFill>
                      <a:blip r:embed="rId2"/>
                      <a:stretch>
                        <a:fillRect/>
                      </a:stretch>
                    </p:blipFill>
                    <p:spPr>
                      <a:xfrm>
                        <a:off x="1456055" y="2753360"/>
                        <a:ext cx="9686290" cy="165036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2560</Words>
  <Application>WPS Presentation</Application>
  <PresentationFormat>Widescreen</PresentationFormat>
  <Paragraphs>40</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vt:i4>
      </vt:variant>
      <vt:variant>
        <vt:lpstr>幻灯片标题</vt:lpstr>
      </vt:variant>
      <vt:variant>
        <vt:i4>10</vt:i4>
      </vt:variant>
    </vt:vector>
  </HeadingPairs>
  <TitlesOfParts>
    <vt:vector size="28"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google1558039563</cp:lastModifiedBy>
  <cp:revision>1</cp:revision>
  <dcterms:created xsi:type="dcterms:W3CDTF">2022-02-13T14:57:20Z</dcterms:created>
  <dcterms:modified xsi:type="dcterms:W3CDTF">2022-02-13T14:57:20Z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1033-11.2.0.10463</vt:lpwstr>
  </property>
</Properties>
</file>