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7" r:id="rId4"/>
    <p:sldId id="258" r:id="rId5"/>
    <p:sldId id="259" r:id="rId6"/>
    <p:sldId id="261" r:id="rId7"/>
    <p:sldId id="260"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68" d="100"/>
          <a:sy n="68"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3/27/2024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4.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4.x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slideLayout" Target="../slideLayouts/slideLayout4.x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7.bin"/><Relationship Id="rId1" Type="http://schemas.openxmlformats.org/officeDocument/2006/relationships/slideLayout" Target="../slideLayouts/slideLayout4.xml"/><Relationship Id="rId6" Type="http://schemas.openxmlformats.org/officeDocument/2006/relationships/oleObject" Target="../embeddings/oleObject9.bin"/><Relationship Id="rId5" Type="http://schemas.openxmlformats.org/officeDocument/2006/relationships/image" Target="../media/image9.wmf"/><Relationship Id="rId4" Type="http://schemas.openxmlformats.org/officeDocument/2006/relationships/oleObject" Target="../embeddings/oleObject8.bin"/><Relationship Id="rId9" Type="http://schemas.openxmlformats.org/officeDocument/2006/relationships/image" Target="../media/image11.wmf"/></Relationships>
</file>

<file path=ppt/slides/_rels/slide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1.bin"/><Relationship Id="rId1" Type="http://schemas.openxmlformats.org/officeDocument/2006/relationships/slideLayout" Target="../slideLayouts/slideLayout4.xml"/><Relationship Id="rId5" Type="http://schemas.openxmlformats.org/officeDocument/2006/relationships/image" Target="../media/image13.wmf"/><Relationship Id="rId4"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3.bin"/><Relationship Id="rId1" Type="http://schemas.openxmlformats.org/officeDocument/2006/relationships/slideLayout" Target="../slideLayouts/slideLayout4.xml"/><Relationship Id="rId5" Type="http://schemas.openxmlformats.org/officeDocument/2006/relationships/image" Target="../media/image15.wmf"/><Relationship Id="rId4"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428480" cy="1202055"/>
          </a:xfrm>
        </p:spPr>
        <p:txBody>
          <a:bodyPr/>
          <a:lstStyle/>
          <a:p>
            <a:pPr algn="ctr"/>
            <a:r>
              <a:rPr lang="en-IN" altLang="en-US" dirty="0"/>
              <a:t>Housing Price Prediction</a:t>
            </a:r>
          </a:p>
        </p:txBody>
      </p:sp>
      <p:pic>
        <p:nvPicPr>
          <p:cNvPr id="101" name="Picture 100"/>
          <p:cNvPicPr/>
          <p:nvPr/>
        </p:nvPicPr>
        <p:blipFill>
          <a:blip r:embed="rId2"/>
          <a:stretch>
            <a:fillRect/>
          </a:stretch>
        </p:blipFill>
        <p:spPr>
          <a:xfrm>
            <a:off x="3694430" y="2686050"/>
            <a:ext cx="4794885" cy="341630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t>Conclusion</a:t>
            </a:r>
          </a:p>
        </p:txBody>
      </p:sp>
      <p:sp>
        <p:nvSpPr>
          <p:cNvPr id="4" name="Text Box 3"/>
          <p:cNvSpPr txBox="1"/>
          <p:nvPr/>
        </p:nvSpPr>
        <p:spPr>
          <a:xfrm>
            <a:off x="1931035" y="2390140"/>
            <a:ext cx="8731250" cy="2584450"/>
          </a:xfrm>
          <a:prstGeom prst="rect">
            <a:avLst/>
          </a:prstGeom>
          <a:noFill/>
        </p:spPr>
        <p:txBody>
          <a:bodyPr wrap="square" rtlCol="0">
            <a:spAutoFit/>
          </a:bodyPr>
          <a:lstStyle/>
          <a:p>
            <a:pPr algn="l"/>
            <a:r>
              <a:rPr lang="en-US"/>
              <a:t>From the data we can see that various qualities of the house such as the Overall quality,</a:t>
            </a:r>
            <a:r>
              <a:rPr lang="en-IN" altLang="en-US"/>
              <a:t> </a:t>
            </a:r>
            <a:r>
              <a:rPr lang="en-US"/>
              <a:t>garage and living area are of the most importance for the people in terms of the price of a house. On the other hand, features such as the basement quality, bath quality, Alley produces a reverse correlation of near to 0 correlation and hence, least importance.</a:t>
            </a:r>
          </a:p>
          <a:p>
            <a:pPr algn="l"/>
            <a:endParaRPr lang="en-US"/>
          </a:p>
          <a:p>
            <a:pPr algn="l"/>
            <a:r>
              <a:rPr lang="en-US"/>
              <a:t>This concludes that house with great living area, garage and overall </a:t>
            </a:r>
          </a:p>
          <a:p>
            <a:pPr algn="l"/>
            <a:r>
              <a:rPr lang="en-US"/>
              <a:t>quality should be given more importance while procuring whereas the </a:t>
            </a:r>
          </a:p>
          <a:p>
            <a:pPr algn="l"/>
            <a:r>
              <a:rPr lang="en-US"/>
              <a:t>other factors that has low importance can be used to reduce the price of </a:t>
            </a:r>
          </a:p>
          <a:p>
            <a:pPr algn="l"/>
            <a:r>
              <a:rPr lang="en-US"/>
              <a:t>the house while buying.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105" y="2766060"/>
            <a:ext cx="10515600" cy="1325563"/>
          </a:xfrm>
        </p:spPr>
        <p:txBody>
          <a:bodyPr/>
          <a:lstStyle/>
          <a:p>
            <a:pPr algn="ctr"/>
            <a:r>
              <a:rPr lang="en-IN" alt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t>P</a:t>
            </a:r>
            <a:r>
              <a:rPr lang="en-US"/>
              <a:t>roblem statement</a:t>
            </a:r>
          </a:p>
        </p:txBody>
      </p:sp>
      <p:sp>
        <p:nvSpPr>
          <p:cNvPr id="3" name="Content Placeholder 2"/>
          <p:cNvSpPr>
            <a:spLocks noGrp="1"/>
          </p:cNvSpPr>
          <p:nvPr>
            <p:ph idx="1"/>
          </p:nvPr>
        </p:nvSpPr>
        <p:spPr/>
        <p:txBody>
          <a:bodyPr>
            <a:normAutofit fontScale="80000"/>
          </a:bodyPr>
          <a:lstStyle/>
          <a:p>
            <a:pPr marL="0" indent="0">
              <a:buNone/>
            </a:pPr>
            <a:r>
              <a:rPr lang="en-US"/>
              <a:t>Houses are one of the necessary need of each and every person around the globe and therefore housing and real estate </a:t>
            </a:r>
            <a:r>
              <a:rPr lang="en-IN" altLang="en-US"/>
              <a:t> </a:t>
            </a:r>
            <a:r>
              <a:rPr lang="en-US"/>
              <a:t>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p>
          <a:p>
            <a:pPr marL="0" indent="0">
              <a:buNone/>
            </a:pPr>
            <a:r>
              <a:rPr lang="en-US"/>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Business Goal</a:t>
            </a:r>
          </a:p>
        </p:txBody>
      </p:sp>
      <p:sp>
        <p:nvSpPr>
          <p:cNvPr id="3" name="Content Placeholder 2"/>
          <p:cNvSpPr>
            <a:spLocks noGrp="1"/>
          </p:cNvSpPr>
          <p:nvPr>
            <p:ph idx="1"/>
          </p:nvPr>
        </p:nvSpPr>
        <p:spPr>
          <a:xfrm>
            <a:off x="838200" y="2251710"/>
            <a:ext cx="10515600" cy="3925570"/>
          </a:xfrm>
        </p:spPr>
        <p:txBody>
          <a:bodyPr/>
          <a:lstStyle/>
          <a:p>
            <a:pPr marL="0" indent="0">
              <a:buNone/>
            </a:pPr>
            <a:r>
              <a:rPr lang="en-IN" altLang="en-US"/>
              <a:t>We</a:t>
            </a:r>
            <a:r>
              <a:rPr lang="en-US"/>
              <a:t>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t>U</a:t>
            </a:r>
            <a:r>
              <a:rPr lang="en-US"/>
              <a:t>nderstanding</a:t>
            </a:r>
          </a:p>
        </p:txBody>
      </p:sp>
      <p:sp>
        <p:nvSpPr>
          <p:cNvPr id="3" name="Content Placeholder 2"/>
          <p:cNvSpPr>
            <a:spLocks noGrp="1"/>
          </p:cNvSpPr>
          <p:nvPr>
            <p:ph sz="half" idx="1"/>
          </p:nvPr>
        </p:nvSpPr>
        <p:spPr/>
        <p:txBody>
          <a:bodyPr/>
          <a:lstStyle/>
          <a:p>
            <a:pPr marL="0" indent="0">
              <a:buNone/>
            </a:pPr>
            <a:r>
              <a:rPr lang="en-IN" altLang="en-US"/>
              <a:t>Step 1: After importing the data, first we do is check the shape of the datset followed by the data while checking for any null values.</a:t>
            </a:r>
          </a:p>
          <a:p>
            <a:pPr marL="0" indent="0">
              <a:buNone/>
            </a:pPr>
            <a:endParaRPr lang="en-IN" altLang="en-US"/>
          </a:p>
        </p:txBody>
      </p:sp>
      <p:graphicFrame>
        <p:nvGraphicFramePr>
          <p:cNvPr id="4" name="Object 3"/>
          <p:cNvGraphicFramePr/>
          <p:nvPr/>
        </p:nvGraphicFramePr>
        <p:xfrm>
          <a:off x="650875" y="3651885"/>
          <a:ext cx="6303010" cy="2450465"/>
        </p:xfrm>
        <a:graphic>
          <a:graphicData uri="http://schemas.openxmlformats.org/presentationml/2006/ole">
            <mc:AlternateContent xmlns:mc="http://schemas.openxmlformats.org/markup-compatibility/2006">
              <mc:Choice xmlns:v="urn:schemas-microsoft-com:vml" Requires="v">
                <p:oleObj r:id="rId2" imgW="9540240" imgH="2293620" progId="Paint.Picture">
                  <p:embed/>
                </p:oleObj>
              </mc:Choice>
              <mc:Fallback>
                <p:oleObj r:id="rId2" imgW="9540240" imgH="2293620" progId="Paint.Picture">
                  <p:embed/>
                  <p:pic>
                    <p:nvPicPr>
                      <p:cNvPr id="0" name="Picture 4"/>
                      <p:cNvPicPr/>
                      <p:nvPr/>
                    </p:nvPicPr>
                    <p:blipFill>
                      <a:blip r:embed="rId3"/>
                      <a:stretch>
                        <a:fillRect/>
                      </a:stretch>
                    </p:blipFill>
                    <p:spPr>
                      <a:xfrm>
                        <a:off x="650875" y="3651885"/>
                        <a:ext cx="6303010" cy="2450465"/>
                      </a:xfrm>
                      <a:prstGeom prst="rect">
                        <a:avLst/>
                      </a:prstGeom>
                    </p:spPr>
                  </p:pic>
                </p:oleObj>
              </mc:Fallback>
            </mc:AlternateContent>
          </a:graphicData>
        </a:graphic>
      </p:graphicFrame>
      <p:graphicFrame>
        <p:nvGraphicFramePr>
          <p:cNvPr id="11" name="Content Placeholder 10"/>
          <p:cNvGraphicFramePr>
            <a:graphicFrameLocks noGrp="1"/>
          </p:cNvGraphicFramePr>
          <p:nvPr>
            <p:ph sz="half" idx="2"/>
          </p:nvPr>
        </p:nvGraphicFramePr>
        <p:xfrm>
          <a:off x="7110581" y="1598930"/>
          <a:ext cx="4555789" cy="4351338"/>
        </p:xfrm>
        <a:graphic>
          <a:graphicData uri="http://schemas.openxmlformats.org/presentationml/2006/ole">
            <mc:AlternateContent xmlns:mc="http://schemas.openxmlformats.org/markup-compatibility/2006">
              <mc:Choice xmlns:v="urn:schemas-microsoft-com:vml" Requires="v">
                <p:oleObj r:id="rId4" imgW="4594860" imgH="4389120" progId="Paint.Picture">
                  <p:embed/>
                </p:oleObj>
              </mc:Choice>
              <mc:Fallback>
                <p:oleObj r:id="rId4" imgW="4594860" imgH="4389120" progId="Paint.Picture">
                  <p:embed/>
                  <p:pic>
                    <p:nvPicPr>
                      <p:cNvPr id="0" name="Picture 11"/>
                      <p:cNvPicPr/>
                      <p:nvPr/>
                    </p:nvPicPr>
                    <p:blipFill>
                      <a:blip r:embed="rId5"/>
                      <a:stretch>
                        <a:fillRect/>
                      </a:stretch>
                    </p:blipFill>
                    <p:spPr>
                      <a:xfrm>
                        <a:off x="7110581" y="1598930"/>
                        <a:ext cx="4555789" cy="4351338"/>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9310" y="234950"/>
            <a:ext cx="10494645" cy="1428750"/>
          </a:xfrm>
        </p:spPr>
        <p:txBody>
          <a:bodyPr/>
          <a:lstStyle/>
          <a:p>
            <a:r>
              <a:rPr lang="en-IN" altLang="en-US"/>
              <a:t>Step 2: The next step we take is treat the data for the null values and make the data complete. We do it for both test and train data.</a:t>
            </a:r>
          </a:p>
        </p:txBody>
      </p:sp>
      <p:graphicFrame>
        <p:nvGraphicFramePr>
          <p:cNvPr id="9" name="Content Placeholder 8"/>
          <p:cNvGraphicFramePr>
            <a:graphicFrameLocks noGrp="1"/>
          </p:cNvGraphicFramePr>
          <p:nvPr>
            <p:ph sz="half" idx="2"/>
          </p:nvPr>
        </p:nvGraphicFramePr>
        <p:xfrm>
          <a:off x="1104900" y="1784350"/>
          <a:ext cx="3895725" cy="2807970"/>
        </p:xfrm>
        <a:graphic>
          <a:graphicData uri="http://schemas.openxmlformats.org/presentationml/2006/ole">
            <mc:AlternateContent xmlns:mc="http://schemas.openxmlformats.org/markup-compatibility/2006">
              <mc:Choice xmlns:v="urn:schemas-microsoft-com:vml" Requires="v">
                <p:oleObj r:id="rId2" imgW="4168140" imgH="2575560" progId="Paint.Picture">
                  <p:embed/>
                </p:oleObj>
              </mc:Choice>
              <mc:Fallback>
                <p:oleObj r:id="rId2" imgW="4168140" imgH="2575560" progId="Paint.Picture">
                  <p:embed/>
                  <p:pic>
                    <p:nvPicPr>
                      <p:cNvPr id="0" name="Picture 9"/>
                      <p:cNvPicPr/>
                      <p:nvPr/>
                    </p:nvPicPr>
                    <p:blipFill>
                      <a:blip r:embed="rId3"/>
                      <a:stretch>
                        <a:fillRect/>
                      </a:stretch>
                    </p:blipFill>
                    <p:spPr>
                      <a:xfrm>
                        <a:off x="1104900" y="1784350"/>
                        <a:ext cx="3895725" cy="2807970"/>
                      </a:xfrm>
                      <a:prstGeom prst="rect">
                        <a:avLst/>
                      </a:prstGeom>
                    </p:spPr>
                  </p:pic>
                </p:oleObj>
              </mc:Fallback>
            </mc:AlternateContent>
          </a:graphicData>
        </a:graphic>
      </p:graphicFrame>
      <p:graphicFrame>
        <p:nvGraphicFramePr>
          <p:cNvPr id="17" name="Object 16"/>
          <p:cNvGraphicFramePr/>
          <p:nvPr/>
        </p:nvGraphicFramePr>
        <p:xfrm>
          <a:off x="5420360" y="4110355"/>
          <a:ext cx="6352540" cy="2353310"/>
        </p:xfrm>
        <a:graphic>
          <a:graphicData uri="http://schemas.openxmlformats.org/presentationml/2006/ole">
            <mc:AlternateContent xmlns:mc="http://schemas.openxmlformats.org/markup-compatibility/2006">
              <mc:Choice xmlns:v="urn:schemas-microsoft-com:vml" Requires="v">
                <p:oleObj r:id="rId4" imgW="6347460" imgH="2103120" progId="Paint.Picture">
                  <p:embed/>
                </p:oleObj>
              </mc:Choice>
              <mc:Fallback>
                <p:oleObj r:id="rId4" imgW="6347460" imgH="2103120" progId="Paint.Picture">
                  <p:embed/>
                  <p:pic>
                    <p:nvPicPr>
                      <p:cNvPr id="0" name="Picture 17"/>
                      <p:cNvPicPr/>
                      <p:nvPr/>
                    </p:nvPicPr>
                    <p:blipFill>
                      <a:blip r:embed="rId5"/>
                      <a:stretch>
                        <a:fillRect/>
                      </a:stretch>
                    </p:blipFill>
                    <p:spPr>
                      <a:xfrm>
                        <a:off x="5420360" y="4110355"/>
                        <a:ext cx="6352540" cy="235331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29310" y="234950"/>
            <a:ext cx="10494645" cy="1428750"/>
          </a:xfrm>
        </p:spPr>
        <p:txBody>
          <a:bodyPr/>
          <a:lstStyle/>
          <a:p>
            <a:r>
              <a:rPr lang="en-IN" altLang="en-US"/>
              <a:t>Step 3: We move into the process of feature selection. This is method where we remove or weight the different features of the dataset and utilize the ones that has a higher correlation to the target.  </a:t>
            </a:r>
          </a:p>
        </p:txBody>
      </p:sp>
      <p:graphicFrame>
        <p:nvGraphicFramePr>
          <p:cNvPr id="6" name="Content Placeholder 5"/>
          <p:cNvGraphicFramePr>
            <a:graphicFrameLocks noGrp="1" noChangeAspect="1"/>
          </p:cNvGraphicFramePr>
          <p:nvPr>
            <p:ph sz="half" idx="2"/>
          </p:nvPr>
        </p:nvGraphicFramePr>
        <p:xfrm>
          <a:off x="4883785" y="3136900"/>
          <a:ext cx="6599555" cy="1497965"/>
        </p:xfrm>
        <a:graphic>
          <a:graphicData uri="http://schemas.openxmlformats.org/presentationml/2006/ole">
            <mc:AlternateContent xmlns:mc="http://schemas.openxmlformats.org/markup-compatibility/2006">
              <mc:Choice xmlns:v="urn:schemas-microsoft-com:vml" Requires="v">
                <p:oleObj r:id="rId2" imgW="6446520" imgH="1463040" progId="Paint.Picture">
                  <p:embed/>
                </p:oleObj>
              </mc:Choice>
              <mc:Fallback>
                <p:oleObj r:id="rId2" imgW="6446520" imgH="1463040" progId="Paint.Picture">
                  <p:embed/>
                  <p:pic>
                    <p:nvPicPr>
                      <p:cNvPr id="0" name="Picture 6"/>
                      <p:cNvPicPr/>
                      <p:nvPr/>
                    </p:nvPicPr>
                    <p:blipFill>
                      <a:blip r:embed="rId3"/>
                      <a:stretch>
                        <a:fillRect/>
                      </a:stretch>
                    </p:blipFill>
                    <p:spPr>
                      <a:xfrm>
                        <a:off x="4883785" y="3136900"/>
                        <a:ext cx="6599555" cy="1497965"/>
                      </a:xfrm>
                      <a:prstGeom prst="rect">
                        <a:avLst/>
                      </a:prstGeom>
                    </p:spPr>
                  </p:pic>
                </p:oleObj>
              </mc:Fallback>
            </mc:AlternateContent>
          </a:graphicData>
        </a:graphic>
      </p:graphicFrame>
      <p:graphicFrame>
        <p:nvGraphicFramePr>
          <p:cNvPr id="8" name="Object 7"/>
          <p:cNvGraphicFramePr/>
          <p:nvPr/>
        </p:nvGraphicFramePr>
        <p:xfrm>
          <a:off x="1121410" y="1927860"/>
          <a:ext cx="3458845" cy="3794125"/>
        </p:xfrm>
        <a:graphic>
          <a:graphicData uri="http://schemas.openxmlformats.org/presentationml/2006/ole">
            <mc:AlternateContent xmlns:mc="http://schemas.openxmlformats.org/markup-compatibility/2006">
              <mc:Choice xmlns:v="urn:schemas-microsoft-com:vml" Requires="v">
                <p:oleObj r:id="rId4" imgW="3383280" imgH="3627120" progId="Paint.Picture">
                  <p:embed/>
                </p:oleObj>
              </mc:Choice>
              <mc:Fallback>
                <p:oleObj r:id="rId4" imgW="3383280" imgH="3627120" progId="Paint.Picture">
                  <p:embed/>
                  <p:pic>
                    <p:nvPicPr>
                      <p:cNvPr id="0" name="Picture 8"/>
                      <p:cNvPicPr/>
                      <p:nvPr/>
                    </p:nvPicPr>
                    <p:blipFill>
                      <a:blip r:embed="rId5"/>
                      <a:stretch>
                        <a:fillRect/>
                      </a:stretch>
                    </p:blipFill>
                    <p:spPr>
                      <a:xfrm>
                        <a:off x="1121410" y="1927860"/>
                        <a:ext cx="3458845" cy="3794125"/>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nvSpPr>
        <p:spPr>
          <a:xfrm>
            <a:off x="700405" y="225425"/>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4: Now that the data is complete and feature selection been done with filter method, we do EDA on the data such as treat skewness, scaling the data making it fit for model learning. </a:t>
            </a:r>
          </a:p>
        </p:txBody>
      </p:sp>
      <p:graphicFrame>
        <p:nvGraphicFramePr>
          <p:cNvPr id="11" name="Object 10"/>
          <p:cNvGraphicFramePr/>
          <p:nvPr/>
        </p:nvGraphicFramePr>
        <p:xfrm>
          <a:off x="835025" y="1654175"/>
          <a:ext cx="9848850" cy="989330"/>
        </p:xfrm>
        <a:graphic>
          <a:graphicData uri="http://schemas.openxmlformats.org/presentationml/2006/ole">
            <mc:AlternateContent xmlns:mc="http://schemas.openxmlformats.org/markup-compatibility/2006">
              <mc:Choice xmlns:v="urn:schemas-microsoft-com:vml" Requires="v">
                <p:oleObj r:id="rId2" imgW="9502140" imgH="739140" progId="Paint.Picture">
                  <p:embed/>
                </p:oleObj>
              </mc:Choice>
              <mc:Fallback>
                <p:oleObj r:id="rId2" imgW="9502140" imgH="739140" progId="Paint.Picture">
                  <p:embed/>
                  <p:pic>
                    <p:nvPicPr>
                      <p:cNvPr id="0" name="Picture 11"/>
                      <p:cNvPicPr/>
                      <p:nvPr/>
                    </p:nvPicPr>
                    <p:blipFill>
                      <a:blip r:embed="rId3"/>
                      <a:stretch>
                        <a:fillRect/>
                      </a:stretch>
                    </p:blipFill>
                    <p:spPr>
                      <a:xfrm>
                        <a:off x="835025" y="1654175"/>
                        <a:ext cx="9848850" cy="989330"/>
                      </a:xfrm>
                      <a:prstGeom prst="rect">
                        <a:avLst/>
                      </a:prstGeom>
                    </p:spPr>
                  </p:pic>
                </p:oleObj>
              </mc:Fallback>
            </mc:AlternateContent>
          </a:graphicData>
        </a:graphic>
      </p:graphicFrame>
      <p:graphicFrame>
        <p:nvGraphicFramePr>
          <p:cNvPr id="19" name="Content Placeholder 18"/>
          <p:cNvGraphicFramePr>
            <a:graphicFrameLocks noGrp="1"/>
          </p:cNvGraphicFramePr>
          <p:nvPr>
            <p:ph sz="half" idx="1"/>
          </p:nvPr>
        </p:nvGraphicFramePr>
        <p:xfrm>
          <a:off x="838200" y="2827814"/>
          <a:ext cx="1670050" cy="1662430"/>
        </p:xfrm>
        <a:graphic>
          <a:graphicData uri="http://schemas.openxmlformats.org/presentationml/2006/ole">
            <mc:AlternateContent xmlns:mc="http://schemas.openxmlformats.org/markup-compatibility/2006">
              <mc:Choice xmlns:v="urn:schemas-microsoft-com:vml" Requires="v">
                <p:oleObj r:id="rId4" imgW="1668780" imgH="1661160" progId="Paint.Picture">
                  <p:embed/>
                </p:oleObj>
              </mc:Choice>
              <mc:Fallback>
                <p:oleObj r:id="rId4" imgW="1668780" imgH="1661160" progId="Paint.Picture">
                  <p:embed/>
                  <p:pic>
                    <p:nvPicPr>
                      <p:cNvPr id="0" name="Picture 19"/>
                      <p:cNvPicPr/>
                      <p:nvPr/>
                    </p:nvPicPr>
                    <p:blipFill>
                      <a:blip r:embed="rId5"/>
                      <a:stretch>
                        <a:fillRect/>
                      </a:stretch>
                    </p:blipFill>
                    <p:spPr>
                      <a:xfrm>
                        <a:off x="838200" y="2827814"/>
                        <a:ext cx="1670050" cy="1662430"/>
                      </a:xfrm>
                      <a:prstGeom prst="rect">
                        <a:avLst/>
                      </a:prstGeom>
                    </p:spPr>
                  </p:pic>
                </p:oleObj>
              </mc:Fallback>
            </mc:AlternateContent>
          </a:graphicData>
        </a:graphic>
      </p:graphicFrame>
      <p:graphicFrame>
        <p:nvGraphicFramePr>
          <p:cNvPr id="23" name="Content Placeholder 22"/>
          <p:cNvGraphicFramePr>
            <a:graphicFrameLocks noGrp="1"/>
          </p:cNvGraphicFramePr>
          <p:nvPr>
            <p:ph sz="half" idx="2"/>
          </p:nvPr>
        </p:nvGraphicFramePr>
        <p:xfrm>
          <a:off x="838200" y="4813935"/>
          <a:ext cx="4428490" cy="1128395"/>
        </p:xfrm>
        <a:graphic>
          <a:graphicData uri="http://schemas.openxmlformats.org/presentationml/2006/ole">
            <mc:AlternateContent xmlns:mc="http://schemas.openxmlformats.org/markup-compatibility/2006">
              <mc:Choice xmlns:v="urn:schemas-microsoft-com:vml" Requires="v">
                <p:oleObj r:id="rId6" imgW="3360420" imgH="906780" progId="Paint.Picture">
                  <p:embed/>
                </p:oleObj>
              </mc:Choice>
              <mc:Fallback>
                <p:oleObj r:id="rId6" imgW="3360420" imgH="906780" progId="Paint.Picture">
                  <p:embed/>
                  <p:pic>
                    <p:nvPicPr>
                      <p:cNvPr id="0" name="Picture 23"/>
                      <p:cNvPicPr/>
                      <p:nvPr/>
                    </p:nvPicPr>
                    <p:blipFill>
                      <a:blip r:embed="rId7"/>
                      <a:stretch>
                        <a:fillRect/>
                      </a:stretch>
                    </p:blipFill>
                    <p:spPr>
                      <a:xfrm>
                        <a:off x="838200" y="4813935"/>
                        <a:ext cx="4428490" cy="1128395"/>
                      </a:xfrm>
                      <a:prstGeom prst="rect">
                        <a:avLst/>
                      </a:prstGeom>
                    </p:spPr>
                  </p:pic>
                </p:oleObj>
              </mc:Fallback>
            </mc:AlternateContent>
          </a:graphicData>
        </a:graphic>
      </p:graphicFrame>
      <p:graphicFrame>
        <p:nvGraphicFramePr>
          <p:cNvPr id="27" name="Object 26"/>
          <p:cNvGraphicFramePr/>
          <p:nvPr/>
        </p:nvGraphicFramePr>
        <p:xfrm>
          <a:off x="5958840" y="3455670"/>
          <a:ext cx="5578475" cy="2758440"/>
        </p:xfrm>
        <a:graphic>
          <a:graphicData uri="http://schemas.openxmlformats.org/presentationml/2006/ole">
            <mc:AlternateContent xmlns:mc="http://schemas.openxmlformats.org/markup-compatibility/2006">
              <mc:Choice xmlns:v="urn:schemas-microsoft-com:vml" Requires="v">
                <p:oleObj r:id="rId8" imgW="5326380" imgH="2232660" progId="Paint.Picture">
                  <p:embed/>
                </p:oleObj>
              </mc:Choice>
              <mc:Fallback>
                <p:oleObj r:id="rId8" imgW="5326380" imgH="2232660" progId="Paint.Picture">
                  <p:embed/>
                  <p:pic>
                    <p:nvPicPr>
                      <p:cNvPr id="0" name="Picture 27"/>
                      <p:cNvPicPr/>
                      <p:nvPr/>
                    </p:nvPicPr>
                    <p:blipFill>
                      <a:blip r:embed="rId9"/>
                      <a:stretch>
                        <a:fillRect/>
                      </a:stretch>
                    </p:blipFill>
                    <p:spPr>
                      <a:xfrm>
                        <a:off x="5958840" y="3455670"/>
                        <a:ext cx="5578475" cy="2758440"/>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a:spLocks noGrp="1"/>
          </p:cNvSpPr>
          <p:nvPr/>
        </p:nvSpPr>
        <p:spPr>
          <a:xfrm>
            <a:off x="701040" y="170815"/>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5: Now we move to the model training phase. Here we use XGBRegressor model to train and evaluate. Then we score the trained model.</a:t>
            </a:r>
          </a:p>
        </p:txBody>
      </p:sp>
      <p:graphicFrame>
        <p:nvGraphicFramePr>
          <p:cNvPr id="10" name="Content Placeholder 9"/>
          <p:cNvGraphicFramePr>
            <a:graphicFrameLocks noGrp="1"/>
          </p:cNvGraphicFramePr>
          <p:nvPr>
            <p:ph sz="half" idx="1"/>
          </p:nvPr>
        </p:nvGraphicFramePr>
        <p:xfrm>
          <a:off x="3891280" y="1094105"/>
          <a:ext cx="7799705" cy="4203065"/>
        </p:xfrm>
        <a:graphic>
          <a:graphicData uri="http://schemas.openxmlformats.org/presentationml/2006/ole">
            <mc:AlternateContent xmlns:mc="http://schemas.openxmlformats.org/markup-compatibility/2006">
              <mc:Choice xmlns:v="urn:schemas-microsoft-com:vml" Requires="v">
                <p:oleObj r:id="rId2" imgW="8823960" imgH="3878580" progId="Paint.Picture">
                  <p:embed/>
                </p:oleObj>
              </mc:Choice>
              <mc:Fallback>
                <p:oleObj r:id="rId2" imgW="8823960" imgH="3878580" progId="Paint.Picture">
                  <p:embed/>
                  <p:pic>
                    <p:nvPicPr>
                      <p:cNvPr id="0" name="Picture 10"/>
                      <p:cNvPicPr/>
                      <p:nvPr/>
                    </p:nvPicPr>
                    <p:blipFill>
                      <a:blip r:embed="rId3"/>
                      <a:stretch>
                        <a:fillRect/>
                      </a:stretch>
                    </p:blipFill>
                    <p:spPr>
                      <a:xfrm>
                        <a:off x="3891280" y="1094105"/>
                        <a:ext cx="7799705" cy="4203065"/>
                      </a:xfrm>
                      <a:prstGeom prst="rect">
                        <a:avLst/>
                      </a:prstGeom>
                    </p:spPr>
                  </p:pic>
                </p:oleObj>
              </mc:Fallback>
            </mc:AlternateContent>
          </a:graphicData>
        </a:graphic>
      </p:graphicFrame>
      <p:graphicFrame>
        <p:nvGraphicFramePr>
          <p:cNvPr id="13" name="Content Placeholder 12"/>
          <p:cNvGraphicFramePr>
            <a:graphicFrameLocks noGrp="1"/>
          </p:cNvGraphicFramePr>
          <p:nvPr>
            <p:ph sz="half" idx="2"/>
          </p:nvPr>
        </p:nvGraphicFramePr>
        <p:xfrm>
          <a:off x="1157605" y="5635625"/>
          <a:ext cx="4296410" cy="923925"/>
        </p:xfrm>
        <a:graphic>
          <a:graphicData uri="http://schemas.openxmlformats.org/presentationml/2006/ole">
            <mc:AlternateContent xmlns:mc="http://schemas.openxmlformats.org/markup-compatibility/2006">
              <mc:Choice xmlns:v="urn:schemas-microsoft-com:vml" Requires="v">
                <p:oleObj r:id="rId4" imgW="2263140" imgH="556260" progId="Paint.Picture">
                  <p:embed/>
                </p:oleObj>
              </mc:Choice>
              <mc:Fallback>
                <p:oleObj r:id="rId4" imgW="2263140" imgH="556260" progId="Paint.Picture">
                  <p:embed/>
                  <p:pic>
                    <p:nvPicPr>
                      <p:cNvPr id="0" name="Picture 13"/>
                      <p:cNvPicPr/>
                      <p:nvPr/>
                    </p:nvPicPr>
                    <p:blipFill>
                      <a:blip r:embed="rId5"/>
                      <a:stretch>
                        <a:fillRect/>
                      </a:stretch>
                    </p:blipFill>
                    <p:spPr>
                      <a:xfrm>
                        <a:off x="1157605" y="5635625"/>
                        <a:ext cx="4296410" cy="923925"/>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a:spLocks noGrp="1"/>
          </p:cNvSpPr>
          <p:nvPr/>
        </p:nvSpPr>
        <p:spPr>
          <a:xfrm>
            <a:off x="737870" y="1025525"/>
            <a:ext cx="10494645" cy="1428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a:t>Step 6: This is the last step, here we predict the prices for the test data using the model trained by the train data.</a:t>
            </a:r>
          </a:p>
        </p:txBody>
      </p:sp>
      <p:graphicFrame>
        <p:nvGraphicFramePr>
          <p:cNvPr id="9" name="Content Placeholder 8"/>
          <p:cNvGraphicFramePr>
            <a:graphicFrameLocks noGrp="1"/>
          </p:cNvGraphicFramePr>
          <p:nvPr>
            <p:ph sz="half" idx="1"/>
          </p:nvPr>
        </p:nvGraphicFramePr>
        <p:xfrm>
          <a:off x="1913890" y="3242152"/>
          <a:ext cx="4892040" cy="1255395"/>
        </p:xfrm>
        <a:graphic>
          <a:graphicData uri="http://schemas.openxmlformats.org/presentationml/2006/ole">
            <mc:AlternateContent xmlns:mc="http://schemas.openxmlformats.org/markup-compatibility/2006">
              <mc:Choice xmlns:v="urn:schemas-microsoft-com:vml" Requires="v">
                <p:oleObj r:id="rId2" imgW="4152900" imgH="739140" progId="Paint.Picture">
                  <p:embed/>
                </p:oleObj>
              </mc:Choice>
              <mc:Fallback>
                <p:oleObj r:id="rId2" imgW="4152900" imgH="739140" progId="Paint.Picture">
                  <p:embed/>
                  <p:pic>
                    <p:nvPicPr>
                      <p:cNvPr id="0" name="Picture 9"/>
                      <p:cNvPicPr/>
                      <p:nvPr/>
                    </p:nvPicPr>
                    <p:blipFill>
                      <a:blip r:embed="rId3"/>
                      <a:stretch>
                        <a:fillRect/>
                      </a:stretch>
                    </p:blipFill>
                    <p:spPr>
                      <a:xfrm>
                        <a:off x="1913890" y="3242152"/>
                        <a:ext cx="4892040" cy="1255395"/>
                      </a:xfrm>
                      <a:prstGeom prst="rect">
                        <a:avLst/>
                      </a:prstGeom>
                    </p:spPr>
                  </p:pic>
                </p:oleObj>
              </mc:Fallback>
            </mc:AlternateContent>
          </a:graphicData>
        </a:graphic>
      </p:graphicFrame>
      <p:graphicFrame>
        <p:nvGraphicFramePr>
          <p:cNvPr id="13" name="Content Placeholder 12"/>
          <p:cNvGraphicFramePr>
            <a:graphicFrameLocks noGrp="1"/>
          </p:cNvGraphicFramePr>
          <p:nvPr>
            <p:ph sz="half" idx="2"/>
          </p:nvPr>
        </p:nvGraphicFramePr>
        <p:xfrm>
          <a:off x="8448040" y="1623695"/>
          <a:ext cx="3093085" cy="5067935"/>
        </p:xfrm>
        <a:graphic>
          <a:graphicData uri="http://schemas.openxmlformats.org/presentationml/2006/ole">
            <mc:AlternateContent xmlns:mc="http://schemas.openxmlformats.org/markup-compatibility/2006">
              <mc:Choice xmlns:v="urn:schemas-microsoft-com:vml" Requires="v">
                <p:oleObj r:id="rId4" imgW="1912620" imgH="5311140" progId="Paint.Picture">
                  <p:embed/>
                </p:oleObj>
              </mc:Choice>
              <mc:Fallback>
                <p:oleObj r:id="rId4" imgW="1912620" imgH="5311140" progId="Paint.Picture">
                  <p:embed/>
                  <p:pic>
                    <p:nvPicPr>
                      <p:cNvPr id="0" name="Picture 13"/>
                      <p:cNvPicPr/>
                      <p:nvPr/>
                    </p:nvPicPr>
                    <p:blipFill>
                      <a:blip r:embed="rId5"/>
                      <a:stretch>
                        <a:fillRect/>
                      </a:stretch>
                    </p:blipFill>
                    <p:spPr>
                      <a:xfrm>
                        <a:off x="8448040" y="1623695"/>
                        <a:ext cx="3093085" cy="5067935"/>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584</Words>
  <Application>Microsoft Office PowerPoint</Application>
  <PresentationFormat>Widescreen</PresentationFormat>
  <Paragraphs>21</Paragraphs>
  <Slides>11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Arial</vt:lpstr>
      <vt:lpstr>Calibri</vt:lpstr>
      <vt:lpstr>Calibri Light</vt:lpstr>
      <vt:lpstr>Office Theme</vt:lpstr>
      <vt:lpstr>Bitmap Image</vt:lpstr>
      <vt:lpstr>Housing Price Prediction</vt:lpstr>
      <vt:lpstr>Problem statement</vt:lpstr>
      <vt:lpstr>Business Goal</vt:lpstr>
      <vt:lpstr>Understanding</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Satisfaction and Retention</dc:title>
  <dc:creator/>
  <cp:lastModifiedBy>shubhamsharma.71299@gmail.com</cp:lastModifiedBy>
  <cp:revision>4</cp:revision>
  <dcterms:created xsi:type="dcterms:W3CDTF">2022-02-13T14:57:00Z</dcterms:created>
  <dcterms:modified xsi:type="dcterms:W3CDTF">2024-03-27T11:33:43Z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38EA40710EC34932B8034F2F77E57C69</vt:lpwstr>
  </property>
  <property fmtid="{D5CDD505-2E9C-101B-9397-08002B2CF9AE}" pid="3" name="KSOProductBuildVer">
    <vt:lpwstr>1033-11.2.0.11029</vt:lpwstr>
  </property>
</Properties>
</file>