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2" r:id="rId1"/>
  </p:sldMasterIdLst>
  <p:sldIdLst>
    <p:sldId id="282" r:id="rId2"/>
    <p:sldId id="256" r:id="rId3"/>
    <p:sldId id="284" r:id="rId4"/>
    <p:sldId id="281" r:id="rId5"/>
    <p:sldId id="257" r:id="rId6"/>
    <p:sldId id="258" r:id="rId7"/>
    <p:sldId id="259" r:id="rId8"/>
    <p:sldId id="260" r:id="rId9"/>
    <p:sldId id="286" r:id="rId10"/>
    <p:sldId id="261" r:id="rId11"/>
    <p:sldId id="262" r:id="rId12"/>
    <p:sldId id="263" r:id="rId13"/>
    <p:sldId id="264" r:id="rId14"/>
    <p:sldId id="277" r:id="rId15"/>
    <p:sldId id="265" r:id="rId16"/>
    <p:sldId id="266" r:id="rId17"/>
    <p:sldId id="276" r:id="rId18"/>
    <p:sldId id="267" r:id="rId19"/>
    <p:sldId id="268" r:id="rId20"/>
    <p:sldId id="269" r:id="rId21"/>
    <p:sldId id="270" r:id="rId22"/>
    <p:sldId id="271" r:id="rId23"/>
    <p:sldId id="272" r:id="rId24"/>
    <p:sldId id="273"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562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96127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42460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35495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2740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21132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894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77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419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085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399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964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861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592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713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231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5/25/2022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57909282"/>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n.wikipedia.org/wiki/Haar-like_featu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04170"/>
            <a:ext cx="12191999" cy="1201330"/>
          </a:xfrm>
          <a:solidFill>
            <a:schemeClr val="accent6">
              <a:lumMod val="20000"/>
              <a:lumOff val="80000"/>
            </a:schemeClr>
          </a:solidFill>
          <a:ln>
            <a:solidFill>
              <a:schemeClr val="accent6">
                <a:lumMod val="20000"/>
                <a:lumOff val="80000"/>
              </a:schemeClr>
            </a:solidFill>
          </a:ln>
        </p:spPr>
        <p:txBody>
          <a:bodyPr anchor="ctr">
            <a:normAutofit/>
          </a:bodyPr>
          <a:lstStyle/>
          <a:p>
            <a:r>
              <a:rPr lang="en-US"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INTELLIGENT ALARM SYSTEM OF DRIVER </a:t>
            </a:r>
            <a:r>
              <a:rPr lang="en-US" sz="2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FATIGUE, BASED ON VIDEO SEQUENCES</a:t>
            </a:r>
            <a:endParaRPr lang="en-IN" sz="2800" b="1" dirty="0">
              <a:latin typeface="Cambria" panose="02040503050406030204" pitchFamily="18" charset="0"/>
            </a:endParaRPr>
          </a:p>
        </p:txBody>
      </p:sp>
      <p:pic>
        <p:nvPicPr>
          <p:cNvPr id="62" name="Picture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6939" cy="1406769"/>
          </a:xfrm>
          <a:prstGeom prst="rect">
            <a:avLst/>
          </a:prstGeom>
          <a:noFill/>
          <a:ln>
            <a:noFill/>
          </a:ln>
        </p:spPr>
      </p:pic>
      <p:sp>
        <p:nvSpPr>
          <p:cNvPr id="28" name="TextBox 27"/>
          <p:cNvSpPr txBox="1"/>
          <p:nvPr/>
        </p:nvSpPr>
        <p:spPr>
          <a:xfrm>
            <a:off x="1209823" y="0"/>
            <a:ext cx="9777046" cy="1323439"/>
          </a:xfrm>
          <a:prstGeom prst="rect">
            <a:avLst/>
          </a:prstGeom>
          <a:solidFill>
            <a:schemeClr val="accent1">
              <a:lumMod val="75000"/>
            </a:schemeClr>
          </a:solidFill>
          <a:ln>
            <a:noFill/>
          </a:ln>
        </p:spPr>
        <p:txBody>
          <a:bodyPr wrap="square" rtlCol="0" anchor="ctr">
            <a:spAutoFit/>
          </a:bodyPr>
          <a:lstStyle/>
          <a:p>
            <a:pPr algn="ctr"/>
            <a:r>
              <a:rPr lang="en-IN" sz="4000" b="1" dirty="0">
                <a:solidFill>
                  <a:schemeClr val="bg1"/>
                </a:solidFill>
                <a:latin typeface="Cambria" panose="02040503050406030204" pitchFamily="18" charset="0"/>
              </a:rPr>
              <a:t>Bangalore Institute of Technology</a:t>
            </a:r>
          </a:p>
          <a:p>
            <a:pPr algn="ctr"/>
            <a:r>
              <a:rPr lang="en-IN" sz="1600" dirty="0">
                <a:solidFill>
                  <a:schemeClr val="bg1"/>
                </a:solidFill>
                <a:latin typeface="Cambria" panose="02040503050406030204" pitchFamily="18" charset="0"/>
              </a:rPr>
              <a:t>K.R. Road, V </a:t>
            </a:r>
            <a:r>
              <a:rPr lang="en-IN" sz="1600" dirty="0" err="1">
                <a:solidFill>
                  <a:schemeClr val="bg1"/>
                </a:solidFill>
                <a:latin typeface="Cambria" panose="02040503050406030204" pitchFamily="18" charset="0"/>
              </a:rPr>
              <a:t>V</a:t>
            </a:r>
            <a:r>
              <a:rPr lang="en-IN" sz="1600" dirty="0">
                <a:solidFill>
                  <a:schemeClr val="bg1"/>
                </a:solidFill>
                <a:latin typeface="Cambria" panose="02040503050406030204" pitchFamily="18" charset="0"/>
              </a:rPr>
              <a:t> </a:t>
            </a:r>
            <a:r>
              <a:rPr lang="en-IN" sz="1600" dirty="0" err="1">
                <a:solidFill>
                  <a:schemeClr val="bg1"/>
                </a:solidFill>
                <a:latin typeface="Cambria" panose="02040503050406030204" pitchFamily="18" charset="0"/>
              </a:rPr>
              <a:t>Puram</a:t>
            </a:r>
            <a:r>
              <a:rPr lang="en-IN" sz="1600" dirty="0">
                <a:solidFill>
                  <a:schemeClr val="bg1"/>
                </a:solidFill>
                <a:latin typeface="Cambria" panose="02040503050406030204" pitchFamily="18" charset="0"/>
              </a:rPr>
              <a:t>, Bangalore-560004</a:t>
            </a:r>
          </a:p>
          <a:p>
            <a:pPr algn="ctr"/>
            <a:r>
              <a:rPr lang="en-IN" sz="2400" b="1" dirty="0">
                <a:solidFill>
                  <a:schemeClr val="bg1"/>
                </a:solidFill>
                <a:latin typeface="Cambria" panose="02040503050406030204" pitchFamily="18" charset="0"/>
              </a:rPr>
              <a:t>Department of  Electronics and Communication Engineering</a:t>
            </a:r>
            <a:endParaRPr lang="en-IN" sz="2800" b="1" i="1" dirty="0">
              <a:solidFill>
                <a:schemeClr val="bg1"/>
              </a:solidFill>
              <a:latin typeface="Cambria" panose="02040503050406030204" pitchFamily="18" charset="0"/>
            </a:endParaRPr>
          </a:p>
        </p:txBody>
      </p:sp>
      <p:pic>
        <p:nvPicPr>
          <p:cNvPr id="18436" name="Picture 4" descr="352397-vtu-logo - Kollege Times"/>
          <p:cNvPicPr>
            <a:picLocks noChangeAspect="1" noChangeArrowheads="1"/>
          </p:cNvPicPr>
          <p:nvPr/>
        </p:nvPicPr>
        <p:blipFill>
          <a:blip r:embed="rId3" cstate="print"/>
          <a:srcRect/>
          <a:stretch>
            <a:fillRect/>
          </a:stretch>
        </p:blipFill>
        <p:spPr bwMode="auto">
          <a:xfrm>
            <a:off x="10589115" y="1"/>
            <a:ext cx="1602885" cy="1406768"/>
          </a:xfrm>
          <a:prstGeom prst="rect">
            <a:avLst/>
          </a:prstGeom>
          <a:noFill/>
        </p:spPr>
      </p:pic>
      <p:sp>
        <p:nvSpPr>
          <p:cNvPr id="8" name="TextBox 7"/>
          <p:cNvSpPr txBox="1"/>
          <p:nvPr/>
        </p:nvSpPr>
        <p:spPr>
          <a:xfrm>
            <a:off x="2590372" y="2167802"/>
            <a:ext cx="6733309" cy="461665"/>
          </a:xfrm>
          <a:prstGeom prst="rect">
            <a:avLst/>
          </a:prstGeom>
          <a:solidFill>
            <a:schemeClr val="accent1">
              <a:lumMod val="60000"/>
              <a:lumOff val="40000"/>
            </a:schemeClr>
          </a:solidFill>
          <a:ln w="28575">
            <a:solidFill>
              <a:schemeClr val="tx1"/>
            </a:solidFill>
          </a:ln>
          <a:effectLst>
            <a:innerShdw blurRad="63500" dist="50800" dir="2700000">
              <a:prstClr val="black">
                <a:alpha val="50000"/>
              </a:prstClr>
            </a:innerShdw>
          </a:effectLst>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MINI-PROJECT  PRESENTATION</a:t>
            </a:r>
          </a:p>
        </p:txBody>
      </p:sp>
      <p:sp>
        <p:nvSpPr>
          <p:cNvPr id="10" name="TextBox 9">
            <a:extLst>
              <a:ext uri="{FF2B5EF4-FFF2-40B4-BE49-F238E27FC236}">
                <a16:creationId xmlns:a16="http://schemas.microsoft.com/office/drawing/2014/main" id="{808E25C5-A206-AC46-B12C-E10B1599D933}"/>
              </a:ext>
            </a:extLst>
          </p:cNvPr>
          <p:cNvSpPr txBox="1"/>
          <p:nvPr/>
        </p:nvSpPr>
        <p:spPr>
          <a:xfrm>
            <a:off x="1035796" y="5139034"/>
            <a:ext cx="3571044" cy="1200329"/>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gn="just"/>
            <a:r>
              <a:rPr lang="en-US" b="1" dirty="0">
                <a:solidFill>
                  <a:srgbClr val="000000"/>
                </a:solidFill>
                <a:latin typeface="Calibri" panose="020F0502020204030204" pitchFamily="34" charset="0"/>
                <a:ea typeface="MS UI Gothic" panose="020B0600070205080204" pitchFamily="34" charset="-128"/>
                <a:cs typeface="Calibri" panose="020F0502020204030204" pitchFamily="34" charset="0"/>
              </a:rPr>
              <a:t>SHYLAJA V</a:t>
            </a:r>
          </a:p>
          <a:p>
            <a:pPr algn="just"/>
            <a:r>
              <a:rPr lang="en-US" dirty="0">
                <a:solidFill>
                  <a:srgbClr val="000000"/>
                </a:solidFill>
                <a:effectLst/>
                <a:latin typeface="Calibri" panose="020F0502020204030204" pitchFamily="34" charset="0"/>
                <a:cs typeface="Calibri" panose="020F0502020204030204" pitchFamily="34" charset="0"/>
              </a:rPr>
              <a:t>Professor</a:t>
            </a:r>
            <a:endParaRPr lang="en-US" dirty="0">
              <a:effectLst/>
              <a:latin typeface="Calibri" panose="020F0502020204030204" pitchFamily="34" charset="0"/>
              <a:cs typeface="Calibri" panose="020F0502020204030204" pitchFamily="34" charset="0"/>
            </a:endParaRPr>
          </a:p>
          <a:p>
            <a:pPr algn="just"/>
            <a:r>
              <a:rPr lang="en-US" sz="1800" b="0" i="0" u="none" strike="noStrike" dirty="0">
                <a:solidFill>
                  <a:srgbClr val="000000"/>
                </a:solidFill>
                <a:effectLst/>
                <a:latin typeface="Calibri" panose="020F0502020204030204" pitchFamily="34" charset="0"/>
                <a:cs typeface="Calibri" panose="020F0502020204030204" pitchFamily="34" charset="0"/>
              </a:rPr>
              <a:t>Dept. of ECE</a:t>
            </a:r>
            <a:endParaRPr lang="en-US" dirty="0">
              <a:effectLst/>
              <a:latin typeface="Calibri" panose="020F0502020204030204" pitchFamily="34" charset="0"/>
              <a:cs typeface="Calibri" panose="020F0502020204030204" pitchFamily="34" charset="0"/>
            </a:endParaRPr>
          </a:p>
          <a:p>
            <a:pPr algn="just" rtl="0"/>
            <a:r>
              <a:rPr lang="en-US" dirty="0">
                <a:solidFill>
                  <a:srgbClr val="000000"/>
                </a:solidFill>
                <a:latin typeface="Calibri" panose="020F0502020204030204" pitchFamily="34" charset="0"/>
                <a:cs typeface="Calibri" panose="020F0502020204030204" pitchFamily="34" charset="0"/>
              </a:rPr>
              <a:t>BIT.</a:t>
            </a:r>
            <a:endParaRPr lang="en-US" dirty="0">
              <a:effectLst/>
              <a:latin typeface="Calibri" panose="020F0502020204030204" pitchFamily="34" charset="0"/>
              <a:cs typeface="Calibri" panose="020F0502020204030204" pitchFamily="34" charset="0"/>
            </a:endParaRPr>
          </a:p>
        </p:txBody>
      </p:sp>
      <p:sp>
        <p:nvSpPr>
          <p:cNvPr id="11" name="Rectangle 10"/>
          <p:cNvSpPr/>
          <p:nvPr/>
        </p:nvSpPr>
        <p:spPr>
          <a:xfrm>
            <a:off x="1035795" y="4769702"/>
            <a:ext cx="3571045"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Under  the guidance of:</a:t>
            </a:r>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08E25C5-A206-AC46-B12C-E10B1599D933}"/>
              </a:ext>
            </a:extLst>
          </p:cNvPr>
          <p:cNvSpPr txBox="1"/>
          <p:nvPr/>
        </p:nvSpPr>
        <p:spPr>
          <a:xfrm>
            <a:off x="7092184" y="5150757"/>
            <a:ext cx="3571044" cy="923330"/>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a:spAutoFit/>
          </a:bodyPr>
          <a:lstStyle/>
          <a:p>
            <a:pPr algn="just"/>
            <a:r>
              <a:rPr lang="en-US" dirty="0">
                <a:solidFill>
                  <a:srgbClr val="000000"/>
                </a:solidFill>
                <a:latin typeface="Calibri" panose="020F0502020204030204" pitchFamily="34" charset="0"/>
                <a:ea typeface="MS Gothic" panose="020B0609070205080204" pitchFamily="49" charset="-128"/>
                <a:cs typeface="Calibri" panose="020F0502020204030204" pitchFamily="34" charset="0"/>
              </a:rPr>
              <a:t>SHUBHAM KUMAR-1BI19EC138</a:t>
            </a:r>
          </a:p>
          <a:p>
            <a:pPr algn="just"/>
            <a:r>
              <a:rPr lang="en-US" dirty="0">
                <a:solidFill>
                  <a:srgbClr val="000000"/>
                </a:solidFill>
                <a:latin typeface="Calibri" panose="020F0502020204030204" pitchFamily="34" charset="0"/>
                <a:ea typeface="MS Gothic" panose="020B0609070205080204" pitchFamily="49" charset="-128"/>
                <a:cs typeface="Calibri" panose="020F0502020204030204" pitchFamily="34" charset="0"/>
              </a:rPr>
              <a:t>ANKUSH - 1BI18EC015</a:t>
            </a:r>
          </a:p>
          <a:p>
            <a:pPr algn="just"/>
            <a:r>
              <a:rPr lang="en-US" dirty="0">
                <a:solidFill>
                  <a:srgbClr val="000000"/>
                </a:solidFill>
                <a:latin typeface="Calibri" panose="020F0502020204030204" pitchFamily="34" charset="0"/>
                <a:ea typeface="MS Gothic" panose="020B0609070205080204" pitchFamily="49" charset="-128"/>
                <a:cs typeface="Calibri" panose="020F0502020204030204" pitchFamily="34" charset="0"/>
              </a:rPr>
              <a:t>YUVRAJ SINGH - 1BI19EC170</a:t>
            </a:r>
          </a:p>
        </p:txBody>
      </p:sp>
      <p:sp>
        <p:nvSpPr>
          <p:cNvPr id="13" name="Rectangle 12"/>
          <p:cNvSpPr/>
          <p:nvPr/>
        </p:nvSpPr>
        <p:spPr>
          <a:xfrm>
            <a:off x="7082558" y="4781425"/>
            <a:ext cx="3571045"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Presented by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4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normAutofit/>
          </a:bodyPr>
          <a:lstStyle/>
          <a:p>
            <a:pPr algn="ctr"/>
            <a:r>
              <a:rPr lang="en-US" b="1" u="sng" dirty="0">
                <a:latin typeface="Calibri" panose="020F0502020204030204" pitchFamily="34" charset="0"/>
                <a:cs typeface="Calibri" panose="020F0502020204030204" pitchFamily="34" charset="0"/>
              </a:rPr>
              <a:t>HARDWARE &amp; SOFTWARE REQUIREMENTS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1597794"/>
            <a:ext cx="8940650" cy="4650605"/>
          </a:xfrm>
        </p:spPr>
        <p:txBody>
          <a:bodyPr>
            <a:normAutofit fontScale="70000" lnSpcReduction="20000"/>
          </a:bodyPr>
          <a:lstStyle/>
          <a:p>
            <a:pPr marL="0" indent="0">
              <a:buNone/>
            </a:pPr>
            <a:r>
              <a:rPr lang="en-US" sz="2800" dirty="0">
                <a:latin typeface="Calibri" panose="020F0502020204030204" pitchFamily="34" charset="0"/>
                <a:cs typeface="Calibri" panose="020F0502020204030204" pitchFamily="34" charset="0"/>
              </a:rPr>
              <a:t>The requirements for an effective drowsy driver detection system are as follows:</a:t>
            </a:r>
          </a:p>
          <a:p>
            <a:r>
              <a:rPr lang="en-US" sz="2800" dirty="0">
                <a:latin typeface="Calibri" panose="020F0502020204030204" pitchFamily="34" charset="0"/>
                <a:cs typeface="Calibri" panose="020F0502020204030204" pitchFamily="34" charset="0"/>
              </a:rPr>
              <a:t> A non-intrusive monitoring system that will not distract the driver.</a:t>
            </a:r>
          </a:p>
          <a:p>
            <a:pPr marL="0" indent="0">
              <a:buNone/>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 real-time monitoring system, to insure accuracy in detecting drowsiness.</a:t>
            </a:r>
          </a:p>
          <a:p>
            <a:pPr marL="0" indent="0">
              <a:buNone/>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 system that will work in both daytime and nighttime conditions.</a:t>
            </a:r>
          </a:p>
          <a:p>
            <a:pPr marL="0" indent="0">
              <a:buNone/>
            </a:pP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 A dedicated system with about 1 GB RAM for the efficiency of the system because due to   internal processes of computer, the application will run relatively slow.</a:t>
            </a:r>
          </a:p>
          <a:p>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The whole system is implemented on MATLAB.</a:t>
            </a:r>
          </a:p>
          <a:p>
            <a:pPr marL="0" indent="0">
              <a:buNone/>
            </a:pPr>
            <a:endParaRPr lang="en-US" dirty="0"/>
          </a:p>
        </p:txBody>
      </p:sp>
    </p:spTree>
    <p:extLst>
      <p:ext uri="{BB962C8B-B14F-4D97-AF65-F5344CB8AC3E}">
        <p14:creationId xmlns:p14="http://schemas.microsoft.com/office/powerpoint/2010/main" val="106070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FACE DETECTION USING VOILA JONES ALGORITHM</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55449" y="2483317"/>
            <a:ext cx="8821687" cy="2906829"/>
          </a:xfrm>
        </p:spPr>
        <p:txBody>
          <a:bodyPr>
            <a:normAutofit fontScale="85000" lnSpcReduction="20000"/>
          </a:bodyPr>
          <a:lstStyle/>
          <a:p>
            <a:r>
              <a:rPr lang="en-US" sz="3100" dirty="0">
                <a:latin typeface="Calibri" panose="020F0502020204030204" pitchFamily="34" charset="0"/>
                <a:cs typeface="Calibri" panose="020F0502020204030204" pitchFamily="34" charset="0"/>
              </a:rPr>
              <a:t>In the detection phase of the Viola–Jones object detection framework, a window of the target size is moved over the input image, and for each subsection of the image the </a:t>
            </a:r>
            <a:r>
              <a:rPr lang="en-US" sz="3100" dirty="0" err="1">
                <a:latin typeface="Calibri" panose="020F0502020204030204" pitchFamily="34" charset="0"/>
                <a:cs typeface="Calibri" panose="020F0502020204030204" pitchFamily="34" charset="0"/>
              </a:rPr>
              <a:t>Haar</a:t>
            </a:r>
            <a:r>
              <a:rPr lang="en-US" sz="3100" dirty="0">
                <a:latin typeface="Calibri" panose="020F0502020204030204" pitchFamily="34" charset="0"/>
                <a:cs typeface="Calibri" panose="020F0502020204030204" pitchFamily="34" charset="0"/>
              </a:rPr>
              <a:t>-like feature is calculated.</a:t>
            </a:r>
          </a:p>
          <a:p>
            <a:r>
              <a:rPr lang="en-US" sz="3100" dirty="0">
                <a:latin typeface="Calibri" panose="020F0502020204030204" pitchFamily="34" charset="0"/>
                <a:cs typeface="Calibri" panose="020F0502020204030204" pitchFamily="34" charset="0"/>
              </a:rPr>
              <a:t>This difference is then compared to a learned threshold that separates non-objects from objects.</a:t>
            </a:r>
            <a:endParaRPr lang="en-US" sz="3100" dirty="0"/>
          </a:p>
          <a:p>
            <a:pPr marL="0" indent="0">
              <a:buNone/>
            </a:pPr>
            <a:endParaRPr lang="en-US" dirty="0"/>
          </a:p>
          <a:p>
            <a:pPr marL="0" indent="0">
              <a:buNone/>
            </a:pPr>
            <a:r>
              <a:rPr lang="en-US" dirty="0"/>
              <a:t>	</a:t>
            </a:r>
            <a:endParaRPr lang="en-US" sz="1100" dirty="0"/>
          </a:p>
        </p:txBody>
      </p:sp>
    </p:spTree>
    <p:extLst>
      <p:ext uri="{BB962C8B-B14F-4D97-AF65-F5344CB8AC3E}">
        <p14:creationId xmlns:p14="http://schemas.microsoft.com/office/powerpoint/2010/main" val="142312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normAutofit fontScale="90000"/>
          </a:bodyPr>
          <a:lstStyle/>
          <a:p>
            <a:pPr algn="ctr"/>
            <a:r>
              <a:rPr lang="en-US" b="1" u="sng" dirty="0">
                <a:latin typeface="Calibri" panose="020F0502020204030204" pitchFamily="34" charset="0"/>
                <a:cs typeface="Calibri" panose="020F0502020204030204" pitchFamily="34" charset="0"/>
              </a:rPr>
              <a:t>EYES AND MOUTH DETECTION</a:t>
            </a:r>
            <a:br>
              <a:rPr lang="en-US" dirty="0"/>
            </a:br>
            <a:endParaRPr lang="en-US" dirty="0"/>
          </a:p>
        </p:txBody>
      </p:sp>
      <p:sp>
        <p:nvSpPr>
          <p:cNvPr id="3" name="Content Placeholder 2"/>
          <p:cNvSpPr>
            <a:spLocks noGrp="1"/>
          </p:cNvSpPr>
          <p:nvPr>
            <p:ph idx="1"/>
          </p:nvPr>
        </p:nvSpPr>
        <p:spPr>
          <a:xfrm>
            <a:off x="646111" y="1597794"/>
            <a:ext cx="9181283" cy="3724977"/>
          </a:xfrm>
        </p:spPr>
        <p:txBody>
          <a:bodyPr>
            <a:normAutofit/>
          </a:bodyPr>
          <a:lstStyle/>
          <a:p>
            <a:r>
              <a:rPr lang="en-US" sz="2400" dirty="0">
                <a:latin typeface="Calibri" panose="020F0502020204030204" pitchFamily="34" charset="0"/>
                <a:cs typeface="Calibri" panose="020F0502020204030204" pitchFamily="34" charset="0"/>
              </a:rPr>
              <a:t>After the face is detected using Voila-Jones, the region containing the eyes and mouth has to be separated. </a:t>
            </a:r>
          </a:p>
          <a:p>
            <a:r>
              <a:rPr lang="en-US" sz="2400" dirty="0">
                <a:latin typeface="Calibri" panose="020F0502020204030204" pitchFamily="34" charset="0"/>
                <a:cs typeface="Calibri" panose="020F0502020204030204" pitchFamily="34" charset="0"/>
              </a:rPr>
              <a:t>To detect the coordinate from where the region of eye is starting certain calculations are done. After the rectangular window is extracted, we have considered that the eyes are located at a distance of (0.25 * height of window) from the top and (0.15 * width of window) from the left.</a:t>
            </a:r>
          </a:p>
          <a:p>
            <a:r>
              <a:rPr lang="en-US" sz="2400" dirty="0">
                <a:latin typeface="Calibri" panose="020F0502020204030204" pitchFamily="34" charset="0"/>
                <a:cs typeface="Calibri" panose="020F0502020204030204" pitchFamily="34" charset="0"/>
              </a:rPr>
              <a:t>The size of window is (0.25 * height of window) in height and (0.68 * width of window) in width.</a:t>
            </a:r>
          </a:p>
        </p:txBody>
      </p:sp>
    </p:spTree>
    <p:extLst>
      <p:ext uri="{BB962C8B-B14F-4D97-AF65-F5344CB8AC3E}">
        <p14:creationId xmlns:p14="http://schemas.microsoft.com/office/powerpoint/2010/main" val="247095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pPr algn="ctr"/>
            <a:r>
              <a:rPr lang="en-US" b="1" u="sng" dirty="0">
                <a:latin typeface="Calibri" panose="020F0502020204030204" pitchFamily="34" charset="0"/>
                <a:cs typeface="Calibri" panose="020F0502020204030204" pitchFamily="34" charset="0"/>
              </a:rPr>
              <a:t>EYES AND MOUTH DETECTION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74700" y="1409700"/>
            <a:ext cx="9918967" cy="4838699"/>
          </a:xfrm>
        </p:spPr>
        <p:txBody>
          <a:bodyPr>
            <a:normAutofit/>
          </a:bodyPr>
          <a:lstStyle/>
          <a:p>
            <a:r>
              <a:rPr lang="en-US" sz="2000" dirty="0">
                <a:latin typeface="Calibri" panose="020F0502020204030204" pitchFamily="34" charset="0"/>
                <a:cs typeface="Calibri" panose="020F0502020204030204" pitchFamily="34" charset="0"/>
              </a:rPr>
              <a:t>After the eyes are cropped the image is </a:t>
            </a:r>
            <a:r>
              <a:rPr lang="en-US" sz="2000" dirty="0" err="1">
                <a:latin typeface="Calibri" panose="020F0502020204030204" pitchFamily="34" charset="0"/>
                <a:cs typeface="Calibri" panose="020F0502020204030204" pitchFamily="34" charset="0"/>
              </a:rPr>
              <a:t>coverted</a:t>
            </a:r>
            <a:r>
              <a:rPr lang="en-US" sz="2000" dirty="0">
                <a:latin typeface="Calibri" panose="020F0502020204030204" pitchFamily="34" charset="0"/>
                <a:cs typeface="Calibri" panose="020F0502020204030204" pitchFamily="34" charset="0"/>
              </a:rPr>
              <a:t> to </a:t>
            </a:r>
            <a:r>
              <a:rPr lang="en-US" sz="2000" dirty="0" err="1">
                <a:latin typeface="Calibri" panose="020F0502020204030204" pitchFamily="34" charset="0"/>
                <a:cs typeface="Calibri" panose="020F0502020204030204" pitchFamily="34" charset="0"/>
              </a:rPr>
              <a:t>YCbCr</a:t>
            </a:r>
            <a:r>
              <a:rPr lang="en-US" sz="2000" dirty="0">
                <a:latin typeface="Calibri" panose="020F0502020204030204" pitchFamily="34" charset="0"/>
                <a:cs typeface="Calibri" panose="020F0502020204030204" pitchFamily="34" charset="0"/>
              </a:rPr>
              <a:t>. The reason for conversion and way to convert is mentioned in “Skin Segmentation” column. Then image is converted to grayscale and ultimately to binary image by setting a threshold of  (minimum pixel value + 10).</a:t>
            </a:r>
          </a:p>
          <a:p>
            <a:pPr marL="0" indent="0">
              <a:buNone/>
            </a:pPr>
            <a:endParaRPr lang="en-US" dirty="0"/>
          </a:p>
          <a:p>
            <a:endParaRPr lang="en-US" dirty="0"/>
          </a:p>
          <a:p>
            <a:pPr marL="0" indent="0">
              <a:buNone/>
            </a:pPr>
            <a:r>
              <a:rPr lang="en-US" sz="1050" b="1" dirty="0"/>
              <a:t>         </a:t>
            </a:r>
            <a:r>
              <a:rPr lang="en-US" sz="1400" b="1" dirty="0"/>
              <a:t>Image after converting to </a:t>
            </a:r>
            <a:r>
              <a:rPr lang="en-US" sz="1400" b="1" dirty="0" err="1"/>
              <a:t>YCbCr</a:t>
            </a:r>
            <a:r>
              <a:rPr lang="en-US" sz="1400" b="1" dirty="0"/>
              <a:t> 			Image after converting image to			 Image after 	converting image</a:t>
            </a:r>
            <a:br>
              <a:rPr lang="en-US" sz="1400" b="1" dirty="0"/>
            </a:br>
            <a:r>
              <a:rPr lang="en-US" sz="1400" b="1" dirty="0"/>
              <a:t>         </a:t>
            </a:r>
            <a:r>
              <a:rPr lang="en-US" sz="1400" b="1" dirty="0" err="1"/>
              <a:t>colour</a:t>
            </a:r>
            <a:r>
              <a:rPr lang="en-US" sz="1400" b="1" dirty="0"/>
              <a:t> space						 	grayscale.				   	  to binary image.</a:t>
            </a:r>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50770" y="4812632"/>
            <a:ext cx="3063917" cy="1351386"/>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235117" y="4860758"/>
            <a:ext cx="3194760" cy="1301334"/>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7729086" y="4870383"/>
            <a:ext cx="2791327" cy="1232034"/>
          </a:xfrm>
          <a:prstGeom prst="rect">
            <a:avLst/>
          </a:prstGeom>
          <a:noFill/>
          <a:ln>
            <a:noFill/>
          </a:ln>
        </p:spPr>
      </p:pic>
    </p:spTree>
    <p:extLst>
      <p:ext uri="{BB962C8B-B14F-4D97-AF65-F5344CB8AC3E}">
        <p14:creationId xmlns:p14="http://schemas.microsoft.com/office/powerpoint/2010/main" val="214389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382"/>
          </a:xfrm>
        </p:spPr>
        <p:txBody>
          <a:bodyPr>
            <a:normAutofit/>
          </a:bodyPr>
          <a:lstStyle/>
          <a:p>
            <a:pPr algn="ctr"/>
            <a:r>
              <a:rPr lang="en-US" sz="3200" b="1" u="sng" dirty="0"/>
              <a:t>EYES AND MOUTH </a:t>
            </a:r>
            <a:r>
              <a:rPr lang="en-US" sz="3200" b="1" u="sng" dirty="0">
                <a:latin typeface="Calibri" panose="020F0502020204030204" pitchFamily="34" charset="0"/>
                <a:cs typeface="Calibri" panose="020F0502020204030204" pitchFamily="34" charset="0"/>
              </a:rPr>
              <a:t>DETECTION</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00100" y="1600200"/>
            <a:ext cx="9249753" cy="4648199"/>
          </a:xfrm>
        </p:spPr>
        <p:txBody>
          <a:bodyPr>
            <a:normAutofit/>
          </a:bodyPr>
          <a:lstStyle/>
          <a:p>
            <a:r>
              <a:rPr lang="en-US" sz="2400" dirty="0">
                <a:latin typeface="Calibri" panose="020F0502020204030204" pitchFamily="34" charset="0"/>
                <a:cs typeface="Calibri" panose="020F0502020204030204" pitchFamily="34" charset="0"/>
              </a:rPr>
              <a:t>Other scenarios of eye detection are</a:t>
            </a:r>
          </a:p>
          <a:p>
            <a:endParaRPr lang="en-US" dirty="0"/>
          </a:p>
          <a:p>
            <a:endParaRPr lang="en-US" dirty="0"/>
          </a:p>
          <a:p>
            <a:endParaRPr lang="en-US" dirty="0"/>
          </a:p>
          <a:p>
            <a:endParaRPr lang="en-US" dirty="0"/>
          </a:p>
          <a:p>
            <a:endParaRPr lang="en-US" dirty="0"/>
          </a:p>
          <a:p>
            <a:endParaRPr lang="en-US" dirty="0"/>
          </a:p>
          <a:p>
            <a:endParaRPr lang="en-US" dirty="0"/>
          </a:p>
          <a:p>
            <a:pPr marL="457200" lvl="1" indent="0">
              <a:buNone/>
            </a:pPr>
            <a:r>
              <a:rPr lang="en-US" sz="1600" b="1" dirty="0"/>
              <a:t>Original Cropped eyes								Image after </a:t>
            </a:r>
            <a:r>
              <a:rPr lang="en-US" sz="1600" b="1" dirty="0" err="1"/>
              <a:t>binarization</a:t>
            </a:r>
            <a:endParaRPr lang="en-US" sz="1050" b="1" dirty="0"/>
          </a:p>
          <a:p>
            <a:endParaRPr lang="en-US" dirty="0"/>
          </a:p>
        </p:txBody>
      </p:sp>
      <p:pic>
        <p:nvPicPr>
          <p:cNvPr id="4" name="Picture 3"/>
          <p:cNvPicPr>
            <a:picLocks noChangeAspect="1"/>
          </p:cNvPicPr>
          <p:nvPr/>
        </p:nvPicPr>
        <p:blipFill>
          <a:blip r:embed="rId2"/>
          <a:stretch>
            <a:fillRect/>
          </a:stretch>
        </p:blipFill>
        <p:spPr>
          <a:xfrm>
            <a:off x="1305014" y="2817837"/>
            <a:ext cx="2543086" cy="729019"/>
          </a:xfrm>
          <a:prstGeom prst="rect">
            <a:avLst/>
          </a:prstGeom>
        </p:spPr>
      </p:pic>
      <p:pic>
        <p:nvPicPr>
          <p:cNvPr id="5" name="Picture 4"/>
          <p:cNvPicPr>
            <a:picLocks noChangeAspect="1"/>
          </p:cNvPicPr>
          <p:nvPr/>
        </p:nvPicPr>
        <p:blipFill>
          <a:blip r:embed="rId3"/>
          <a:stretch>
            <a:fillRect/>
          </a:stretch>
        </p:blipFill>
        <p:spPr>
          <a:xfrm>
            <a:off x="6748552" y="2817837"/>
            <a:ext cx="2573248" cy="715738"/>
          </a:xfrm>
          <a:prstGeom prst="rect">
            <a:avLst/>
          </a:prstGeom>
        </p:spPr>
      </p:pic>
      <p:pic>
        <p:nvPicPr>
          <p:cNvPr id="6" name="Picture 5"/>
          <p:cNvPicPr>
            <a:picLocks noChangeAspect="1"/>
          </p:cNvPicPr>
          <p:nvPr/>
        </p:nvPicPr>
        <p:blipFill>
          <a:blip r:embed="rId4"/>
          <a:stretch>
            <a:fillRect/>
          </a:stretch>
        </p:blipFill>
        <p:spPr>
          <a:xfrm>
            <a:off x="1305013" y="4154514"/>
            <a:ext cx="2543087" cy="709586"/>
          </a:xfrm>
          <a:prstGeom prst="rect">
            <a:avLst/>
          </a:prstGeom>
        </p:spPr>
      </p:pic>
      <p:pic>
        <p:nvPicPr>
          <p:cNvPr id="7" name="Picture 6"/>
          <p:cNvPicPr>
            <a:picLocks noChangeAspect="1"/>
          </p:cNvPicPr>
          <p:nvPr/>
        </p:nvPicPr>
        <p:blipFill>
          <a:blip r:embed="rId5"/>
          <a:stretch>
            <a:fillRect/>
          </a:stretch>
        </p:blipFill>
        <p:spPr>
          <a:xfrm>
            <a:off x="6748552" y="4154514"/>
            <a:ext cx="2573248" cy="709586"/>
          </a:xfrm>
          <a:prstGeom prst="rect">
            <a:avLst/>
          </a:prstGeom>
        </p:spPr>
      </p:pic>
    </p:spTree>
    <p:extLst>
      <p:ext uri="{BB962C8B-B14F-4D97-AF65-F5344CB8AC3E}">
        <p14:creationId xmlns:p14="http://schemas.microsoft.com/office/powerpoint/2010/main" val="55758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788941"/>
          </a:xfrm>
        </p:spPr>
        <p:txBody>
          <a:bodyPr>
            <a:normAutofit/>
          </a:bodyPr>
          <a:lstStyle/>
          <a:p>
            <a:pPr algn="ctr"/>
            <a:r>
              <a:rPr lang="en-US" sz="3200" b="1" u="sng" dirty="0">
                <a:latin typeface="Calibri" panose="020F0502020204030204" pitchFamily="34" charset="0"/>
                <a:cs typeface="Calibri" panose="020F0502020204030204" pitchFamily="34" charset="0"/>
              </a:rPr>
              <a:t>EYES AND MOUTH DETECTION</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87400" y="1524000"/>
            <a:ext cx="9262453" cy="4724399"/>
          </a:xfrm>
        </p:spPr>
        <p:txBody>
          <a:bodyPr>
            <a:normAutofit fontScale="92500" lnSpcReduction="20000"/>
          </a:bodyPr>
          <a:lstStyle/>
          <a:p>
            <a:r>
              <a:rPr lang="en-US" sz="2600" dirty="0">
                <a:latin typeface="Calibri" panose="020F0502020204030204" pitchFamily="34" charset="0"/>
                <a:cs typeface="Calibri" panose="020F0502020204030204" pitchFamily="34" charset="0"/>
              </a:rPr>
              <a:t>To detect the coordinate from where the region of mouth is starting certain calculations are done. After the rectangular window is extracted, we have considered that the mouth are located at a distance of (0.67 * height of window) from the top and (0.27 * width of window) from the left.</a:t>
            </a:r>
          </a:p>
          <a:p>
            <a:r>
              <a:rPr lang="en-US" sz="2600" dirty="0">
                <a:latin typeface="Calibri" panose="020F0502020204030204" pitchFamily="34" charset="0"/>
                <a:cs typeface="Calibri" panose="020F0502020204030204" pitchFamily="34" charset="0"/>
              </a:rPr>
              <a:t>The size of window is (0.20* height of window) in height and (0.45 * width of window) in width.</a:t>
            </a:r>
          </a:p>
          <a:p>
            <a:endParaRPr lang="en-US" dirty="0"/>
          </a:p>
          <a:p>
            <a:endParaRPr lang="en-US" dirty="0"/>
          </a:p>
          <a:p>
            <a:endParaRPr lang="en-US" dirty="0"/>
          </a:p>
          <a:p>
            <a:endParaRPr lang="en-US" dirty="0"/>
          </a:p>
          <a:p>
            <a:endParaRPr lang="en-US" dirty="0"/>
          </a:p>
          <a:p>
            <a:pPr marL="0" indent="0">
              <a:buNone/>
            </a:pPr>
            <a:endParaRPr lang="en-US" sz="1000" b="1" dirty="0"/>
          </a:p>
          <a:p>
            <a:pPr marL="0" indent="0">
              <a:buNone/>
            </a:pPr>
            <a:r>
              <a:rPr lang="en-US" sz="1000" b="1" dirty="0"/>
              <a:t>								</a:t>
            </a:r>
            <a:endParaRPr lang="en-US" sz="1000" dirty="0"/>
          </a:p>
        </p:txBody>
      </p:sp>
    </p:spTree>
    <p:extLst>
      <p:ext uri="{BB962C8B-B14F-4D97-AF65-F5344CB8AC3E}">
        <p14:creationId xmlns:p14="http://schemas.microsoft.com/office/powerpoint/2010/main" val="320023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EYES AND MOUTH DETECTION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2052918"/>
            <a:ext cx="9403742" cy="4195481"/>
          </a:xfrm>
        </p:spPr>
        <p:txBody>
          <a:bodyPr>
            <a:normAutofit/>
          </a:bodyPr>
          <a:lstStyle/>
          <a:p>
            <a:r>
              <a:rPr lang="en-US" sz="2400" dirty="0">
                <a:latin typeface="Calibri" panose="020F0502020204030204" pitchFamily="34" charset="0"/>
                <a:cs typeface="Calibri" panose="020F0502020204030204" pitchFamily="34" charset="0"/>
              </a:rPr>
              <a:t>Again the mouth is converted to </a:t>
            </a:r>
            <a:r>
              <a:rPr lang="en-US" sz="2400" dirty="0" err="1">
                <a:latin typeface="Calibri" panose="020F0502020204030204" pitchFamily="34" charset="0"/>
                <a:cs typeface="Calibri" panose="020F0502020204030204" pitchFamily="34" charset="0"/>
              </a:rPr>
              <a:t>YCbCr</a:t>
            </a:r>
            <a:r>
              <a:rPr lang="en-US" sz="2400" dirty="0">
                <a:latin typeface="Calibri" panose="020F0502020204030204" pitchFamily="34" charset="0"/>
                <a:cs typeface="Calibri" panose="020F0502020204030204" pitchFamily="34" charset="0"/>
              </a:rPr>
              <a:t> colour space, then it is converted to grayscale image and in turn converted to binary image with a threshold of (minimum pixel value + 10).</a:t>
            </a:r>
          </a:p>
          <a:p>
            <a:endParaRPr lang="en-US" dirty="0"/>
          </a:p>
          <a:p>
            <a:endParaRPr lang="en-US" dirty="0"/>
          </a:p>
          <a:p>
            <a:endParaRPr lang="en-US" dirty="0"/>
          </a:p>
          <a:p>
            <a:endParaRPr lang="en-US" dirty="0"/>
          </a:p>
          <a:p>
            <a:pPr marL="0" indent="0">
              <a:buNone/>
            </a:pPr>
            <a:r>
              <a:rPr lang="en-US" sz="1050" b="1" dirty="0"/>
              <a:t>	Mouth region converted to </a:t>
            </a:r>
            <a:r>
              <a:rPr lang="en-US" sz="1050" b="1" dirty="0" err="1"/>
              <a:t>YCbCr</a:t>
            </a:r>
            <a:r>
              <a:rPr lang="en-US" sz="1050" b="1" dirty="0"/>
              <a:t>			   After converting to grayscale image.		After converting to binary image</a:t>
            </a:r>
            <a:br>
              <a:rPr lang="en-US" sz="1050" b="1" dirty="0"/>
            </a:br>
            <a:r>
              <a:rPr lang="en-US" sz="1050" b="1" dirty="0"/>
              <a:t> 	colour space.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25537" y="3757612"/>
            <a:ext cx="2214563" cy="865188"/>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27245" y="3757612"/>
            <a:ext cx="2114855" cy="865188"/>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670494" y="3757612"/>
            <a:ext cx="2184705" cy="865188"/>
          </a:xfrm>
          <a:prstGeom prst="rect">
            <a:avLst/>
          </a:prstGeom>
          <a:noFill/>
          <a:ln>
            <a:noFill/>
          </a:ln>
        </p:spPr>
      </p:pic>
    </p:spTree>
    <p:extLst>
      <p:ext uri="{BB962C8B-B14F-4D97-AF65-F5344CB8AC3E}">
        <p14:creationId xmlns:p14="http://schemas.microsoft.com/office/powerpoint/2010/main" val="640689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pPr algn="ctr"/>
            <a:r>
              <a:rPr lang="en-US" b="1" u="sng" dirty="0">
                <a:latin typeface="Calibri" panose="020F0502020204030204" pitchFamily="34" charset="0"/>
                <a:cs typeface="Calibri" panose="020F0502020204030204" pitchFamily="34" charset="0"/>
              </a:rPr>
              <a:t>EYES AND MOUTH DETECTION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49300" y="1447800"/>
            <a:ext cx="11023600" cy="4800599"/>
          </a:xfrm>
        </p:spPr>
        <p:txBody>
          <a:bodyPr>
            <a:normAutofit/>
          </a:bodyPr>
          <a:lstStyle/>
          <a:p>
            <a:r>
              <a:rPr lang="en-US" sz="2800" dirty="0">
                <a:latin typeface="Calibri" panose="020F0502020204030204" pitchFamily="34" charset="0"/>
                <a:cs typeface="Calibri" panose="020F0502020204030204" pitchFamily="34" charset="0"/>
              </a:rPr>
              <a:t>Other scenarios of mouth detection are :</a:t>
            </a:r>
          </a:p>
          <a:p>
            <a:endParaRPr lang="en-US" dirty="0"/>
          </a:p>
          <a:p>
            <a:pPr marL="3657600" lvl="8" indent="0">
              <a:buNone/>
            </a:pPr>
            <a:r>
              <a:rPr lang="en-US" dirty="0"/>
              <a:t>											</a:t>
            </a:r>
            <a:r>
              <a:rPr lang="en-US" b="1" dirty="0"/>
              <a:t> Original cropped mouth</a:t>
            </a:r>
            <a:r>
              <a:rPr lang="en-US" dirty="0"/>
              <a:t> 														</a:t>
            </a:r>
          </a:p>
          <a:p>
            <a:endParaRPr lang="en-US" dirty="0"/>
          </a:p>
          <a:p>
            <a:pPr marL="3657600" lvl="8" indent="0">
              <a:buNone/>
            </a:pPr>
            <a:endParaRPr lang="en-US" dirty="0"/>
          </a:p>
          <a:p>
            <a:endParaRPr lang="en-US" dirty="0"/>
          </a:p>
          <a:p>
            <a:endParaRPr lang="en-US" dirty="0"/>
          </a:p>
          <a:p>
            <a:pPr marL="0" indent="0">
              <a:buNone/>
            </a:pPr>
            <a:r>
              <a:rPr lang="en-US" dirty="0"/>
              <a:t>																			</a:t>
            </a:r>
            <a:r>
              <a:rPr lang="en-US" b="1" dirty="0"/>
              <a:t> </a:t>
            </a:r>
            <a:r>
              <a:rPr lang="en-US" sz="1400" b="1" dirty="0"/>
              <a:t>After </a:t>
            </a:r>
            <a:r>
              <a:rPr lang="en-US" sz="1400" b="1" dirty="0" err="1"/>
              <a:t>binarization</a:t>
            </a:r>
            <a:endParaRPr lang="en-US" dirty="0"/>
          </a:p>
          <a:p>
            <a:pPr marL="457200" lvl="1" indent="0">
              <a:buNone/>
            </a:pPr>
            <a:r>
              <a:rPr lang="en-US" sz="1400" b="1" dirty="0"/>
              <a:t>								</a:t>
            </a:r>
            <a:endParaRPr lang="en-US" b="1" dirty="0"/>
          </a:p>
        </p:txBody>
      </p:sp>
      <p:pic>
        <p:nvPicPr>
          <p:cNvPr id="5" name="Picture 4"/>
          <p:cNvPicPr>
            <a:picLocks noChangeAspect="1"/>
          </p:cNvPicPr>
          <p:nvPr/>
        </p:nvPicPr>
        <p:blipFill>
          <a:blip r:embed="rId2"/>
          <a:stretch>
            <a:fillRect/>
          </a:stretch>
        </p:blipFill>
        <p:spPr>
          <a:xfrm>
            <a:off x="1651076" y="2367018"/>
            <a:ext cx="1892224" cy="1404385"/>
          </a:xfrm>
          <a:prstGeom prst="rect">
            <a:avLst/>
          </a:prstGeom>
        </p:spPr>
      </p:pic>
      <p:pic>
        <p:nvPicPr>
          <p:cNvPr id="6" name="Picture 5"/>
          <p:cNvPicPr>
            <a:picLocks noChangeAspect="1"/>
          </p:cNvPicPr>
          <p:nvPr/>
        </p:nvPicPr>
        <p:blipFill>
          <a:blip r:embed="rId3"/>
          <a:stretch>
            <a:fillRect/>
          </a:stretch>
        </p:blipFill>
        <p:spPr>
          <a:xfrm>
            <a:off x="1647027" y="4336933"/>
            <a:ext cx="1896273" cy="1375160"/>
          </a:xfrm>
          <a:prstGeom prst="rect">
            <a:avLst/>
          </a:prstGeom>
        </p:spPr>
      </p:pic>
      <p:pic>
        <p:nvPicPr>
          <p:cNvPr id="7" name="Picture 6"/>
          <p:cNvPicPr>
            <a:picLocks noChangeAspect="1"/>
          </p:cNvPicPr>
          <p:nvPr/>
        </p:nvPicPr>
        <p:blipFill>
          <a:blip r:embed="rId4"/>
          <a:stretch>
            <a:fillRect/>
          </a:stretch>
        </p:blipFill>
        <p:spPr>
          <a:xfrm>
            <a:off x="7569276" y="2443714"/>
            <a:ext cx="1892224" cy="1404385"/>
          </a:xfrm>
          <a:prstGeom prst="rect">
            <a:avLst/>
          </a:prstGeom>
        </p:spPr>
      </p:pic>
      <p:pic>
        <p:nvPicPr>
          <p:cNvPr id="8" name="Picture 7"/>
          <p:cNvPicPr>
            <a:picLocks noChangeAspect="1"/>
          </p:cNvPicPr>
          <p:nvPr/>
        </p:nvPicPr>
        <p:blipFill>
          <a:blip r:embed="rId5"/>
          <a:stretch>
            <a:fillRect/>
          </a:stretch>
        </p:blipFill>
        <p:spPr>
          <a:xfrm>
            <a:off x="7569276" y="4373744"/>
            <a:ext cx="1892224" cy="1391938"/>
          </a:xfrm>
          <a:prstGeom prst="rect">
            <a:avLst/>
          </a:prstGeom>
        </p:spPr>
      </p:pic>
      <p:pic>
        <p:nvPicPr>
          <p:cNvPr id="9" name="Picture 8"/>
          <p:cNvPicPr>
            <a:picLocks noChangeAspect="1"/>
          </p:cNvPicPr>
          <p:nvPr/>
        </p:nvPicPr>
        <p:blipFill>
          <a:blip r:embed="rId6"/>
          <a:stretch>
            <a:fillRect/>
          </a:stretch>
        </p:blipFill>
        <p:spPr>
          <a:xfrm>
            <a:off x="4664939" y="2382746"/>
            <a:ext cx="1855715" cy="1372927"/>
          </a:xfrm>
          <a:prstGeom prst="rect">
            <a:avLst/>
          </a:prstGeom>
        </p:spPr>
      </p:pic>
      <p:pic>
        <p:nvPicPr>
          <p:cNvPr id="10" name="Picture 9"/>
          <p:cNvPicPr>
            <a:picLocks noChangeAspect="1"/>
          </p:cNvPicPr>
          <p:nvPr/>
        </p:nvPicPr>
        <p:blipFill>
          <a:blip r:embed="rId7"/>
          <a:stretch>
            <a:fillRect/>
          </a:stretch>
        </p:blipFill>
        <p:spPr>
          <a:xfrm>
            <a:off x="4664938" y="4336933"/>
            <a:ext cx="1855715" cy="1375160"/>
          </a:xfrm>
          <a:prstGeom prst="rect">
            <a:avLst/>
          </a:prstGeom>
        </p:spPr>
      </p:pic>
    </p:spTree>
    <p:extLst>
      <p:ext uri="{BB962C8B-B14F-4D97-AF65-F5344CB8AC3E}">
        <p14:creationId xmlns:p14="http://schemas.microsoft.com/office/powerpoint/2010/main" val="203762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3482"/>
          </a:xfrm>
        </p:spPr>
        <p:txBody>
          <a:bodyPr>
            <a:normAutofit fontScale="90000"/>
          </a:bodyPr>
          <a:lstStyle/>
          <a:p>
            <a:pPr algn="ctr"/>
            <a:r>
              <a:rPr lang="en-US" b="1" u="sng" dirty="0">
                <a:latin typeface="Calibri" panose="020F0502020204030204" pitchFamily="34" charset="0"/>
                <a:cs typeface="Calibri" panose="020F0502020204030204" pitchFamily="34" charset="0"/>
              </a:rPr>
              <a:t>SKIN SEGMENTATION</a:t>
            </a:r>
            <a:br>
              <a:rPr lang="en-US" dirty="0"/>
            </a:br>
            <a:endParaRPr lang="en-US" dirty="0"/>
          </a:p>
        </p:txBody>
      </p:sp>
      <p:sp>
        <p:nvSpPr>
          <p:cNvPr id="3" name="Content Placeholder 2"/>
          <p:cNvSpPr>
            <a:spLocks noGrp="1"/>
          </p:cNvSpPr>
          <p:nvPr>
            <p:ph idx="1"/>
          </p:nvPr>
        </p:nvSpPr>
        <p:spPr>
          <a:xfrm>
            <a:off x="646112" y="1346200"/>
            <a:ext cx="9403742" cy="4902199"/>
          </a:xfrm>
        </p:spPr>
        <p:txBody>
          <a:bodyPr>
            <a:normAutofit lnSpcReduction="10000"/>
          </a:bodyPr>
          <a:lstStyle/>
          <a:p>
            <a:r>
              <a:rPr lang="en-US" sz="2000" dirty="0">
                <a:latin typeface="Calibri" panose="020F0502020204030204" pitchFamily="34" charset="0"/>
                <a:cs typeface="Calibri" panose="020F0502020204030204" pitchFamily="34" charset="0"/>
              </a:rPr>
              <a:t>An image which taken inside a vehicle includes the driver’s face. Typically a camera takes images within the RGB model (Red, Green and Blue). However, the RGB model includes brightness in addition to the colours. When it comes to human’s eyes, different brightness for the same color means different colour. </a:t>
            </a:r>
          </a:p>
          <a:p>
            <a:r>
              <a:rPr lang="en-US" sz="2000" dirty="0">
                <a:latin typeface="Calibri" panose="020F0502020204030204" pitchFamily="34" charset="0"/>
                <a:cs typeface="Calibri" panose="020F0502020204030204" pitchFamily="34" charset="0"/>
              </a:rPr>
              <a:t>When analyzing a human face, RGB model is very sensitive in image brightness. Therefore, to remove the brightness from the images is second step. We use the </a:t>
            </a:r>
            <a:r>
              <a:rPr lang="en-US" sz="2000" dirty="0" err="1">
                <a:latin typeface="Calibri" panose="020F0502020204030204" pitchFamily="34" charset="0"/>
                <a:cs typeface="Calibri" panose="020F0502020204030204" pitchFamily="34" charset="0"/>
              </a:rPr>
              <a:t>YCbCr</a:t>
            </a:r>
            <a:r>
              <a:rPr lang="en-US" sz="2000" dirty="0">
                <a:latin typeface="Calibri" panose="020F0502020204030204" pitchFamily="34" charset="0"/>
                <a:cs typeface="Calibri" panose="020F0502020204030204" pitchFamily="34" charset="0"/>
              </a:rPr>
              <a:t> space since it is widely used in video compression standards .</a:t>
            </a:r>
          </a:p>
          <a:p>
            <a:r>
              <a:rPr lang="en-US" sz="2000" dirty="0">
                <a:latin typeface="Calibri" panose="020F0502020204030204" pitchFamily="34" charset="0"/>
                <a:cs typeface="Calibri" panose="020F0502020204030204" pitchFamily="34" charset="0"/>
              </a:rPr>
              <a:t>Since the skin-tone color depends on luminance, we nonlinearly transform the </a:t>
            </a:r>
            <a:r>
              <a:rPr lang="en-US" sz="2000" dirty="0" err="1">
                <a:latin typeface="Calibri" panose="020F0502020204030204" pitchFamily="34" charset="0"/>
                <a:cs typeface="Calibri" panose="020F0502020204030204" pitchFamily="34" charset="0"/>
              </a:rPr>
              <a:t>YCbCr</a:t>
            </a:r>
            <a:r>
              <a:rPr lang="en-US" sz="2000" dirty="0">
                <a:latin typeface="Calibri" panose="020F0502020204030204" pitchFamily="34" charset="0"/>
                <a:cs typeface="Calibri" panose="020F0502020204030204" pitchFamily="34" charset="0"/>
              </a:rPr>
              <a:t> colour space to make the skin cluster </a:t>
            </a:r>
            <a:r>
              <a:rPr lang="en-US" sz="2000" dirty="0" err="1">
                <a:latin typeface="Calibri" panose="020F0502020204030204" pitchFamily="34" charset="0"/>
                <a:cs typeface="Calibri" panose="020F0502020204030204" pitchFamily="34" charset="0"/>
              </a:rPr>
              <a:t>luma</a:t>
            </a:r>
            <a:r>
              <a:rPr lang="en-US" sz="2000" dirty="0">
                <a:latin typeface="Calibri" panose="020F0502020204030204" pitchFamily="34" charset="0"/>
                <a:cs typeface="Calibri" panose="020F0502020204030204" pitchFamily="34" charset="0"/>
              </a:rPr>
              <a:t>-independent. This also enables robust detection of dark and light skin tone colours. The main advantage of converting the image to the </a:t>
            </a:r>
            <a:r>
              <a:rPr lang="en-US" sz="2000" dirty="0" err="1">
                <a:latin typeface="Calibri" panose="020F0502020204030204" pitchFamily="34" charset="0"/>
                <a:cs typeface="Calibri" panose="020F0502020204030204" pitchFamily="34" charset="0"/>
              </a:rPr>
              <a:t>YCbCr</a:t>
            </a:r>
            <a:r>
              <a:rPr lang="en-US" sz="2000" dirty="0">
                <a:latin typeface="Calibri" panose="020F0502020204030204" pitchFamily="34" charset="0"/>
                <a:cs typeface="Calibri" panose="020F0502020204030204" pitchFamily="34" charset="0"/>
              </a:rPr>
              <a:t> domain is that influence of luminosity can be removed during our image processing. </a:t>
            </a:r>
          </a:p>
          <a:p>
            <a:r>
              <a:rPr lang="en-US" sz="2000" dirty="0">
                <a:latin typeface="Calibri" panose="020F0502020204030204" pitchFamily="34" charset="0"/>
                <a:cs typeface="Calibri" panose="020F0502020204030204" pitchFamily="34" charset="0"/>
              </a:rPr>
              <a:t>In the RGB domain, each component of the picture (red, green and blue) has a different brightness. However, in the </a:t>
            </a:r>
            <a:r>
              <a:rPr lang="en-US" sz="2000" dirty="0" err="1">
                <a:latin typeface="Calibri" panose="020F0502020204030204" pitchFamily="34" charset="0"/>
                <a:cs typeface="Calibri" panose="020F0502020204030204" pitchFamily="34" charset="0"/>
              </a:rPr>
              <a:t>YCbCr</a:t>
            </a:r>
            <a:r>
              <a:rPr lang="en-US" sz="2000" dirty="0">
                <a:latin typeface="Calibri" panose="020F0502020204030204" pitchFamily="34" charset="0"/>
                <a:cs typeface="Calibri" panose="020F0502020204030204" pitchFamily="34" charset="0"/>
              </a:rPr>
              <a:t> domain all information about the brightness is given by the Y component, since the </a:t>
            </a:r>
            <a:r>
              <a:rPr lang="en-US" sz="2000" dirty="0" err="1">
                <a:latin typeface="Calibri" panose="020F0502020204030204" pitchFamily="34" charset="0"/>
                <a:cs typeface="Calibri" panose="020F0502020204030204" pitchFamily="34" charset="0"/>
              </a:rPr>
              <a:t>Cb</a:t>
            </a:r>
            <a:r>
              <a:rPr lang="en-US" sz="2000" dirty="0">
                <a:latin typeface="Calibri" panose="020F0502020204030204" pitchFamily="34" charset="0"/>
                <a:cs typeface="Calibri" panose="020F0502020204030204" pitchFamily="34" charset="0"/>
              </a:rPr>
              <a:t> (blue) and Cr (red) components are independent from the luminosity.</a:t>
            </a:r>
          </a:p>
        </p:txBody>
      </p:sp>
    </p:spTree>
    <p:extLst>
      <p:ext uri="{BB962C8B-B14F-4D97-AF65-F5344CB8AC3E}">
        <p14:creationId xmlns:p14="http://schemas.microsoft.com/office/powerpoint/2010/main" val="249354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082"/>
          </a:xfrm>
        </p:spPr>
        <p:txBody>
          <a:bodyPr>
            <a:normAutofit fontScale="90000"/>
          </a:bodyPr>
          <a:lstStyle/>
          <a:p>
            <a:pPr algn="ctr"/>
            <a:r>
              <a:rPr lang="en-US" b="1" u="sng" dirty="0">
                <a:latin typeface="Calibri" panose="020F0502020204030204" pitchFamily="34" charset="0"/>
                <a:cs typeface="Calibri" panose="020F0502020204030204" pitchFamily="34" charset="0"/>
              </a:rPr>
              <a:t>SKIN SEGMENTATION</a:t>
            </a:r>
            <a:br>
              <a:rPr lang="en-US" dirty="0"/>
            </a:br>
            <a:endParaRPr lang="en-US" dirty="0"/>
          </a:p>
        </p:txBody>
      </p:sp>
      <p:sp>
        <p:nvSpPr>
          <p:cNvPr id="3" name="Content Placeholder 2"/>
          <p:cNvSpPr>
            <a:spLocks noGrp="1"/>
          </p:cNvSpPr>
          <p:nvPr>
            <p:ph idx="1"/>
          </p:nvPr>
        </p:nvSpPr>
        <p:spPr>
          <a:xfrm>
            <a:off x="749300" y="1371600"/>
            <a:ext cx="9300553" cy="4876799"/>
          </a:xfrm>
        </p:spPr>
        <p:txBody>
          <a:bodyPr>
            <a:normAutofit/>
          </a:bodyPr>
          <a:lstStyle/>
          <a:p>
            <a:r>
              <a:rPr lang="en-US" sz="2400" b="1" u="sng" dirty="0">
                <a:latin typeface="Calibri" panose="020F0502020204030204" pitchFamily="34" charset="0"/>
                <a:cs typeface="Calibri" panose="020F0502020204030204" pitchFamily="34" charset="0"/>
              </a:rPr>
              <a:t>Conversion from RGB to </a:t>
            </a:r>
            <a:r>
              <a:rPr lang="en-US" sz="2400" b="1" u="sng" dirty="0" err="1">
                <a:latin typeface="Calibri" panose="020F0502020204030204" pitchFamily="34" charset="0"/>
                <a:cs typeface="Calibri" panose="020F0502020204030204" pitchFamily="34" charset="0"/>
              </a:rPr>
              <a:t>YCbCr</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Cb</a:t>
            </a:r>
            <a:r>
              <a:rPr lang="en-US" sz="2400" dirty="0">
                <a:latin typeface="Calibri" panose="020F0502020204030204" pitchFamily="34" charset="0"/>
                <a:cs typeface="Calibri" panose="020F0502020204030204" pitchFamily="34" charset="0"/>
              </a:rPr>
              <a:t> =  (0.148* Red)  - (0.291* Green)  + (0.439 * Blue)  + 128;</a:t>
            </a:r>
          </a:p>
          <a:p>
            <a:pPr marL="0" indent="0">
              <a:buNone/>
            </a:pPr>
            <a:r>
              <a:rPr lang="en-US" sz="2400" dirty="0">
                <a:latin typeface="Calibri" panose="020F0502020204030204" pitchFamily="34" charset="0"/>
                <a:cs typeface="Calibri" panose="020F0502020204030204" pitchFamily="34" charset="0"/>
              </a:rPr>
              <a:t>	Cr =  (0.439 * Red)  - (0.368 * Green)  – (0.071 * Blue) + 128;</a:t>
            </a:r>
          </a:p>
          <a:p>
            <a:r>
              <a:rPr lang="en-US" sz="2400" b="1" u="sng" dirty="0">
                <a:latin typeface="Calibri" panose="020F0502020204030204" pitchFamily="34" charset="0"/>
                <a:cs typeface="Calibri" panose="020F0502020204030204" pitchFamily="34" charset="0"/>
              </a:rPr>
              <a:t>Conversion from RGB to HSV</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MATLAB has predefined function for conversion of RGB color space to 	HSV color space.</a:t>
            </a:r>
          </a:p>
          <a:p>
            <a:pPr marL="0" indent="0">
              <a:buNone/>
            </a:pPr>
            <a:r>
              <a:rPr lang="en-US" sz="2400" dirty="0">
                <a:latin typeface="Calibri" panose="020F0502020204030204" pitchFamily="34" charset="0"/>
                <a:cs typeface="Calibri" panose="020F0502020204030204" pitchFamily="34" charset="0"/>
              </a:rPr>
              <a:t>	I’ = rgb2hsv (I);</a:t>
            </a:r>
          </a:p>
        </p:txBody>
      </p:sp>
    </p:spTree>
    <p:extLst>
      <p:ext uri="{BB962C8B-B14F-4D97-AF65-F5344CB8AC3E}">
        <p14:creationId xmlns:p14="http://schemas.microsoft.com/office/powerpoint/2010/main" val="67000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906" y="904775"/>
            <a:ext cx="8595360" cy="1804470"/>
          </a:xfrm>
        </p:spPr>
        <p:txBody>
          <a:bodyPr>
            <a:normAutofit/>
          </a:bodyPr>
          <a:lstStyle/>
          <a:p>
            <a:pPr algn="ctr"/>
            <a:r>
              <a:rPr lang="en-US" sz="3200" b="1" u="sng" dirty="0">
                <a:latin typeface="Calibri" panose="020F0502020204030204" pitchFamily="34" charset="0"/>
                <a:cs typeface="Calibri" panose="020F0502020204030204" pitchFamily="34" charset="0"/>
              </a:rPr>
              <a:t>INTELLIGENT ALARM SYSTEM OF  DRIVER FATIGUE, </a:t>
            </a:r>
            <a:br>
              <a:rPr lang="en-US" sz="3200" b="1" u="sng" dirty="0">
                <a:latin typeface="Calibri" panose="020F0502020204030204" pitchFamily="34" charset="0"/>
                <a:cs typeface="Calibri" panose="020F0502020204030204" pitchFamily="34" charset="0"/>
              </a:rPr>
            </a:br>
            <a:r>
              <a:rPr lang="en-US" sz="3200" b="1" u="sng" dirty="0">
                <a:latin typeface="Calibri" panose="020F0502020204030204" pitchFamily="34" charset="0"/>
                <a:cs typeface="Calibri" panose="020F0502020204030204" pitchFamily="34" charset="0"/>
              </a:rPr>
              <a:t>BASED ON VIDEO SEQUENCES.</a:t>
            </a:r>
            <a:endParaRPr lang="en-US" sz="3200" u="sng"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494086" y="3608067"/>
            <a:ext cx="8871295" cy="1887958"/>
          </a:xfrm>
        </p:spPr>
        <p:txBody>
          <a:bodyPr>
            <a:noAutofit/>
          </a:bodyPr>
          <a:lstStyle/>
          <a:p>
            <a:pPr algn="ctr"/>
            <a:r>
              <a:rPr lang="en-US" sz="2800" i="0" dirty="0">
                <a:solidFill>
                  <a:schemeClr val="tx1"/>
                </a:solidFill>
                <a:effectLst/>
                <a:latin typeface="Calibri" panose="020F0502020204030204" pitchFamily="34" charset="0"/>
                <a:cs typeface="Calibri" panose="020F0502020204030204" pitchFamily="34" charset="0"/>
              </a:rPr>
              <a:t>The project is developed in MATLAB for detecting drowsiness while driving. On detecting the signs of fatigue or distraction from random sources around, it would generate an alarm to notify driver.</a:t>
            </a:r>
            <a:endParaRPr lang="en-US" sz="2800"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62402DC3-64AC-4025-AD98-DD37EC2F4E4E}"/>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l="21081" t="4750" r="21609" b="2193"/>
          <a:stretch/>
        </p:blipFill>
        <p:spPr>
          <a:xfrm>
            <a:off x="9144000" y="4409440"/>
            <a:ext cx="3048000" cy="2448560"/>
          </a:xfrm>
          <a:prstGeom prst="rect">
            <a:avLst/>
          </a:prstGeom>
          <a:pattFill prst="dotDmnd">
            <a:fgClr>
              <a:schemeClr val="tx1"/>
            </a:fgClr>
            <a:bgClr>
              <a:schemeClr val="bg1"/>
            </a:bgClr>
          </a:pattFill>
          <a:ln>
            <a:solidFill>
              <a:schemeClr val="tx1"/>
            </a:solidFill>
          </a:ln>
        </p:spPr>
      </p:pic>
    </p:spTree>
    <p:extLst>
      <p:ext uri="{BB962C8B-B14F-4D97-AF65-F5344CB8AC3E}">
        <p14:creationId xmlns:p14="http://schemas.microsoft.com/office/powerpoint/2010/main" val="88950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pPr algn="ctr"/>
            <a:r>
              <a:rPr lang="en-US" b="1" u="sng" dirty="0">
                <a:latin typeface="Calibri" panose="020F0502020204030204" pitchFamily="34" charset="0"/>
                <a:cs typeface="Calibri" panose="020F0502020204030204" pitchFamily="34" charset="0"/>
              </a:rPr>
              <a:t>DECISION MAKING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1397000"/>
            <a:ext cx="9403742" cy="4851399"/>
          </a:xfrm>
        </p:spPr>
        <p:txBody>
          <a:bodyPr>
            <a:normAutofit/>
          </a:bodyPr>
          <a:lstStyle/>
          <a:p>
            <a:pPr marL="0" indent="0">
              <a:buNone/>
            </a:pPr>
            <a:r>
              <a:rPr lang="en-US" sz="2000" b="1" dirty="0">
                <a:latin typeface="Calibri" panose="020F0502020204030204" pitchFamily="34" charset="0"/>
                <a:cs typeface="Calibri" panose="020F0502020204030204" pitchFamily="34" charset="0"/>
              </a:rPr>
              <a:t>The first frame is used for learning. All the results are calculated taking first frame as ideal frame.</a:t>
            </a:r>
          </a:p>
          <a:p>
            <a:pPr marL="0" indent="0">
              <a:buNone/>
            </a:pPr>
            <a:r>
              <a:rPr lang="en-US" sz="2000" b="1" u="sng" dirty="0">
                <a:latin typeface="Calibri" panose="020F0502020204030204" pitchFamily="34" charset="0"/>
                <a:cs typeface="Calibri" panose="020F0502020204030204" pitchFamily="34" charset="0"/>
              </a:rPr>
              <a:t>Eyes Closed</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When eyes are closed, the number of black pixels in binary image decreases considerably. If eyes are found closed for </a:t>
            </a:r>
            <a:r>
              <a:rPr lang="en-US" sz="2000" dirty="0" err="1">
                <a:latin typeface="Calibri" panose="020F0502020204030204" pitchFamily="34" charset="0"/>
                <a:cs typeface="Calibri" panose="020F0502020204030204" pitchFamily="34" charset="0"/>
              </a:rPr>
              <a:t>atleast</a:t>
            </a:r>
            <a:r>
              <a:rPr lang="en-US" sz="2000" dirty="0">
                <a:latin typeface="Calibri" panose="020F0502020204030204" pitchFamily="34" charset="0"/>
                <a:cs typeface="Calibri" panose="020F0502020204030204" pitchFamily="34" charset="0"/>
              </a:rPr>
              <a:t> 2 consecutive seconds (i.e. 2 * 16 = 32 frames, considering 16 frames per second), then the warning will be generated.</a:t>
            </a:r>
          </a:p>
          <a:p>
            <a:pPr marL="0" indent="0">
              <a:buNone/>
            </a:pPr>
            <a:endParaRPr lang="en-US" sz="2000" b="1" u="sng" dirty="0">
              <a:latin typeface="Calibri" panose="020F0502020204030204" pitchFamily="34" charset="0"/>
              <a:cs typeface="Calibri" panose="020F0502020204030204" pitchFamily="34" charset="0"/>
            </a:endParaRPr>
          </a:p>
          <a:p>
            <a:pPr marL="0" indent="0">
              <a:buNone/>
            </a:pPr>
            <a:r>
              <a:rPr lang="en-US" sz="2000" b="1" u="sng" dirty="0">
                <a:latin typeface="Calibri" panose="020F0502020204030204" pitchFamily="34" charset="0"/>
                <a:cs typeface="Calibri" panose="020F0502020204030204" pitchFamily="34" charset="0"/>
              </a:rPr>
              <a:t>Mouth Open</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When mouth is open, the resulting black pixels in binary image can be considerably larger or smaller than the ideal frame. The difference can be more than 6% of the black pixels in ideal </a:t>
            </a:r>
            <a:r>
              <a:rPr lang="en-US" sz="2000" dirty="0" err="1">
                <a:latin typeface="Calibri" panose="020F0502020204030204" pitchFamily="34" charset="0"/>
                <a:cs typeface="Calibri" panose="020F0502020204030204" pitchFamily="34" charset="0"/>
              </a:rPr>
              <a:t>frame.If</a:t>
            </a:r>
            <a:r>
              <a:rPr lang="en-US" sz="2000" dirty="0">
                <a:latin typeface="Calibri" panose="020F0502020204030204" pitchFamily="34" charset="0"/>
                <a:cs typeface="Calibri" panose="020F0502020204030204" pitchFamily="34" charset="0"/>
              </a:rPr>
              <a:t> mouth is found open for </a:t>
            </a:r>
            <a:r>
              <a:rPr lang="en-US" sz="2000" dirty="0" err="1">
                <a:latin typeface="Calibri" panose="020F0502020204030204" pitchFamily="34" charset="0"/>
                <a:cs typeface="Calibri" panose="020F0502020204030204" pitchFamily="34" charset="0"/>
              </a:rPr>
              <a:t>atleast</a:t>
            </a:r>
            <a:r>
              <a:rPr lang="en-US" sz="2000" dirty="0">
                <a:latin typeface="Calibri" panose="020F0502020204030204" pitchFamily="34" charset="0"/>
                <a:cs typeface="Calibri" panose="020F0502020204030204" pitchFamily="34" charset="0"/>
              </a:rPr>
              <a:t> 2 consecutive seconds (i.e. 2 * 16 = 32 frames, considering 16 frames per second), it means that the person is yawning and in response the warning will be generated.</a:t>
            </a:r>
          </a:p>
          <a:p>
            <a:pPr marL="0" indent="0">
              <a:buNone/>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632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182"/>
          </a:xfrm>
        </p:spPr>
        <p:txBody>
          <a:bodyPr/>
          <a:lstStyle/>
          <a:p>
            <a:pPr algn="ctr"/>
            <a:r>
              <a:rPr lang="en-US" b="1" u="sng" dirty="0">
                <a:latin typeface="Calibri" panose="020F0502020204030204" pitchFamily="34" charset="0"/>
                <a:cs typeface="Calibri" panose="020F0502020204030204" pitchFamily="34" charset="0"/>
              </a:rPr>
              <a:t>DECISION MAKING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1473200"/>
            <a:ext cx="10250488" cy="4775199"/>
          </a:xfrm>
        </p:spPr>
        <p:txBody>
          <a:bodyPr>
            <a:normAutofit/>
          </a:bodyPr>
          <a:lstStyle/>
          <a:p>
            <a:pPr marL="0" indent="0">
              <a:buNone/>
            </a:pPr>
            <a:r>
              <a:rPr lang="en-US" sz="2800" b="1" u="sng" dirty="0">
                <a:latin typeface="Calibri" panose="020F0502020204030204" pitchFamily="34" charset="0"/>
                <a:cs typeface="Calibri" panose="020F0502020204030204" pitchFamily="34" charset="0"/>
              </a:rPr>
              <a:t>Head Lowering</a:t>
            </a: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If the head is lowered, or turned around the number of skin pixels considerably decrease as compared to the ideal </a:t>
            </a:r>
            <a:r>
              <a:rPr lang="en-US" sz="2800" dirty="0" err="1">
                <a:latin typeface="Calibri" panose="020F0502020204030204" pitchFamily="34" charset="0"/>
                <a:cs typeface="Calibri" panose="020F0502020204030204" pitchFamily="34" charset="0"/>
              </a:rPr>
              <a:t>frame.If</a:t>
            </a:r>
            <a:r>
              <a:rPr lang="en-US" sz="2800" dirty="0">
                <a:latin typeface="Calibri" panose="020F0502020204030204" pitchFamily="34" charset="0"/>
                <a:cs typeface="Calibri" panose="020F0502020204030204" pitchFamily="34" charset="0"/>
              </a:rPr>
              <a:t> head is found lowered or found turned in other directions for </a:t>
            </a:r>
            <a:r>
              <a:rPr lang="en-US" sz="2800" dirty="0" err="1">
                <a:latin typeface="Calibri" panose="020F0502020204030204" pitchFamily="34" charset="0"/>
                <a:cs typeface="Calibri" panose="020F0502020204030204" pitchFamily="34" charset="0"/>
              </a:rPr>
              <a:t>atleast</a:t>
            </a:r>
            <a:r>
              <a:rPr lang="en-US" sz="2800" dirty="0">
                <a:latin typeface="Calibri" panose="020F0502020204030204" pitchFamily="34" charset="0"/>
                <a:cs typeface="Calibri" panose="020F0502020204030204" pitchFamily="34" charset="0"/>
              </a:rPr>
              <a:t> 2 consecutive seconds (i.e. 2 * 16 = 32 frames, considering 16 frames per second), it means that the person is vulnerable for accident and in response the warning will be generated.</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749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pPr algn="ctr"/>
            <a:r>
              <a:rPr lang="en-US" b="1" u="sng" dirty="0">
                <a:latin typeface="Calibri" panose="020F0502020204030204" pitchFamily="34" charset="0"/>
                <a:cs typeface="Calibri" panose="020F0502020204030204" pitchFamily="34" charset="0"/>
              </a:rPr>
              <a:t>LIMITATIONS OF THE ALGORITHM</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1473200"/>
            <a:ext cx="9403742" cy="4775199"/>
          </a:xfrm>
        </p:spPr>
        <p:txBody>
          <a:bodyPr>
            <a:normAutofit lnSpcReduction="10000"/>
          </a:bodyPr>
          <a:lstStyle/>
          <a:p>
            <a:pPr lvl="0"/>
            <a:r>
              <a:rPr lang="en-US" sz="2400" dirty="0">
                <a:latin typeface="Calibri" panose="020F0502020204030204" pitchFamily="34" charset="0"/>
                <a:cs typeface="Calibri" panose="020F0502020204030204" pitchFamily="34" charset="0"/>
              </a:rPr>
              <a:t>Objects in the video, should be uniformly illuminated, else results can differ.</a:t>
            </a:r>
          </a:p>
          <a:p>
            <a:pPr marL="0" indent="0">
              <a:buNone/>
            </a:pPr>
            <a:r>
              <a:rPr lang="en-US" sz="2400" b="1"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Changing distance of person from the camera can cause problems.</a:t>
            </a:r>
          </a:p>
          <a:p>
            <a:pPr marL="0" indent="0">
              <a:buNone/>
            </a:pPr>
            <a:r>
              <a:rPr lang="en-US" sz="2400" b="1"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Head lowering can give abrupt results in case of bald person.</a:t>
            </a:r>
          </a:p>
          <a:p>
            <a:pPr marL="0" indent="0">
              <a:buNone/>
            </a:pPr>
            <a:r>
              <a:rPr lang="en-US" sz="2400" b="1"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The algorithm doesn’t work for the people sleeping with eyes open.</a:t>
            </a:r>
          </a:p>
          <a:p>
            <a:pPr marL="0" indent="0">
              <a:buNone/>
            </a:pPr>
            <a:r>
              <a:rPr lang="en-US" sz="2400" b="1"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Face symmetry calculations are not same for everyone. The calculations considered are true for most of the people.</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8883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83" y="628850"/>
            <a:ext cx="8596668" cy="1320800"/>
          </a:xfrm>
        </p:spPr>
        <p:txBody>
          <a:bodyPr/>
          <a:lstStyle/>
          <a:p>
            <a:pPr algn="ctr"/>
            <a:r>
              <a:rPr lang="en-US" b="1" u="sng" dirty="0">
                <a:latin typeface="Calibri" panose="020F0502020204030204" pitchFamily="34" charset="0"/>
                <a:cs typeface="Calibri" panose="020F0502020204030204" pitchFamily="34" charset="0"/>
              </a:rPr>
              <a:t>ACCURACY</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1625600"/>
            <a:ext cx="9403742" cy="4622799"/>
          </a:xfrm>
        </p:spPr>
        <p:txBody>
          <a:bodyPr/>
          <a:lstStyle/>
          <a:p>
            <a:pPr marL="0" indent="0">
              <a:buNone/>
            </a:pPr>
            <a:r>
              <a:rPr lang="en-US" b="1" dirty="0"/>
              <a:t> </a:t>
            </a:r>
            <a:endParaRPr lang="en-US" dirty="0"/>
          </a:p>
          <a:p>
            <a:r>
              <a:rPr lang="en-US" sz="2800" dirty="0">
                <a:latin typeface="Calibri" panose="020F0502020204030204" pitchFamily="34" charset="0"/>
                <a:cs typeface="Calibri" panose="020F0502020204030204" pitchFamily="34" charset="0"/>
              </a:rPr>
              <a:t>The algorithm is checked on about thirty videos of about 5-10 seconds.</a:t>
            </a:r>
          </a:p>
          <a:p>
            <a:pPr marL="0" indent="0">
              <a:buNone/>
            </a:pPr>
            <a:r>
              <a:rPr lang="en-US" sz="2800" dirty="0">
                <a:latin typeface="Calibri" panose="020F0502020204030204" pitchFamily="34" charset="0"/>
                <a:cs typeface="Calibri" panose="020F0502020204030204" pitchFamily="34" charset="0"/>
              </a:rPr>
              <a:t> </a:t>
            </a:r>
          </a:p>
          <a:p>
            <a:r>
              <a:rPr lang="en-US" sz="2800" dirty="0">
                <a:latin typeface="Calibri" panose="020F0502020204030204" pitchFamily="34" charset="0"/>
                <a:cs typeface="Calibri" panose="020F0502020204030204" pitchFamily="34" charset="0"/>
              </a:rPr>
              <a:t>The algorithm gives correct answer on about 25 videos that makes it about 83.33% accurate.</a:t>
            </a:r>
          </a:p>
          <a:p>
            <a:endParaRPr lang="en-US" dirty="0"/>
          </a:p>
        </p:txBody>
      </p:sp>
    </p:spTree>
    <p:extLst>
      <p:ext uri="{BB962C8B-B14F-4D97-AF65-F5344CB8AC3E}">
        <p14:creationId xmlns:p14="http://schemas.microsoft.com/office/powerpoint/2010/main" val="2064430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REFERENCES</a:t>
            </a:r>
            <a:br>
              <a:rPr lang="en-US" dirty="0"/>
            </a:br>
            <a:endParaRPr lang="en-US" dirty="0"/>
          </a:p>
        </p:txBody>
      </p:sp>
      <p:sp>
        <p:nvSpPr>
          <p:cNvPr id="3" name="Content Placeholder 2"/>
          <p:cNvSpPr>
            <a:spLocks noGrp="1"/>
          </p:cNvSpPr>
          <p:nvPr>
            <p:ph idx="1"/>
          </p:nvPr>
        </p:nvSpPr>
        <p:spPr>
          <a:xfrm>
            <a:off x="646112" y="1714500"/>
            <a:ext cx="8651892" cy="4559300"/>
          </a:xfrm>
        </p:spPr>
        <p:txBody>
          <a:bodyPr>
            <a:normAutofit fontScale="92500" lnSpcReduction="20000"/>
          </a:bodyPr>
          <a:lstStyle/>
          <a:p>
            <a:pPr marL="0" indent="0">
              <a:buNone/>
            </a:pPr>
            <a:endParaRPr lang="en-US" dirty="0"/>
          </a:p>
          <a:p>
            <a:pPr marL="0" indent="0">
              <a:buNone/>
            </a:pPr>
            <a:r>
              <a:rPr lang="en-US" dirty="0"/>
              <a:t>[</a:t>
            </a:r>
            <a:r>
              <a:rPr lang="en-US" sz="2600" dirty="0">
                <a:latin typeface="Calibri" panose="020F0502020204030204" pitchFamily="34" charset="0"/>
                <a:cs typeface="Calibri" panose="020F0502020204030204" pitchFamily="34" charset="0"/>
              </a:rPr>
              <a:t>1]	G. </a:t>
            </a:r>
            <a:r>
              <a:rPr lang="en-US" sz="2600" dirty="0" err="1">
                <a:latin typeface="Calibri" panose="020F0502020204030204" pitchFamily="34" charset="0"/>
                <a:cs typeface="Calibri" panose="020F0502020204030204" pitchFamily="34" charset="0"/>
              </a:rPr>
              <a:t>Hosseini</a:t>
            </a:r>
            <a:r>
              <a:rPr lang="en-US" sz="2600" dirty="0">
                <a:latin typeface="Calibri" panose="020F0502020204030204" pitchFamily="34" charset="0"/>
                <a:cs typeface="Calibri" panose="020F0502020204030204" pitchFamily="34" charset="0"/>
              </a:rPr>
              <a:t>, H. </a:t>
            </a:r>
            <a:r>
              <a:rPr lang="en-US" sz="2600" dirty="0" err="1">
                <a:latin typeface="Calibri" panose="020F0502020204030204" pitchFamily="34" charset="0"/>
                <a:cs typeface="Calibri" panose="020F0502020204030204" pitchFamily="34" charset="0"/>
              </a:rPr>
              <a:t>Hossein-Zadeh</a:t>
            </a:r>
            <a:r>
              <a:rPr lang="en-US" sz="2600" dirty="0">
                <a:latin typeface="Calibri" panose="020F0502020204030204" pitchFamily="34" charset="0"/>
                <a:cs typeface="Calibri" panose="020F0502020204030204" pitchFamily="34" charset="0"/>
              </a:rPr>
              <a:t>, A "Display driver drowsiness Warning system", International Conference of the road and traffic accidents, Tehran University, 2006.</a:t>
            </a:r>
          </a:p>
          <a:p>
            <a:pPr marL="0" indent="0">
              <a:buNone/>
            </a:pPr>
            <a:r>
              <a:rPr lang="en-US" sz="2600" dirty="0">
                <a:latin typeface="Calibri" panose="020F0502020204030204" pitchFamily="34" charset="0"/>
                <a:cs typeface="Calibri" panose="020F0502020204030204" pitchFamily="34" charset="0"/>
              </a:rPr>
              <a:t> </a:t>
            </a:r>
          </a:p>
          <a:p>
            <a:pPr marL="0" indent="0">
              <a:buNone/>
            </a:pPr>
            <a:r>
              <a:rPr lang="en-US" sz="2600" dirty="0">
                <a:latin typeface="Calibri" panose="020F0502020204030204" pitchFamily="34" charset="0"/>
                <a:cs typeface="Calibri" panose="020F0502020204030204" pitchFamily="34" charset="0"/>
              </a:rPr>
              <a:t>[2]	L. M </a:t>
            </a:r>
            <a:r>
              <a:rPr lang="en-US" sz="2600" dirty="0" err="1">
                <a:latin typeface="Calibri" panose="020F0502020204030204" pitchFamily="34" charset="0"/>
                <a:cs typeface="Calibri" panose="020F0502020204030204" pitchFamily="34" charset="0"/>
              </a:rPr>
              <a:t>Bergasa</a:t>
            </a:r>
            <a:r>
              <a:rPr lang="en-US" sz="2600" dirty="0">
                <a:latin typeface="Calibri" panose="020F0502020204030204" pitchFamily="34" charset="0"/>
                <a:cs typeface="Calibri" panose="020F0502020204030204" pitchFamily="34" charset="0"/>
              </a:rPr>
              <a:t>, J. u. Nuevo, M A. Sotelo, R </a:t>
            </a:r>
            <a:r>
              <a:rPr lang="en-US" sz="2600" dirty="0" err="1">
                <a:latin typeface="Calibri" panose="020F0502020204030204" pitchFamily="34" charset="0"/>
                <a:cs typeface="Calibri" panose="020F0502020204030204" pitchFamily="34" charset="0"/>
              </a:rPr>
              <a:t>Barea</a:t>
            </a:r>
            <a:r>
              <a:rPr lang="en-US" sz="2600" dirty="0">
                <a:latin typeface="Calibri" panose="020F0502020204030204" pitchFamily="34" charset="0"/>
                <a:cs typeface="Calibri" panose="020F0502020204030204" pitchFamily="34" charset="0"/>
              </a:rPr>
              <a:t> and E. Lopez, "Visual Monitoring of Driver Inattention," Studies in Computational Intelligence (SCI), 2008.</a:t>
            </a:r>
          </a:p>
          <a:p>
            <a:pPr marL="0" indent="0">
              <a:buNone/>
            </a:pPr>
            <a:r>
              <a:rPr lang="en-US" sz="2600" dirty="0">
                <a:latin typeface="Calibri" panose="020F0502020204030204" pitchFamily="34" charset="0"/>
                <a:cs typeface="Calibri" panose="020F0502020204030204" pitchFamily="34" charset="0"/>
              </a:rPr>
              <a:t> </a:t>
            </a:r>
          </a:p>
          <a:p>
            <a:pPr marL="0" indent="0">
              <a:buNone/>
            </a:pPr>
            <a:r>
              <a:rPr lang="en-US" sz="2600" dirty="0">
                <a:latin typeface="Calibri" panose="020F0502020204030204" pitchFamily="34" charset="0"/>
                <a:cs typeface="Calibri" panose="020F0502020204030204" pitchFamily="34" charset="0"/>
              </a:rPr>
              <a:t>[3]	Viola, Jones: Robust Real-time Object Detection, IJCV 2001 pages 1,3.</a:t>
            </a:r>
          </a:p>
          <a:p>
            <a:pPr marL="0" indent="0">
              <a:buNone/>
            </a:pPr>
            <a:r>
              <a:rPr lang="en-US" sz="2600" dirty="0">
                <a:latin typeface="Calibri" panose="020F0502020204030204" pitchFamily="34" charset="0"/>
                <a:cs typeface="Calibri" panose="020F0502020204030204" pitchFamily="34" charset="0"/>
              </a:rPr>
              <a:t> </a:t>
            </a:r>
          </a:p>
          <a:p>
            <a:pPr marL="0" indent="0">
              <a:buNone/>
            </a:pPr>
            <a:endParaRPr lang="en-US" dirty="0"/>
          </a:p>
        </p:txBody>
      </p:sp>
    </p:spTree>
    <p:extLst>
      <p:ext uri="{BB962C8B-B14F-4D97-AF65-F5344CB8AC3E}">
        <p14:creationId xmlns:p14="http://schemas.microsoft.com/office/powerpoint/2010/main" val="885290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FDBC-A4AB-4C29-A742-1A4D966A7445}"/>
              </a:ext>
            </a:extLst>
          </p:cNvPr>
          <p:cNvSpPr>
            <a:spLocks noGrp="1"/>
          </p:cNvSpPr>
          <p:nvPr>
            <p:ph type="title"/>
          </p:nvPr>
        </p:nvSpPr>
        <p:spPr/>
        <p:txBody>
          <a:bodyPr/>
          <a:lstStyle/>
          <a:p>
            <a:pPr algn="ctr"/>
            <a:r>
              <a:rPr lang="en-US" b="1" u="sng" dirty="0">
                <a:latin typeface="Calibri" panose="020F0502020204030204" pitchFamily="34" charset="0"/>
                <a:cs typeface="Calibri" panose="020F0502020204030204" pitchFamily="34" charset="0"/>
              </a:rPr>
              <a:t>REFERENCES</a:t>
            </a:r>
            <a:endParaRPr lang="en-AE" dirty="0"/>
          </a:p>
        </p:txBody>
      </p:sp>
      <p:sp>
        <p:nvSpPr>
          <p:cNvPr id="3" name="Content Placeholder 2">
            <a:extLst>
              <a:ext uri="{FF2B5EF4-FFF2-40B4-BE49-F238E27FC236}">
                <a16:creationId xmlns:a16="http://schemas.microsoft.com/office/drawing/2014/main" id="{313C94EE-6F6F-4168-8873-1135DE14086B}"/>
              </a:ext>
            </a:extLst>
          </p:cNvPr>
          <p:cNvSpPr>
            <a:spLocks noGrp="1"/>
          </p:cNvSpPr>
          <p:nvPr>
            <p:ph idx="1"/>
          </p:nvPr>
        </p:nvSpPr>
        <p:spPr/>
        <p:txBody>
          <a:bodyPr>
            <a:normAutofit/>
          </a:bodyPr>
          <a:lstStyle/>
          <a:p>
            <a:pPr marL="0" indent="0">
              <a:buNone/>
            </a:pPr>
            <a:r>
              <a:rPr lang="en-US" sz="2000" dirty="0">
                <a:latin typeface="Calibri" panose="020F0502020204030204" pitchFamily="34" charset="0"/>
                <a:cs typeface="Calibri" panose="020F0502020204030204" pitchFamily="34" charset="0"/>
              </a:rPr>
              <a:t>4]	C. Zhang, X Lin, R Lu, P.H. Ho, X Shen, "An efficient message authentication scheme for vehicular communications". IEEE Trans </a:t>
            </a:r>
            <a:r>
              <a:rPr lang="en-US" sz="2000" dirty="0" err="1">
                <a:latin typeface="Calibri" panose="020F0502020204030204" pitchFamily="34" charset="0"/>
                <a:cs typeface="Calibri" panose="020F0502020204030204" pitchFamily="34" charset="0"/>
              </a:rPr>
              <a:t>Veh</a:t>
            </a:r>
            <a:r>
              <a:rPr lang="en-US" sz="2000" dirty="0">
                <a:latin typeface="Calibri" panose="020F0502020204030204" pitchFamily="34" charset="0"/>
                <a:cs typeface="Calibri" panose="020F0502020204030204" pitchFamily="34" charset="0"/>
              </a:rPr>
              <a:t> TechnoI57(6):3357-3368.2008.</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[5]	S. S. </a:t>
            </a:r>
            <a:r>
              <a:rPr lang="en-US" sz="2000" dirty="0" err="1">
                <a:latin typeface="Calibri" panose="020F0502020204030204" pitchFamily="34" charset="0"/>
                <a:cs typeface="Calibri" panose="020F0502020204030204" pitchFamily="34" charset="0"/>
              </a:rPr>
              <a:t>Manv</a:t>
            </a:r>
            <a:r>
              <a:rPr lang="en-US" sz="2000" dirty="0">
                <a:latin typeface="Calibri" panose="020F0502020204030204" pitchFamily="34" charset="0"/>
                <a:cs typeface="Calibri" panose="020F0502020204030204" pitchFamily="34" charset="0"/>
              </a:rPr>
              <a:t> M.S. </a:t>
            </a:r>
            <a:r>
              <a:rPr lang="en-US" sz="2000" dirty="0" err="1">
                <a:latin typeface="Calibri" panose="020F0502020204030204" pitchFamily="34" charset="0"/>
                <a:cs typeface="Calibri" panose="020F0502020204030204" pitchFamily="34" charset="0"/>
              </a:rPr>
              <a:t>Kakkasager</a:t>
            </a:r>
            <a:r>
              <a:rPr lang="en-US" sz="2000" dirty="0">
                <a:latin typeface="Calibri" panose="020F0502020204030204" pitchFamily="34" charset="0"/>
                <a:cs typeface="Calibri" panose="020F0502020204030204" pitchFamily="34" charset="0"/>
              </a:rPr>
              <a:t> J. Pitt, "</a:t>
            </a:r>
            <a:r>
              <a:rPr lang="en-US" sz="2000" dirty="0" err="1">
                <a:latin typeface="Calibri" panose="020F0502020204030204" pitchFamily="34" charset="0"/>
                <a:cs typeface="Calibri" panose="020F0502020204030204" pitchFamily="34" charset="0"/>
              </a:rPr>
              <a:t>MuItiagent</a:t>
            </a:r>
            <a:r>
              <a:rPr lang="en-US" sz="2000" dirty="0">
                <a:latin typeface="Calibri" panose="020F0502020204030204" pitchFamily="34" charset="0"/>
                <a:cs typeface="Calibri" panose="020F0502020204030204" pitchFamily="34" charset="0"/>
              </a:rPr>
              <a:t> based </a:t>
            </a:r>
            <a:r>
              <a:rPr lang="en-US" sz="2000" dirty="0" err="1">
                <a:latin typeface="Calibri" panose="020F0502020204030204" pitchFamily="34" charset="0"/>
                <a:cs typeface="Calibri" panose="020F0502020204030204" pitchFamily="34" charset="0"/>
              </a:rPr>
              <a:t>infonnation</a:t>
            </a:r>
            <a:r>
              <a:rPr lang="en-US" sz="2000" dirty="0">
                <a:latin typeface="Calibri" panose="020F0502020204030204" pitchFamily="34" charset="0"/>
                <a:cs typeface="Calibri" panose="020F0502020204030204" pitchFamily="34" charset="0"/>
              </a:rPr>
              <a:t> dissemination in vehicular ad hoc networks". Mobile </a:t>
            </a:r>
            <a:r>
              <a:rPr lang="en-US" sz="2000" dirty="0" err="1">
                <a:latin typeface="Calibri" panose="020F0502020204030204" pitchFamily="34" charset="0"/>
                <a:cs typeface="Calibri" panose="020F0502020204030204" pitchFamily="34" charset="0"/>
              </a:rPr>
              <a:t>Infonn</a:t>
            </a:r>
            <a:r>
              <a:rPr lang="en-US" sz="2000" dirty="0">
                <a:latin typeface="Calibri" panose="020F0502020204030204" pitchFamily="34" charset="0"/>
                <a:cs typeface="Calibri" panose="020F0502020204030204" pitchFamily="34" charset="0"/>
              </a:rPr>
              <a:t> Syst 5(4 ):363-389.2009.</a:t>
            </a:r>
          </a:p>
          <a:p>
            <a:pPr marL="0" indent="0">
              <a:buNone/>
            </a:pP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[6]	</a:t>
            </a:r>
            <a:r>
              <a:rPr lang="en-US" sz="2000" u="sng" dirty="0">
                <a:latin typeface="Calibri" panose="020F0502020204030204" pitchFamily="34" charset="0"/>
                <a:cs typeface="Calibri" panose="020F0502020204030204" pitchFamily="34" charset="0"/>
                <a:hlinkClick r:id="rId2"/>
              </a:rPr>
              <a:t>http://en.wikipedia.org/wiki/Haar-like_features</a:t>
            </a:r>
            <a:endParaRPr lang="en-US" sz="2000" dirty="0">
              <a:latin typeface="Calibri" panose="020F0502020204030204" pitchFamily="34" charset="0"/>
              <a:cs typeface="Calibri" panose="020F0502020204030204" pitchFamily="34" charset="0"/>
            </a:endParaRPr>
          </a:p>
          <a:p>
            <a:endParaRPr lang="en-AE" dirty="0"/>
          </a:p>
        </p:txBody>
      </p:sp>
    </p:spTree>
    <p:extLst>
      <p:ext uri="{BB962C8B-B14F-4D97-AF65-F5344CB8AC3E}">
        <p14:creationId xmlns:p14="http://schemas.microsoft.com/office/powerpoint/2010/main" val="248867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DC09D4-310A-40D3-B49B-B68F46F67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496" y="225129"/>
            <a:ext cx="4138863" cy="35190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2FE4648-A029-450F-BD22-CB178C785A7B}"/>
              </a:ext>
            </a:extLst>
          </p:cNvPr>
          <p:cNvPicPr>
            <a:picLocks noChangeAspect="1"/>
          </p:cNvPicPr>
          <p:nvPr/>
        </p:nvPicPr>
        <p:blipFill>
          <a:blip r:embed="rId3"/>
          <a:stretch>
            <a:fillRect/>
          </a:stretch>
        </p:blipFill>
        <p:spPr>
          <a:xfrm>
            <a:off x="79207" y="153201"/>
            <a:ext cx="4256372" cy="5593081"/>
          </a:xfrm>
          <a:prstGeom prst="rect">
            <a:avLst/>
          </a:prstGeom>
        </p:spPr>
      </p:pic>
      <p:pic>
        <p:nvPicPr>
          <p:cNvPr id="5" name="Content Placeholder 4">
            <a:extLst>
              <a:ext uri="{FF2B5EF4-FFF2-40B4-BE49-F238E27FC236}">
                <a16:creationId xmlns:a16="http://schemas.microsoft.com/office/drawing/2014/main" id="{CD231EBE-8283-4FB7-B3B4-787D6B6614D3}"/>
              </a:ext>
            </a:extLst>
          </p:cNvPr>
          <p:cNvPicPr>
            <a:picLocks noGrp="1" noChangeAspect="1"/>
          </p:cNvPicPr>
          <p:nvPr>
            <p:ph idx="1"/>
          </p:nvPr>
        </p:nvPicPr>
        <p:blipFill>
          <a:blip r:embed="rId4"/>
          <a:stretch>
            <a:fillRect/>
          </a:stretch>
        </p:blipFill>
        <p:spPr>
          <a:xfrm>
            <a:off x="7757962" y="3463643"/>
            <a:ext cx="4327623" cy="3249977"/>
          </a:xfrm>
          <a:solidFill>
            <a:schemeClr val="accent1"/>
          </a:solidFill>
        </p:spPr>
      </p:pic>
    </p:spTree>
    <p:extLst>
      <p:ext uri="{BB962C8B-B14F-4D97-AF65-F5344CB8AC3E}">
        <p14:creationId xmlns:p14="http://schemas.microsoft.com/office/powerpoint/2010/main" val="336507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0F1F-DC2A-4D12-AB8C-E889BAD4AF2D}"/>
              </a:ext>
            </a:extLst>
          </p:cNvPr>
          <p:cNvSpPr>
            <a:spLocks noGrp="1"/>
          </p:cNvSpPr>
          <p:nvPr>
            <p:ph type="ctrTitle"/>
          </p:nvPr>
        </p:nvSpPr>
        <p:spPr>
          <a:xfrm>
            <a:off x="1048064" y="221380"/>
            <a:ext cx="9144000" cy="964255"/>
          </a:xfrm>
        </p:spPr>
        <p:txBody>
          <a:bodyPr>
            <a:normAutofit/>
          </a:bodyPr>
          <a:lstStyle/>
          <a:p>
            <a:pPr algn="ctr"/>
            <a:r>
              <a:rPr lang="en-IN" sz="4400" dirty="0">
                <a:latin typeface="Calibri" panose="020F0502020204030204" pitchFamily="34" charset="0"/>
                <a:cs typeface="Calibri" panose="020F0502020204030204" pitchFamily="34" charset="0"/>
              </a:rPr>
              <a:t>CONTENTS</a:t>
            </a:r>
          </a:p>
        </p:txBody>
      </p:sp>
      <p:graphicFrame>
        <p:nvGraphicFramePr>
          <p:cNvPr id="6" name="Table 6">
            <a:extLst>
              <a:ext uri="{FF2B5EF4-FFF2-40B4-BE49-F238E27FC236}">
                <a16:creationId xmlns:a16="http://schemas.microsoft.com/office/drawing/2014/main" id="{282516DA-A6E5-4FFB-AF09-D3C3F86F1E74}"/>
              </a:ext>
            </a:extLst>
          </p:cNvPr>
          <p:cNvGraphicFramePr>
            <a:graphicFrameLocks noGrp="1"/>
          </p:cNvGraphicFramePr>
          <p:nvPr>
            <p:extLst>
              <p:ext uri="{D42A27DB-BD31-4B8C-83A1-F6EECF244321}">
                <p14:modId xmlns:p14="http://schemas.microsoft.com/office/powerpoint/2010/main" val="4043164003"/>
              </p:ext>
            </p:extLst>
          </p:nvPr>
        </p:nvGraphicFramePr>
        <p:xfrm>
          <a:off x="1346447" y="1424539"/>
          <a:ext cx="7518420" cy="4873969"/>
        </p:xfrm>
        <a:graphic>
          <a:graphicData uri="http://schemas.openxmlformats.org/drawingml/2006/table">
            <a:tbl>
              <a:tblPr firstRow="1" bandRow="1">
                <a:tableStyleId>{5C22544A-7EE6-4342-B048-85BDC9FD1C3A}</a:tableStyleId>
              </a:tblPr>
              <a:tblGrid>
                <a:gridCol w="876989">
                  <a:extLst>
                    <a:ext uri="{9D8B030D-6E8A-4147-A177-3AD203B41FA5}">
                      <a16:colId xmlns:a16="http://schemas.microsoft.com/office/drawing/2014/main" val="3499807053"/>
                    </a:ext>
                  </a:extLst>
                </a:gridCol>
                <a:gridCol w="5504543">
                  <a:extLst>
                    <a:ext uri="{9D8B030D-6E8A-4147-A177-3AD203B41FA5}">
                      <a16:colId xmlns:a16="http://schemas.microsoft.com/office/drawing/2014/main" val="1887369980"/>
                    </a:ext>
                  </a:extLst>
                </a:gridCol>
                <a:gridCol w="1136888">
                  <a:extLst>
                    <a:ext uri="{9D8B030D-6E8A-4147-A177-3AD203B41FA5}">
                      <a16:colId xmlns:a16="http://schemas.microsoft.com/office/drawing/2014/main" val="1761416234"/>
                    </a:ext>
                  </a:extLst>
                </a:gridCol>
              </a:tblGrid>
              <a:tr h="484849">
                <a:tc>
                  <a:txBody>
                    <a:bodyPr/>
                    <a:lstStyle/>
                    <a:p>
                      <a:pPr algn="ctr"/>
                      <a:r>
                        <a:rPr lang="en-IN" dirty="0">
                          <a:latin typeface="Calibri" panose="020F0502020204030204" pitchFamily="34" charset="0"/>
                          <a:cs typeface="Calibri" panose="020F0502020204030204" pitchFamily="34" charset="0"/>
                        </a:rPr>
                        <a:t>SL NO</a:t>
                      </a:r>
                    </a:p>
                  </a:txBody>
                  <a:tcPr/>
                </a:tc>
                <a:tc>
                  <a:txBody>
                    <a:bodyPr/>
                    <a:lstStyle/>
                    <a:p>
                      <a:pPr algn="ctr"/>
                      <a:r>
                        <a:rPr lang="en-IN" dirty="0">
                          <a:latin typeface="Calibri" panose="020F0502020204030204" pitchFamily="34" charset="0"/>
                          <a:cs typeface="Calibri" panose="020F0502020204030204" pitchFamily="34" charset="0"/>
                        </a:rPr>
                        <a:t>CONTENT</a:t>
                      </a:r>
                    </a:p>
                  </a:txBody>
                  <a:tcPr/>
                </a:tc>
                <a:tc>
                  <a:txBody>
                    <a:bodyPr/>
                    <a:lstStyle/>
                    <a:p>
                      <a:pPr algn="ctr"/>
                      <a:r>
                        <a:rPr lang="en-IN">
                          <a:latin typeface="Calibri" panose="020F0502020204030204" pitchFamily="34" charset="0"/>
                          <a:cs typeface="Calibri" panose="020F0502020204030204" pitchFamily="34" charset="0"/>
                        </a:rPr>
                        <a:t>PAGE NO.</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95126286"/>
                  </a:ext>
                </a:extLst>
              </a:tr>
              <a:tr h="277057">
                <a:tc>
                  <a:txBody>
                    <a:bodyPr/>
                    <a:lstStyle/>
                    <a:p>
                      <a:pPr algn="ctr"/>
                      <a:r>
                        <a:rPr lang="en-IN">
                          <a:latin typeface="Calibri" panose="020F0502020204030204" pitchFamily="34" charset="0"/>
                          <a:cs typeface="Calibri" panose="020F0502020204030204" pitchFamily="34" charset="0"/>
                        </a:rPr>
                        <a:t>1</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a:latin typeface="Calibri" panose="020F0502020204030204" pitchFamily="34" charset="0"/>
                          <a:cs typeface="Calibri" panose="020F0502020204030204" pitchFamily="34" charset="0"/>
                        </a:rPr>
                        <a:t>Acknowledgement</a:t>
                      </a:r>
                    </a:p>
                  </a:txBody>
                  <a:tcPr/>
                </a:tc>
                <a:tc>
                  <a:txBody>
                    <a:bodyPr/>
                    <a:lstStyle/>
                    <a:p>
                      <a:pPr algn="ct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4783877"/>
                  </a:ext>
                </a:extLst>
              </a:tr>
              <a:tr h="277057">
                <a:tc>
                  <a:txBody>
                    <a:bodyPr/>
                    <a:lstStyle/>
                    <a:p>
                      <a:pPr algn="ctr"/>
                      <a:r>
                        <a:rPr lang="en-IN">
                          <a:latin typeface="Calibri" panose="020F0502020204030204" pitchFamily="34" charset="0"/>
                          <a:cs typeface="Calibri" panose="020F0502020204030204" pitchFamily="34" charset="0"/>
                        </a:rPr>
                        <a:t>2</a:t>
                      </a:r>
                      <a:endParaRPr lang="en-IN" dirty="0">
                        <a:latin typeface="Calibri" panose="020F0502020204030204" pitchFamily="34" charset="0"/>
                        <a:cs typeface="Calibri" panose="020F0502020204030204" pitchFamily="34" charset="0"/>
                      </a:endParaRPr>
                    </a:p>
                  </a:txBody>
                  <a:tcPr/>
                </a:tc>
                <a:tc>
                  <a:txBody>
                    <a:bodyPr/>
                    <a:lstStyle/>
                    <a:p>
                      <a:pPr algn="ctr"/>
                      <a:r>
                        <a:rPr lang="en-IN">
                          <a:latin typeface="Calibri" panose="020F0502020204030204" pitchFamily="34" charset="0"/>
                          <a:cs typeface="Calibri" panose="020F0502020204030204" pitchFamily="34" charset="0"/>
                        </a:rPr>
                        <a:t>Introduction </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3</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91535"/>
                  </a:ext>
                </a:extLst>
              </a:tr>
              <a:tr h="277057">
                <a:tc>
                  <a:txBody>
                    <a:bodyPr/>
                    <a:lstStyle/>
                    <a:p>
                      <a:pPr algn="ctr"/>
                      <a:r>
                        <a:rPr lang="en-IN">
                          <a:latin typeface="Calibri" panose="020F0502020204030204" pitchFamily="34" charset="0"/>
                          <a:cs typeface="Calibri" panose="020F0502020204030204" pitchFamily="34" charset="0"/>
                        </a:rPr>
                        <a:t>3</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M</a:t>
                      </a:r>
                      <a:r>
                        <a:rPr lang="en-IN">
                          <a:latin typeface="Calibri" panose="020F0502020204030204" pitchFamily="34" charset="0"/>
                          <a:cs typeface="Calibri" panose="020F0502020204030204" pitchFamily="34" charset="0"/>
                        </a:rPr>
                        <a:t>otivation</a:t>
                      </a:r>
                      <a:endParaRPr lang="en-IN"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4</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87639047"/>
                  </a:ext>
                </a:extLst>
              </a:tr>
              <a:tr h="277057">
                <a:tc>
                  <a:txBody>
                    <a:bodyPr/>
                    <a:lstStyle/>
                    <a:p>
                      <a:pPr algn="ctr"/>
                      <a:r>
                        <a:rPr lang="en-IN">
                          <a:latin typeface="Calibri" panose="020F0502020204030204" pitchFamily="34" charset="0"/>
                          <a:cs typeface="Calibri" panose="020F0502020204030204" pitchFamily="34" charset="0"/>
                        </a:rPr>
                        <a:t>4</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P</a:t>
                      </a:r>
                      <a:r>
                        <a:rPr lang="en-IN">
                          <a:latin typeface="Calibri" panose="020F0502020204030204" pitchFamily="34" charset="0"/>
                          <a:cs typeface="Calibri" panose="020F0502020204030204" pitchFamily="34" charset="0"/>
                        </a:rPr>
                        <a:t>roblem Defination</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5</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57218733"/>
                  </a:ext>
                </a:extLst>
              </a:tr>
              <a:tr h="277057">
                <a:tc>
                  <a:txBody>
                    <a:bodyPr/>
                    <a:lstStyle/>
                    <a:p>
                      <a:pPr algn="ctr"/>
                      <a:r>
                        <a:rPr lang="en-IN">
                          <a:latin typeface="Calibri" panose="020F0502020204030204" pitchFamily="34" charset="0"/>
                          <a:cs typeface="Calibri" panose="020F0502020204030204" pitchFamily="34" charset="0"/>
                        </a:rPr>
                        <a:t>5</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P</a:t>
                      </a:r>
                      <a:r>
                        <a:rPr lang="en-IN">
                          <a:latin typeface="Calibri" panose="020F0502020204030204" pitchFamily="34" charset="0"/>
                          <a:cs typeface="Calibri" panose="020F0502020204030204" pitchFamily="34" charset="0"/>
                        </a:rPr>
                        <a:t>roposed Approach</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6</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17854613"/>
                  </a:ext>
                </a:extLst>
              </a:tr>
              <a:tr h="277057">
                <a:tc>
                  <a:txBody>
                    <a:bodyPr/>
                    <a:lstStyle/>
                    <a:p>
                      <a:pPr algn="ctr"/>
                      <a:r>
                        <a:rPr lang="en-IN">
                          <a:latin typeface="Calibri" panose="020F0502020204030204" pitchFamily="34" charset="0"/>
                          <a:cs typeface="Calibri" panose="020F0502020204030204" pitchFamily="34" charset="0"/>
                        </a:rPr>
                        <a:t>6</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H</a:t>
                      </a:r>
                      <a:r>
                        <a:rPr lang="en-IN">
                          <a:latin typeface="Calibri" panose="020F0502020204030204" pitchFamily="34" charset="0"/>
                          <a:cs typeface="Calibri" panose="020F0502020204030204" pitchFamily="34" charset="0"/>
                        </a:rPr>
                        <a:t>ardware and Software Requirement</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7</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51066842"/>
                  </a:ext>
                </a:extLst>
              </a:tr>
              <a:tr h="277057">
                <a:tc>
                  <a:txBody>
                    <a:bodyPr/>
                    <a:lstStyle/>
                    <a:p>
                      <a:pPr algn="ctr"/>
                      <a:r>
                        <a:rPr lang="en-IN">
                          <a:latin typeface="Calibri" panose="020F0502020204030204" pitchFamily="34" charset="0"/>
                          <a:cs typeface="Calibri" panose="020F0502020204030204" pitchFamily="34" charset="0"/>
                        </a:rPr>
                        <a:t>7</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F</a:t>
                      </a:r>
                      <a:r>
                        <a:rPr lang="en-IN">
                          <a:latin typeface="Calibri" panose="020F0502020204030204" pitchFamily="34" charset="0"/>
                          <a:cs typeface="Calibri" panose="020F0502020204030204" pitchFamily="34" charset="0"/>
                        </a:rPr>
                        <a:t>ace Detection Using Voila Jones Algorithm</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8</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8772963"/>
                  </a:ext>
                </a:extLst>
              </a:tr>
              <a:tr h="277057">
                <a:tc>
                  <a:txBody>
                    <a:bodyPr/>
                    <a:lstStyle/>
                    <a:p>
                      <a:pPr algn="ctr"/>
                      <a:r>
                        <a:rPr lang="en-IN">
                          <a:latin typeface="Calibri" panose="020F0502020204030204" pitchFamily="34" charset="0"/>
                          <a:cs typeface="Calibri" panose="020F0502020204030204" pitchFamily="34" charset="0"/>
                        </a:rPr>
                        <a:t>8</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E</a:t>
                      </a:r>
                      <a:r>
                        <a:rPr lang="en-IN">
                          <a:latin typeface="Calibri" panose="020F0502020204030204" pitchFamily="34" charset="0"/>
                          <a:cs typeface="Calibri" panose="020F0502020204030204" pitchFamily="34" charset="0"/>
                        </a:rPr>
                        <a:t>yes and Mouth Detection</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9</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04071064"/>
                  </a:ext>
                </a:extLst>
              </a:tr>
              <a:tr h="277057">
                <a:tc>
                  <a:txBody>
                    <a:bodyPr/>
                    <a:lstStyle/>
                    <a:p>
                      <a:pPr algn="ctr"/>
                      <a:r>
                        <a:rPr lang="en-IN">
                          <a:latin typeface="Calibri" panose="020F0502020204030204" pitchFamily="34" charset="0"/>
                          <a:cs typeface="Calibri" panose="020F0502020204030204" pitchFamily="34" charset="0"/>
                        </a:rPr>
                        <a:t>9</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Skin Segmentation</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1</a:t>
                      </a:r>
                      <a:r>
                        <a:rPr lang="en-IN">
                          <a:latin typeface="Calibri" panose="020F0502020204030204" pitchFamily="34" charset="0"/>
                          <a:cs typeface="Calibri" panose="020F0502020204030204" pitchFamily="34" charset="0"/>
                        </a:rPr>
                        <a:t>5</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57527984"/>
                  </a:ext>
                </a:extLst>
              </a:tr>
              <a:tr h="277057">
                <a:tc>
                  <a:txBody>
                    <a:bodyPr/>
                    <a:lstStyle/>
                    <a:p>
                      <a:pPr algn="ctr"/>
                      <a:r>
                        <a:rPr lang="en-IN">
                          <a:latin typeface="Calibri" panose="020F0502020204030204" pitchFamily="34" charset="0"/>
                          <a:cs typeface="Calibri" panose="020F0502020204030204" pitchFamily="34" charset="0"/>
                        </a:rPr>
                        <a:t>10</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D</a:t>
                      </a:r>
                      <a:r>
                        <a:rPr lang="en-IN">
                          <a:latin typeface="Calibri" panose="020F0502020204030204" pitchFamily="34" charset="0"/>
                          <a:cs typeface="Calibri" panose="020F0502020204030204" pitchFamily="34" charset="0"/>
                        </a:rPr>
                        <a:t>ecision Making</a:t>
                      </a:r>
                      <a:endParaRPr lang="en-IN" dirty="0">
                        <a:latin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cs typeface="Calibri" panose="020F0502020204030204" pitchFamily="34" charset="0"/>
                        </a:rPr>
                        <a:t>17</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9305078"/>
                  </a:ext>
                </a:extLst>
              </a:tr>
              <a:tr h="277057">
                <a:tc>
                  <a:txBody>
                    <a:bodyPr/>
                    <a:lstStyle/>
                    <a:p>
                      <a:pPr algn="ctr"/>
                      <a:r>
                        <a:rPr lang="en-IN">
                          <a:latin typeface="Calibri" panose="020F0502020204030204" pitchFamily="34" charset="0"/>
                          <a:cs typeface="Calibri" panose="020F0502020204030204" pitchFamily="34" charset="0"/>
                        </a:rPr>
                        <a:t>11</a:t>
                      </a:r>
                      <a:endParaRPr lang="en-IN"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L</a:t>
                      </a:r>
                      <a:r>
                        <a:rPr lang="en-IN" dirty="0">
                          <a:latin typeface="Calibri" panose="020F0502020204030204" pitchFamily="34" charset="0"/>
                          <a:cs typeface="Calibri" panose="020F0502020204030204" pitchFamily="34" charset="0"/>
                        </a:rPr>
                        <a:t>imitations of the Algorithm</a:t>
                      </a:r>
                    </a:p>
                  </a:txBody>
                  <a:tcPr/>
                </a:tc>
                <a:tc>
                  <a:txBody>
                    <a:bodyPr/>
                    <a:lstStyle/>
                    <a:p>
                      <a:pPr algn="ctr"/>
                      <a:r>
                        <a:rPr lang="en-US"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3568172046"/>
                  </a:ext>
                </a:extLst>
              </a:tr>
              <a:tr h="277057">
                <a:tc>
                  <a:txBody>
                    <a:bodyPr/>
                    <a:lstStyle/>
                    <a:p>
                      <a:pPr algn="ctr"/>
                      <a:r>
                        <a:rPr lang="en-IN" dirty="0">
                          <a:latin typeface="Calibri" panose="020F0502020204030204" pitchFamily="34" charset="0"/>
                          <a:cs typeface="Calibri" panose="020F0502020204030204" pitchFamily="34" charset="0"/>
                        </a:rPr>
                        <a:t>12</a:t>
                      </a:r>
                    </a:p>
                  </a:txBody>
                  <a:tcPr/>
                </a:tc>
                <a:tc>
                  <a:txBody>
                    <a:bodyPr/>
                    <a:lstStyle/>
                    <a:p>
                      <a:pPr algn="ctr"/>
                      <a:r>
                        <a:rPr lang="en-IN" dirty="0">
                          <a:latin typeface="Calibri" panose="020F0502020204030204" pitchFamily="34" charset="0"/>
                          <a:cs typeface="Calibri" panose="020F0502020204030204" pitchFamily="34" charset="0"/>
                        </a:rPr>
                        <a:t>References</a:t>
                      </a:r>
                    </a:p>
                  </a:txBody>
                  <a:tcPr/>
                </a:tc>
                <a:tc>
                  <a:txBody>
                    <a:bodyPr/>
                    <a:lstStyle/>
                    <a:p>
                      <a:pPr algn="ctr"/>
                      <a:r>
                        <a:rPr lang="en-IN" dirty="0">
                          <a:latin typeface="Calibri" panose="020F0502020204030204" pitchFamily="34" charset="0"/>
                          <a:cs typeface="Calibri" panose="020F0502020204030204" pitchFamily="34" charset="0"/>
                        </a:rPr>
                        <a:t>23</a:t>
                      </a:r>
                    </a:p>
                  </a:txBody>
                  <a:tcPr/>
                </a:tc>
                <a:extLst>
                  <a:ext uri="{0D108BD9-81ED-4DB2-BD59-A6C34878D82A}">
                    <a16:rowId xmlns:a16="http://schemas.microsoft.com/office/drawing/2014/main" val="4052889760"/>
                  </a:ext>
                </a:extLst>
              </a:tr>
            </a:tbl>
          </a:graphicData>
        </a:graphic>
      </p:graphicFrame>
    </p:spTree>
    <p:extLst>
      <p:ext uri="{BB962C8B-B14F-4D97-AF65-F5344CB8AC3E}">
        <p14:creationId xmlns:p14="http://schemas.microsoft.com/office/powerpoint/2010/main" val="306529647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4582"/>
          </a:xfrm>
        </p:spPr>
        <p:txBody>
          <a:bodyPr>
            <a:normAutofit fontScale="90000"/>
          </a:bodyPr>
          <a:lstStyle/>
          <a:p>
            <a:pPr algn="ctr"/>
            <a:r>
              <a:rPr lang="en-US" b="1" u="sng" dirty="0">
                <a:latin typeface="Calibri" panose="020F0502020204030204" pitchFamily="34" charset="0"/>
                <a:cs typeface="Calibri" panose="020F0502020204030204" pitchFamily="34" charset="0"/>
              </a:rPr>
              <a:t>INTRODUCTION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1473200"/>
            <a:ext cx="9209088" cy="4775199"/>
          </a:xfrm>
        </p:spPr>
        <p:txBody>
          <a:bodyPr>
            <a:normAutofit fontScale="92500" lnSpcReduction="20000"/>
          </a:bodyPr>
          <a:lstStyle/>
          <a:p>
            <a:r>
              <a:rPr lang="en-US" sz="2400" dirty="0">
                <a:latin typeface="Calibri" panose="020F0502020204030204" pitchFamily="34" charset="0"/>
                <a:cs typeface="Calibri" panose="020F0502020204030204" pitchFamily="34" charset="0"/>
              </a:rPr>
              <a:t>Each year hundreds of people lose their lives due to traffic accidents around the world. Unfortunately, Iran ranks first in the world in terms of road fatalities and each year approximately thirty thousands of fellow countrymen lose their lives in these events. </a:t>
            </a:r>
          </a:p>
          <a:p>
            <a:r>
              <a:rPr lang="en-US" sz="2400" dirty="0">
                <a:latin typeface="Calibri" panose="020F0502020204030204" pitchFamily="34" charset="0"/>
                <a:cs typeface="Calibri" panose="020F0502020204030204" pitchFamily="34" charset="0"/>
              </a:rPr>
              <a:t>In a study by the National Transportation Research Institute (NTSRB) in which 107 random car accidents had been selected, fatigue accounted for 58% of the all accidents. A main cause of fatigue is sleeplessness or insomnia.</a:t>
            </a:r>
          </a:p>
          <a:p>
            <a:r>
              <a:rPr lang="en-US" sz="2400" dirty="0">
                <a:latin typeface="Calibri" panose="020F0502020204030204" pitchFamily="34" charset="0"/>
                <a:cs typeface="Calibri" panose="020F0502020204030204" pitchFamily="34" charset="0"/>
              </a:rPr>
              <a:t>Ad hoc networks were the first systems to develop the automatic navigation in cars. A noticeable weakness of these systems is that their responses to environmental changes is not real time. </a:t>
            </a:r>
          </a:p>
          <a:p>
            <a:r>
              <a:rPr lang="en-US" sz="2400" dirty="0">
                <a:latin typeface="Calibri" panose="020F0502020204030204" pitchFamily="34" charset="0"/>
                <a:cs typeface="Calibri" panose="020F0502020204030204" pitchFamily="34" charset="0"/>
              </a:rPr>
              <a:t>It is especially important in driving where time is a critical factor in driver's decision. On the other hand, another method to check the driver fatigue is monitoring the physical condition and facial expressions of the drivers, which wireless sensor networks are unable to process and transmit these information with adequate precision</a:t>
            </a:r>
          </a:p>
        </p:txBody>
      </p:sp>
    </p:spTree>
    <p:extLst>
      <p:ext uri="{BB962C8B-B14F-4D97-AF65-F5344CB8AC3E}">
        <p14:creationId xmlns:p14="http://schemas.microsoft.com/office/powerpoint/2010/main" val="396121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normAutofit/>
          </a:bodyPr>
          <a:lstStyle/>
          <a:p>
            <a:pPr algn="ctr"/>
            <a:r>
              <a:rPr lang="en-US" sz="3200" b="1" u="sng" dirty="0">
                <a:latin typeface="Calibri" panose="020F0502020204030204" pitchFamily="34" charset="0"/>
                <a:cs typeface="Calibri" panose="020F0502020204030204" pitchFamily="34" charset="0"/>
              </a:rPr>
              <a:t>MOTIVATION</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2" y="1848051"/>
            <a:ext cx="8844397" cy="4400348"/>
          </a:xfrm>
        </p:spPr>
        <p:txBody>
          <a:bodyPr>
            <a:normAutofit fontScale="92500" lnSpcReduction="10000"/>
          </a:bodyPr>
          <a:lstStyle/>
          <a:p>
            <a:r>
              <a:rPr lang="en-US" sz="2400" dirty="0">
                <a:latin typeface="Calibri" panose="020F0502020204030204" pitchFamily="34" charset="0"/>
                <a:cs typeface="Calibri" panose="020F0502020204030204" pitchFamily="34" charset="0"/>
              </a:rPr>
              <a:t>A common activity in most people’s life is driving; therefore, making driving safe is an important issue in everyday life. Even though the driver’s safety is improving in road and vehicle design, the total number of serious crashes is still increasing.</a:t>
            </a:r>
          </a:p>
          <a:p>
            <a:r>
              <a:rPr lang="en-US" sz="2400" dirty="0">
                <a:latin typeface="Calibri" panose="020F0502020204030204" pitchFamily="34" charset="0"/>
                <a:cs typeface="Calibri" panose="020F0502020204030204" pitchFamily="34" charset="0"/>
              </a:rPr>
              <a:t>Most of these crashes result from impairments of the driver’s attention.</a:t>
            </a:r>
          </a:p>
          <a:p>
            <a:r>
              <a:rPr lang="en-US" sz="2400" dirty="0">
                <a:latin typeface="Calibri" panose="020F0502020204030204" pitchFamily="34" charset="0"/>
                <a:cs typeface="Calibri" panose="020F0502020204030204" pitchFamily="34" charset="0"/>
              </a:rPr>
              <a:t>Drowsiness detection can be done in various ways based on the results of different researchers.</a:t>
            </a:r>
          </a:p>
          <a:p>
            <a:r>
              <a:rPr lang="en-US" sz="2400" dirty="0">
                <a:latin typeface="Calibri" panose="020F0502020204030204" pitchFamily="34" charset="0"/>
                <a:cs typeface="Calibri" panose="020F0502020204030204" pitchFamily="34" charset="0"/>
              </a:rPr>
              <a:t>The most accurate technique towards driver fatigue detection is dependent on physiological phenomena like brain waves, heart rate etc. </a:t>
            </a:r>
          </a:p>
          <a:p>
            <a:r>
              <a:rPr lang="en-US" sz="2400" dirty="0">
                <a:latin typeface="Calibri" panose="020F0502020204030204" pitchFamily="34" charset="0"/>
                <a:cs typeface="Calibri" panose="020F0502020204030204" pitchFamily="34" charset="0"/>
              </a:rPr>
              <a:t>Also different techniques based on the behaviors can be used, which are natural and non-intrusive. These techniques focus on observable visual behaviors from changes in eyes.</a:t>
            </a:r>
          </a:p>
        </p:txBody>
      </p:sp>
    </p:spTree>
    <p:extLst>
      <p:ext uri="{BB962C8B-B14F-4D97-AF65-F5344CB8AC3E}">
        <p14:creationId xmlns:p14="http://schemas.microsoft.com/office/powerpoint/2010/main" val="320949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pPr algn="ctr"/>
            <a:r>
              <a:rPr lang="en-US" b="1" u="sng"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39014" y="1419726"/>
            <a:ext cx="9221002" cy="4876799"/>
          </a:xfrm>
        </p:spPr>
        <p:txBody>
          <a:bodyPr>
            <a:normAutofit fontScale="62500" lnSpcReduction="20000"/>
          </a:bodyPr>
          <a:lstStyle/>
          <a:p>
            <a:r>
              <a:rPr lang="en-US" sz="3000" dirty="0">
                <a:latin typeface="Calibri" panose="020F0502020204030204" pitchFamily="34" charset="0"/>
                <a:cs typeface="Calibri" panose="020F0502020204030204" pitchFamily="34" charset="0"/>
              </a:rPr>
              <a:t>The system deals with using information obtained for the binary version of the image to find the edges of the face, which narrows the area of where the eyes may exist.  </a:t>
            </a:r>
          </a:p>
          <a:p>
            <a:r>
              <a:rPr lang="en-US" sz="3000" dirty="0">
                <a:latin typeface="Calibri" panose="020F0502020204030204" pitchFamily="34" charset="0"/>
                <a:cs typeface="Calibri" panose="020F0502020204030204" pitchFamily="34" charset="0"/>
              </a:rPr>
              <a:t>Once the face area is found, the eyes are found by computing the horizontal averages in the area.  Taking into account the knowledge that eye regions in the face present great intensity changes, the eyes are located by finding the significant intensity changes in the face. </a:t>
            </a:r>
          </a:p>
          <a:p>
            <a:r>
              <a:rPr lang="en-US" sz="3000" dirty="0">
                <a:latin typeface="Calibri" panose="020F0502020204030204" pitchFamily="34" charset="0"/>
                <a:cs typeface="Calibri" panose="020F0502020204030204" pitchFamily="34" charset="0"/>
              </a:rPr>
              <a:t>Once the eyes are located, measuring the distances between the intensity changes in the eye area determine whether the eyes are open or closed. A large distance corresponds to eye closure.  If the eyes are found closed for more than number of threshold consecutive frames, the system draws the conclusion that the driver is falling asleep and issues a warning signal. </a:t>
            </a:r>
          </a:p>
          <a:p>
            <a:r>
              <a:rPr lang="en-US" sz="3000" dirty="0">
                <a:latin typeface="Calibri" panose="020F0502020204030204" pitchFamily="34" charset="0"/>
                <a:cs typeface="Calibri" panose="020F0502020204030204" pitchFamily="34" charset="0"/>
              </a:rPr>
              <a:t>The system is also able to detect when the eyes cannot be found, and works under reasonable lighting conditions.</a:t>
            </a:r>
          </a:p>
          <a:p>
            <a:r>
              <a:rPr lang="en-US" sz="3000" dirty="0">
                <a:latin typeface="Calibri" panose="020F0502020204030204" pitchFamily="34" charset="0"/>
                <a:cs typeface="Calibri" panose="020F0502020204030204" pitchFamily="34" charset="0"/>
              </a:rPr>
              <a:t>The system also works for the yawning and generates warning if a person is found yawning.</a:t>
            </a:r>
          </a:p>
          <a:p>
            <a:r>
              <a:rPr lang="en-US" sz="3000" dirty="0">
                <a:latin typeface="Calibri" panose="020F0502020204030204" pitchFamily="34" charset="0"/>
                <a:cs typeface="Calibri" panose="020F0502020204030204" pitchFamily="34" charset="0"/>
              </a:rPr>
              <a:t>The system also generates warning when the head is lowered or is turned to different sides, for more than threshold consecutive seconds.</a:t>
            </a:r>
          </a:p>
          <a:p>
            <a:endParaRPr lang="en-US" dirty="0"/>
          </a:p>
        </p:txBody>
      </p:sp>
    </p:spTree>
    <p:extLst>
      <p:ext uri="{BB962C8B-B14F-4D97-AF65-F5344CB8AC3E}">
        <p14:creationId xmlns:p14="http://schemas.microsoft.com/office/powerpoint/2010/main" val="8750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127" y="327259"/>
            <a:ext cx="9404723" cy="1020278"/>
          </a:xfrm>
        </p:spPr>
        <p:txBody>
          <a:bodyPr/>
          <a:lstStyle/>
          <a:p>
            <a:pPr algn="ctr"/>
            <a:r>
              <a:rPr lang="en-US" b="1" u="sng" dirty="0">
                <a:latin typeface="Calibri" panose="020F0502020204030204" pitchFamily="34" charset="0"/>
                <a:cs typeface="Calibri" panose="020F0502020204030204" pitchFamily="34" charset="0"/>
              </a:rPr>
              <a:t>PROPOSED APPROACH</a:t>
            </a:r>
            <a:endParaRPr lang="en-US" dirty="0">
              <a:latin typeface="Calibri" panose="020F0502020204030204" pitchFamily="34" charset="0"/>
              <a:cs typeface="Calibri" panose="020F0502020204030204" pitchFamily="34" charset="0"/>
            </a:endParaRPr>
          </a:p>
        </p:txBody>
      </p:sp>
      <p:sp>
        <p:nvSpPr>
          <p:cNvPr id="8" name="Text Placeholder 7"/>
          <p:cNvSpPr>
            <a:spLocks noGrp="1"/>
          </p:cNvSpPr>
          <p:nvPr>
            <p:ph type="body" idx="1"/>
          </p:nvPr>
        </p:nvSpPr>
        <p:spPr>
          <a:xfrm>
            <a:off x="449547" y="1387292"/>
            <a:ext cx="4962705" cy="576262"/>
          </a:xfrm>
        </p:spPr>
        <p:txBody>
          <a:bodyPr>
            <a:normAutofit/>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Flowchart Of Proposed Method</a:t>
            </a:r>
          </a:p>
        </p:txBody>
      </p:sp>
      <p:pic>
        <p:nvPicPr>
          <p:cNvPr id="10" name="Content Placeholder 9"/>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05651" y="1463041"/>
            <a:ext cx="6410426" cy="5159144"/>
          </a:xfrm>
          <a:prstGeom prst="rect">
            <a:avLst/>
          </a:prstGeom>
          <a:noFill/>
          <a:ln>
            <a:noFill/>
          </a:ln>
        </p:spPr>
      </p:pic>
      <p:sp>
        <p:nvSpPr>
          <p:cNvPr id="9" name="Content Placeholder 8"/>
          <p:cNvSpPr>
            <a:spLocks noGrp="1"/>
          </p:cNvSpPr>
          <p:nvPr>
            <p:ph sz="quarter" idx="4"/>
          </p:nvPr>
        </p:nvSpPr>
        <p:spPr>
          <a:xfrm>
            <a:off x="5883095" y="1905000"/>
            <a:ext cx="4835705" cy="325438"/>
          </a:xfrm>
        </p:spPr>
        <p:txBody>
          <a:bodyPr>
            <a:normAutofit fontScale="92500" lnSpcReduction="10000"/>
          </a:bodyPr>
          <a:lstStyle/>
          <a:p>
            <a:pPr marL="0" indent="0">
              <a:buNone/>
            </a:pPr>
            <a:r>
              <a:rPr lang="en-US" dirty="0"/>
              <a:t> </a:t>
            </a:r>
          </a:p>
        </p:txBody>
      </p:sp>
    </p:spTree>
    <p:extLst>
      <p:ext uri="{BB962C8B-B14F-4D97-AF65-F5344CB8AC3E}">
        <p14:creationId xmlns:p14="http://schemas.microsoft.com/office/powerpoint/2010/main" val="361237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8F9304-616B-4360-8A36-523ACA21AFB5}"/>
              </a:ext>
            </a:extLst>
          </p:cNvPr>
          <p:cNvPicPr>
            <a:picLocks noChangeAspect="1"/>
          </p:cNvPicPr>
          <p:nvPr/>
        </p:nvPicPr>
        <p:blipFill>
          <a:blip r:embed="rId2"/>
          <a:stretch>
            <a:fillRect/>
          </a:stretch>
        </p:blipFill>
        <p:spPr>
          <a:xfrm>
            <a:off x="86627" y="134754"/>
            <a:ext cx="12012328" cy="6583680"/>
          </a:xfrm>
          <a:prstGeom prst="rect">
            <a:avLst/>
          </a:prstGeom>
        </p:spPr>
      </p:pic>
    </p:spTree>
    <p:extLst>
      <p:ext uri="{BB962C8B-B14F-4D97-AF65-F5344CB8AC3E}">
        <p14:creationId xmlns:p14="http://schemas.microsoft.com/office/powerpoint/2010/main" val="2423135168"/>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375</TotalTime>
  <Words>2171</Words>
  <Application>Microsoft Office PowerPoint</Application>
  <PresentationFormat>Widescreen</PresentationFormat>
  <Paragraphs>189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vt:lpstr>
      <vt:lpstr>Times New Roman</vt:lpstr>
      <vt:lpstr>Trebuchet MS</vt:lpstr>
      <vt:lpstr>Wingdings 3</vt:lpstr>
      <vt:lpstr>Facet</vt:lpstr>
      <vt:lpstr>INTELLIGENT ALARM SYSTEM OF DRIVER FATIGUE, BASED ON VIDEO SEQUENCES</vt:lpstr>
      <vt:lpstr>INTELLIGENT ALARM SYSTEM OF  DRIVER FATIGUE,  BASED ON VIDEO SEQUENCES.</vt:lpstr>
      <vt:lpstr>PowerPoint Presentation</vt:lpstr>
      <vt:lpstr>CONTENTS</vt:lpstr>
      <vt:lpstr>INTRODUCTION </vt:lpstr>
      <vt:lpstr>MOTIVATION</vt:lpstr>
      <vt:lpstr>PROBLEM DEFINITION</vt:lpstr>
      <vt:lpstr>PROPOSED APPROACH</vt:lpstr>
      <vt:lpstr>PowerPoint Presentation</vt:lpstr>
      <vt:lpstr>HARDWARE &amp; SOFTWARE REQUIREMENTS</vt:lpstr>
      <vt:lpstr>FACE DETECTION USING VOILA JONES ALGORITHM</vt:lpstr>
      <vt:lpstr>EYES AND MOUTH DETECTION </vt:lpstr>
      <vt:lpstr>EYES AND MOUTH DETECTION</vt:lpstr>
      <vt:lpstr>EYES AND MOUTH DETECTION</vt:lpstr>
      <vt:lpstr>EYES AND MOUTH DETECTION</vt:lpstr>
      <vt:lpstr>EYES AND MOUTH DETECTION</vt:lpstr>
      <vt:lpstr>EYES AND MOUTH DETECTION</vt:lpstr>
      <vt:lpstr>SKIN SEGMENTATION </vt:lpstr>
      <vt:lpstr>SKIN SEGMENTATION </vt:lpstr>
      <vt:lpstr>DECISION MAKING</vt:lpstr>
      <vt:lpstr>DECISION MAKING</vt:lpstr>
      <vt:lpstr>LIMITATIONS OF THE ALGORITHM</vt:lpstr>
      <vt:lpstr>ACCURACY</vt:lpstr>
      <vt:lpstr>REFERENCES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Alarm System of Driver Fatigue,  based on Video Sequences.</dc:title>
  <dc:creator>PJ</dc:creator>
  <cp:lastModifiedBy>Rohan Abraham</cp:lastModifiedBy>
  <cp:revision>80</cp:revision>
  <dcterms:created xsi:type="dcterms:W3CDTF">2014-05-09T16:03:37Z</dcterms:created>
  <dcterms:modified xsi:type="dcterms:W3CDTF">2022-05-25T18:09:19Z</dcterms:modified>
</cp:coreProperties>
</file>