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0hH005PgOjzVRCRoNN4F43y9O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fairDisplay-regular.fntdata"/><Relationship Id="rId21" Type="http://schemas.openxmlformats.org/officeDocument/2006/relationships/slide" Target="slides/slide17.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6dd7cc406f_0_293"/>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6dd7cc406f_0_293"/>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6" name="Google Shape;16;g26dd7cc406f_0_293"/>
          <p:cNvCxnSpPr/>
          <p:nvPr/>
        </p:nvCxnSpPr>
        <p:spPr>
          <a:xfrm>
            <a:off x="977625" y="2980467"/>
            <a:ext cx="513600" cy="0"/>
          </a:xfrm>
          <a:prstGeom prst="straightConnector1">
            <a:avLst/>
          </a:prstGeom>
          <a:noFill/>
          <a:ln cap="flat" cmpd="sng" w="28575">
            <a:solidFill>
              <a:schemeClr val="dk1"/>
            </a:solidFill>
            <a:prstDash val="solid"/>
            <a:round/>
            <a:headEnd len="sm" w="sm" type="none"/>
            <a:tailEnd len="sm" w="sm" type="none"/>
          </a:ln>
        </p:spPr>
      </p:cxnSp>
      <p:sp>
        <p:nvSpPr>
          <p:cNvPr id="17" name="Google Shape;17;g26dd7cc406f_0_293"/>
          <p:cNvSpPr txBox="1"/>
          <p:nvPr>
            <p:ph type="ctrTitle"/>
          </p:nvPr>
        </p:nvSpPr>
        <p:spPr>
          <a:xfrm>
            <a:off x="840800" y="182400"/>
            <a:ext cx="10524000" cy="2471700"/>
          </a:xfrm>
          <a:prstGeom prst="rect">
            <a:avLst/>
          </a:prstGeom>
        </p:spPr>
        <p:txBody>
          <a:bodyPr anchorCtr="0" anchor="b" bIns="121900" lIns="121900" spcFirstLastPara="1" rIns="121900" wrap="square" tIns="121900">
            <a:normAutofit/>
          </a:bodyPr>
          <a:lstStyle>
            <a:lvl1pPr lvl="0">
              <a:spcBef>
                <a:spcPts val="130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8" name="Google Shape;18;g26dd7cc406f_0_293"/>
          <p:cNvSpPr txBox="1"/>
          <p:nvPr>
            <p:ph idx="1" type="subTitle"/>
          </p:nvPr>
        </p:nvSpPr>
        <p:spPr>
          <a:xfrm>
            <a:off x="840800" y="4304500"/>
            <a:ext cx="10524000" cy="1698900"/>
          </a:xfrm>
          <a:prstGeom prst="rect">
            <a:avLst/>
          </a:prstGeom>
        </p:spPr>
        <p:txBody>
          <a:bodyPr anchorCtr="0" anchor="b" bIns="121900" lIns="121900" spcFirstLastPara="1" rIns="121900" wrap="square" tIns="121900">
            <a:normAutofit/>
          </a:bodyPr>
          <a:lstStyle>
            <a:lvl1pPr lvl="0">
              <a:lnSpc>
                <a:spcPct val="100000"/>
              </a:lnSpc>
              <a:spcBef>
                <a:spcPts val="1300"/>
              </a:spcBef>
              <a:spcAft>
                <a:spcPts val="0"/>
              </a:spcAft>
              <a:buClr>
                <a:schemeClr val="accent6"/>
              </a:buClr>
              <a:buSzPts val="3200"/>
              <a:buNone/>
              <a:defRPr sz="3200">
                <a:solidFill>
                  <a:schemeClr val="accent6"/>
                </a:solidFill>
              </a:defRPr>
            </a:lvl1pPr>
            <a:lvl2pPr lvl="1">
              <a:lnSpc>
                <a:spcPct val="100000"/>
              </a:lnSpc>
              <a:spcBef>
                <a:spcPts val="0"/>
              </a:spcBef>
              <a:spcAft>
                <a:spcPts val="0"/>
              </a:spcAft>
              <a:buClr>
                <a:schemeClr val="accent6"/>
              </a:buClr>
              <a:buSzPts val="3200"/>
              <a:buNone/>
              <a:defRPr sz="3200">
                <a:solidFill>
                  <a:schemeClr val="accent6"/>
                </a:solidFill>
              </a:defRPr>
            </a:lvl2pPr>
            <a:lvl3pPr lvl="2">
              <a:lnSpc>
                <a:spcPct val="100000"/>
              </a:lnSpc>
              <a:spcBef>
                <a:spcPts val="0"/>
              </a:spcBef>
              <a:spcAft>
                <a:spcPts val="0"/>
              </a:spcAft>
              <a:buClr>
                <a:schemeClr val="accent6"/>
              </a:buClr>
              <a:buSzPts val="3200"/>
              <a:buNone/>
              <a:defRPr sz="3200">
                <a:solidFill>
                  <a:schemeClr val="accent6"/>
                </a:solidFill>
              </a:defRPr>
            </a:lvl3pPr>
            <a:lvl4pPr lvl="3">
              <a:lnSpc>
                <a:spcPct val="100000"/>
              </a:lnSpc>
              <a:spcBef>
                <a:spcPts val="0"/>
              </a:spcBef>
              <a:spcAft>
                <a:spcPts val="0"/>
              </a:spcAft>
              <a:buClr>
                <a:schemeClr val="accent6"/>
              </a:buClr>
              <a:buSzPts val="3200"/>
              <a:buNone/>
              <a:defRPr sz="3200">
                <a:solidFill>
                  <a:schemeClr val="accent6"/>
                </a:solidFill>
              </a:defRPr>
            </a:lvl4pPr>
            <a:lvl5pPr lvl="4">
              <a:lnSpc>
                <a:spcPct val="100000"/>
              </a:lnSpc>
              <a:spcBef>
                <a:spcPts val="0"/>
              </a:spcBef>
              <a:spcAft>
                <a:spcPts val="0"/>
              </a:spcAft>
              <a:buClr>
                <a:schemeClr val="accent6"/>
              </a:buClr>
              <a:buSzPts val="3200"/>
              <a:buNone/>
              <a:defRPr sz="3200">
                <a:solidFill>
                  <a:schemeClr val="accent6"/>
                </a:solidFill>
              </a:defRPr>
            </a:lvl5pPr>
            <a:lvl6pPr lvl="5">
              <a:lnSpc>
                <a:spcPct val="100000"/>
              </a:lnSpc>
              <a:spcBef>
                <a:spcPts val="0"/>
              </a:spcBef>
              <a:spcAft>
                <a:spcPts val="0"/>
              </a:spcAft>
              <a:buClr>
                <a:schemeClr val="accent6"/>
              </a:buClr>
              <a:buSzPts val="3200"/>
              <a:buNone/>
              <a:defRPr sz="3200">
                <a:solidFill>
                  <a:schemeClr val="accent6"/>
                </a:solidFill>
              </a:defRPr>
            </a:lvl6pPr>
            <a:lvl7pPr lvl="6">
              <a:lnSpc>
                <a:spcPct val="100000"/>
              </a:lnSpc>
              <a:spcBef>
                <a:spcPts val="0"/>
              </a:spcBef>
              <a:spcAft>
                <a:spcPts val="0"/>
              </a:spcAft>
              <a:buClr>
                <a:schemeClr val="accent6"/>
              </a:buClr>
              <a:buSzPts val="3200"/>
              <a:buNone/>
              <a:defRPr sz="3200">
                <a:solidFill>
                  <a:schemeClr val="accent6"/>
                </a:solidFill>
              </a:defRPr>
            </a:lvl7pPr>
            <a:lvl8pPr lvl="7">
              <a:lnSpc>
                <a:spcPct val="100000"/>
              </a:lnSpc>
              <a:spcBef>
                <a:spcPts val="0"/>
              </a:spcBef>
              <a:spcAft>
                <a:spcPts val="0"/>
              </a:spcAft>
              <a:buClr>
                <a:schemeClr val="accent6"/>
              </a:buClr>
              <a:buSzPts val="3200"/>
              <a:buNone/>
              <a:defRPr sz="3200">
                <a:solidFill>
                  <a:schemeClr val="accent6"/>
                </a:solidFill>
              </a:defRPr>
            </a:lvl8pPr>
            <a:lvl9pPr lvl="8">
              <a:lnSpc>
                <a:spcPct val="100000"/>
              </a:lnSpc>
              <a:spcBef>
                <a:spcPts val="0"/>
              </a:spcBef>
              <a:spcAft>
                <a:spcPts val="0"/>
              </a:spcAft>
              <a:buClr>
                <a:schemeClr val="accent6"/>
              </a:buClr>
              <a:buSzPts val="3200"/>
              <a:buNone/>
              <a:defRPr sz="3200">
                <a:solidFill>
                  <a:schemeClr val="accent6"/>
                </a:solidFill>
              </a:defRPr>
            </a:lvl9pPr>
          </a:lstStyle>
          <a:p/>
        </p:txBody>
      </p:sp>
      <p:sp>
        <p:nvSpPr>
          <p:cNvPr id="19" name="Google Shape;19;g26dd7cc406f_0_2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g26dd7cc406f_0_340"/>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26dd7cc406f_0_340"/>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26dd7cc406f_0_340"/>
          <p:cNvSpPr txBox="1"/>
          <p:nvPr>
            <p:ph hasCustomPrompt="1" type="title"/>
          </p:nvPr>
        </p:nvSpPr>
        <p:spPr>
          <a:xfrm>
            <a:off x="782300" y="1805050"/>
            <a:ext cx="106275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6"/>
              </a:buClr>
              <a:buSzPts val="14400"/>
              <a:buNone/>
              <a:defRPr sz="14400">
                <a:solidFill>
                  <a:schemeClr val="accent6"/>
                </a:solidFill>
              </a:defRPr>
            </a:lvl1pPr>
            <a:lvl2pPr lvl="1" algn="ctr">
              <a:spcBef>
                <a:spcPts val="0"/>
              </a:spcBef>
              <a:spcAft>
                <a:spcPts val="0"/>
              </a:spcAft>
              <a:buClr>
                <a:schemeClr val="accent6"/>
              </a:buClr>
              <a:buSzPts val="14400"/>
              <a:buNone/>
              <a:defRPr sz="14400">
                <a:solidFill>
                  <a:schemeClr val="accent6"/>
                </a:solidFill>
              </a:defRPr>
            </a:lvl2pPr>
            <a:lvl3pPr lvl="2" algn="ctr">
              <a:spcBef>
                <a:spcPts val="0"/>
              </a:spcBef>
              <a:spcAft>
                <a:spcPts val="0"/>
              </a:spcAft>
              <a:buClr>
                <a:schemeClr val="accent6"/>
              </a:buClr>
              <a:buSzPts val="14400"/>
              <a:buNone/>
              <a:defRPr sz="14400">
                <a:solidFill>
                  <a:schemeClr val="accent6"/>
                </a:solidFill>
              </a:defRPr>
            </a:lvl3pPr>
            <a:lvl4pPr lvl="3" algn="ctr">
              <a:spcBef>
                <a:spcPts val="0"/>
              </a:spcBef>
              <a:spcAft>
                <a:spcPts val="0"/>
              </a:spcAft>
              <a:buClr>
                <a:schemeClr val="accent6"/>
              </a:buClr>
              <a:buSzPts val="14400"/>
              <a:buNone/>
              <a:defRPr sz="14400">
                <a:solidFill>
                  <a:schemeClr val="accent6"/>
                </a:solidFill>
              </a:defRPr>
            </a:lvl4pPr>
            <a:lvl5pPr lvl="4" algn="ctr">
              <a:spcBef>
                <a:spcPts val="0"/>
              </a:spcBef>
              <a:spcAft>
                <a:spcPts val="0"/>
              </a:spcAft>
              <a:buClr>
                <a:schemeClr val="accent6"/>
              </a:buClr>
              <a:buSzPts val="14400"/>
              <a:buNone/>
              <a:defRPr sz="14400">
                <a:solidFill>
                  <a:schemeClr val="accent6"/>
                </a:solidFill>
              </a:defRPr>
            </a:lvl5pPr>
            <a:lvl6pPr lvl="5" algn="ctr">
              <a:spcBef>
                <a:spcPts val="0"/>
              </a:spcBef>
              <a:spcAft>
                <a:spcPts val="0"/>
              </a:spcAft>
              <a:buClr>
                <a:schemeClr val="accent6"/>
              </a:buClr>
              <a:buSzPts val="14400"/>
              <a:buNone/>
              <a:defRPr sz="14400">
                <a:solidFill>
                  <a:schemeClr val="accent6"/>
                </a:solidFill>
              </a:defRPr>
            </a:lvl6pPr>
            <a:lvl7pPr lvl="6" algn="ctr">
              <a:spcBef>
                <a:spcPts val="0"/>
              </a:spcBef>
              <a:spcAft>
                <a:spcPts val="0"/>
              </a:spcAft>
              <a:buClr>
                <a:schemeClr val="accent6"/>
              </a:buClr>
              <a:buSzPts val="14400"/>
              <a:buNone/>
              <a:defRPr sz="14400">
                <a:solidFill>
                  <a:schemeClr val="accent6"/>
                </a:solidFill>
              </a:defRPr>
            </a:lvl7pPr>
            <a:lvl8pPr lvl="7" algn="ctr">
              <a:spcBef>
                <a:spcPts val="0"/>
              </a:spcBef>
              <a:spcAft>
                <a:spcPts val="0"/>
              </a:spcAft>
              <a:buClr>
                <a:schemeClr val="accent6"/>
              </a:buClr>
              <a:buSzPts val="14400"/>
              <a:buNone/>
              <a:defRPr sz="14400">
                <a:solidFill>
                  <a:schemeClr val="accent6"/>
                </a:solidFill>
              </a:defRPr>
            </a:lvl8pPr>
            <a:lvl9pPr lvl="8" algn="ctr">
              <a:spcBef>
                <a:spcPts val="0"/>
              </a:spcBef>
              <a:spcAft>
                <a:spcPts val="0"/>
              </a:spcAft>
              <a:buClr>
                <a:schemeClr val="accent6"/>
              </a:buClr>
              <a:buSzPts val="14400"/>
              <a:buNone/>
              <a:defRPr sz="14400">
                <a:solidFill>
                  <a:schemeClr val="accent6"/>
                </a:solidFill>
              </a:defRPr>
            </a:lvl9pPr>
          </a:lstStyle>
          <a:p>
            <a:r>
              <a:t>xx%</a:t>
            </a:r>
          </a:p>
        </p:txBody>
      </p:sp>
      <p:sp>
        <p:nvSpPr>
          <p:cNvPr id="64" name="Google Shape;64;g26dd7cc406f_0_340"/>
          <p:cNvSpPr txBox="1"/>
          <p:nvPr>
            <p:ph idx="1" type="body"/>
          </p:nvPr>
        </p:nvSpPr>
        <p:spPr>
          <a:xfrm>
            <a:off x="782300" y="3957850"/>
            <a:ext cx="106275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5" name="Google Shape;65;g26dd7cc406f_0_3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g26dd7cc406f_0_3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g26dd7cc406f_0_3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70" name="Google Shape;70;g26dd7cc406f_0_34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71" name="Google Shape;71;g26dd7cc406f_0_3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g26dd7cc406f_0_3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g26dd7cc406f_0_3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6dd7cc406f_0_300"/>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6dd7cc406f_0_300"/>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6dd7cc406f_0_300"/>
          <p:cNvSpPr txBox="1"/>
          <p:nvPr>
            <p:ph type="title"/>
          </p:nvPr>
        </p:nvSpPr>
        <p:spPr>
          <a:xfrm>
            <a:off x="679400" y="2561800"/>
            <a:ext cx="10833300" cy="1734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4" name="Google Shape;24;g26dd7cc406f_0_3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26dd7cc406f_0_305"/>
          <p:cNvSpPr/>
          <p:nvPr/>
        </p:nvSpPr>
        <p:spPr>
          <a:xfrm>
            <a:off x="-167" y="6727600"/>
            <a:ext cx="12192000" cy="130500"/>
          </a:xfrm>
          <a:prstGeom prst="rect">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27" name="Google Shape;27;g26dd7cc406f_0_305"/>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28" name="Google Shape;28;g26dd7cc406f_0_305"/>
          <p:cNvSpPr txBox="1"/>
          <p:nvPr>
            <p:ph type="title"/>
          </p:nvPr>
        </p:nvSpPr>
        <p:spPr>
          <a:xfrm>
            <a:off x="415600" y="496967"/>
            <a:ext cx="11360700" cy="860100"/>
          </a:xfrm>
          <a:prstGeom prst="rect">
            <a:avLst/>
          </a:prstGeom>
        </p:spPr>
        <p:txBody>
          <a:bodyPr anchorCtr="0" anchor="t" bIns="121900" lIns="121900" spcFirstLastPara="1" rIns="121900" wrap="square" tIns="12190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29" name="Google Shape;29;g26dd7cc406f_0_305"/>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0" name="Google Shape;30;g26dd7cc406f_0_3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cxnSp>
        <p:nvCxnSpPr>
          <p:cNvPr id="32" name="Google Shape;32;g26dd7cc406f_0_311"/>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33" name="Google Shape;33;g26dd7cc406f_0_311"/>
          <p:cNvSpPr txBox="1"/>
          <p:nvPr>
            <p:ph type="title"/>
          </p:nvPr>
        </p:nvSpPr>
        <p:spPr>
          <a:xfrm>
            <a:off x="415600" y="496967"/>
            <a:ext cx="11360700" cy="860100"/>
          </a:xfrm>
          <a:prstGeom prst="rect">
            <a:avLst/>
          </a:prstGeom>
        </p:spPr>
        <p:txBody>
          <a:bodyPr anchorCtr="0" anchor="t" bIns="121900" lIns="121900" spcFirstLastPara="1" rIns="121900" wrap="square" tIns="12190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4" name="Google Shape;34;g26dd7cc406f_0_311"/>
          <p:cNvSpPr txBox="1"/>
          <p:nvPr>
            <p:ph idx="1" type="body"/>
          </p:nvPr>
        </p:nvSpPr>
        <p:spPr>
          <a:xfrm>
            <a:off x="415600" y="1890600"/>
            <a:ext cx="5333100" cy="4201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26dd7cc406f_0_311"/>
          <p:cNvSpPr txBox="1"/>
          <p:nvPr>
            <p:ph idx="2" type="body"/>
          </p:nvPr>
        </p:nvSpPr>
        <p:spPr>
          <a:xfrm>
            <a:off x="6443200" y="1890600"/>
            <a:ext cx="5333100" cy="4201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26dd7cc406f_0_3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g26dd7cc406f_0_317"/>
          <p:cNvSpPr txBox="1"/>
          <p:nvPr>
            <p:ph type="title"/>
          </p:nvPr>
        </p:nvSpPr>
        <p:spPr>
          <a:xfrm>
            <a:off x="415600" y="496967"/>
            <a:ext cx="11360700" cy="860100"/>
          </a:xfrm>
          <a:prstGeom prst="rect">
            <a:avLst/>
          </a:prstGeom>
        </p:spPr>
        <p:txBody>
          <a:bodyPr anchorCtr="0" anchor="t" bIns="121900" lIns="121900" spcFirstLastPara="1" rIns="121900" wrap="square" tIns="12190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9" name="Google Shape;39;g26dd7cc406f_0_3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cxnSp>
        <p:nvCxnSpPr>
          <p:cNvPr id="41" name="Google Shape;41;g26dd7cc406f_0_320"/>
          <p:cNvCxnSpPr/>
          <p:nvPr/>
        </p:nvCxnSpPr>
        <p:spPr>
          <a:xfrm>
            <a:off x="548058" y="1890363"/>
            <a:ext cx="513600" cy="0"/>
          </a:xfrm>
          <a:prstGeom prst="straightConnector1">
            <a:avLst/>
          </a:prstGeom>
          <a:noFill/>
          <a:ln cap="flat" cmpd="sng" w="28575">
            <a:solidFill>
              <a:schemeClr val="dk1"/>
            </a:solidFill>
            <a:prstDash val="solid"/>
            <a:round/>
            <a:headEnd len="sm" w="sm" type="none"/>
            <a:tailEnd len="sm" w="sm" type="none"/>
          </a:ln>
        </p:spPr>
      </p:cxnSp>
      <p:sp>
        <p:nvSpPr>
          <p:cNvPr id="42" name="Google Shape;42;g26dd7cc406f_0_320"/>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3" name="Google Shape;43;g26dd7cc406f_0_320"/>
          <p:cNvSpPr txBox="1"/>
          <p:nvPr>
            <p:ph idx="1" type="body"/>
          </p:nvPr>
        </p:nvSpPr>
        <p:spPr>
          <a:xfrm>
            <a:off x="415600" y="2187133"/>
            <a:ext cx="3744000" cy="3905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4" name="Google Shape;44;g26dd7cc406f_0_3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g26dd7cc406f_0_325"/>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g26dd7cc406f_0_325"/>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26dd7cc406f_0_325"/>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49" name="Google Shape;49;g26dd7cc406f_0_3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g26dd7cc406f_0_330"/>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2" name="Google Shape;52;g26dd7cc406f_0_330"/>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g26dd7cc406f_0_330"/>
          <p:cNvSpPr txBox="1"/>
          <p:nvPr>
            <p:ph type="title"/>
          </p:nvPr>
        </p:nvSpPr>
        <p:spPr>
          <a:xfrm>
            <a:off x="354000" y="1446167"/>
            <a:ext cx="5393700" cy="2276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4" name="Google Shape;54;g26dd7cc406f_0_330"/>
          <p:cNvSpPr txBox="1"/>
          <p:nvPr>
            <p:ph idx="1" type="subTitle"/>
          </p:nvPr>
        </p:nvSpPr>
        <p:spPr>
          <a:xfrm>
            <a:off x="354000" y="3793600"/>
            <a:ext cx="5393700" cy="1895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6"/>
              </a:buClr>
              <a:buSzPts val="2800"/>
              <a:buNone/>
              <a:defRPr sz="2800">
                <a:solidFill>
                  <a:schemeClr val="accent6"/>
                </a:solidFill>
              </a:defRPr>
            </a:lvl1pPr>
            <a:lvl2pPr lvl="1" algn="ctr">
              <a:lnSpc>
                <a:spcPct val="100000"/>
              </a:lnSpc>
              <a:spcBef>
                <a:spcPts val="0"/>
              </a:spcBef>
              <a:spcAft>
                <a:spcPts val="0"/>
              </a:spcAft>
              <a:buClr>
                <a:schemeClr val="accent6"/>
              </a:buClr>
              <a:buSzPts val="2800"/>
              <a:buNone/>
              <a:defRPr sz="2800">
                <a:solidFill>
                  <a:schemeClr val="accent6"/>
                </a:solidFill>
              </a:defRPr>
            </a:lvl2pPr>
            <a:lvl3pPr lvl="2" algn="ctr">
              <a:lnSpc>
                <a:spcPct val="100000"/>
              </a:lnSpc>
              <a:spcBef>
                <a:spcPts val="0"/>
              </a:spcBef>
              <a:spcAft>
                <a:spcPts val="0"/>
              </a:spcAft>
              <a:buClr>
                <a:schemeClr val="accent6"/>
              </a:buClr>
              <a:buSzPts val="2800"/>
              <a:buNone/>
              <a:defRPr sz="2800">
                <a:solidFill>
                  <a:schemeClr val="accent6"/>
                </a:solidFill>
              </a:defRPr>
            </a:lvl3pPr>
            <a:lvl4pPr lvl="3" algn="ctr">
              <a:lnSpc>
                <a:spcPct val="100000"/>
              </a:lnSpc>
              <a:spcBef>
                <a:spcPts val="0"/>
              </a:spcBef>
              <a:spcAft>
                <a:spcPts val="0"/>
              </a:spcAft>
              <a:buClr>
                <a:schemeClr val="accent6"/>
              </a:buClr>
              <a:buSzPts val="2800"/>
              <a:buNone/>
              <a:defRPr sz="2800">
                <a:solidFill>
                  <a:schemeClr val="accent6"/>
                </a:solidFill>
              </a:defRPr>
            </a:lvl4pPr>
            <a:lvl5pPr lvl="4" algn="ctr">
              <a:lnSpc>
                <a:spcPct val="100000"/>
              </a:lnSpc>
              <a:spcBef>
                <a:spcPts val="0"/>
              </a:spcBef>
              <a:spcAft>
                <a:spcPts val="0"/>
              </a:spcAft>
              <a:buClr>
                <a:schemeClr val="accent6"/>
              </a:buClr>
              <a:buSzPts val="2800"/>
              <a:buNone/>
              <a:defRPr sz="2800">
                <a:solidFill>
                  <a:schemeClr val="accent6"/>
                </a:solidFill>
              </a:defRPr>
            </a:lvl5pPr>
            <a:lvl6pPr lvl="5" algn="ctr">
              <a:lnSpc>
                <a:spcPct val="100000"/>
              </a:lnSpc>
              <a:spcBef>
                <a:spcPts val="0"/>
              </a:spcBef>
              <a:spcAft>
                <a:spcPts val="0"/>
              </a:spcAft>
              <a:buClr>
                <a:schemeClr val="accent6"/>
              </a:buClr>
              <a:buSzPts val="2800"/>
              <a:buNone/>
              <a:defRPr sz="2800">
                <a:solidFill>
                  <a:schemeClr val="accent6"/>
                </a:solidFill>
              </a:defRPr>
            </a:lvl6pPr>
            <a:lvl7pPr lvl="6" algn="ctr">
              <a:lnSpc>
                <a:spcPct val="100000"/>
              </a:lnSpc>
              <a:spcBef>
                <a:spcPts val="0"/>
              </a:spcBef>
              <a:spcAft>
                <a:spcPts val="0"/>
              </a:spcAft>
              <a:buClr>
                <a:schemeClr val="accent6"/>
              </a:buClr>
              <a:buSzPts val="2800"/>
              <a:buNone/>
              <a:defRPr sz="2800">
                <a:solidFill>
                  <a:schemeClr val="accent6"/>
                </a:solidFill>
              </a:defRPr>
            </a:lvl7pPr>
            <a:lvl8pPr lvl="7" algn="ctr">
              <a:lnSpc>
                <a:spcPct val="100000"/>
              </a:lnSpc>
              <a:spcBef>
                <a:spcPts val="0"/>
              </a:spcBef>
              <a:spcAft>
                <a:spcPts val="0"/>
              </a:spcAft>
              <a:buClr>
                <a:schemeClr val="accent6"/>
              </a:buClr>
              <a:buSzPts val="2800"/>
              <a:buNone/>
              <a:defRPr sz="2800">
                <a:solidFill>
                  <a:schemeClr val="accent6"/>
                </a:solidFill>
              </a:defRPr>
            </a:lvl8pPr>
            <a:lvl9pPr lvl="8" algn="ctr">
              <a:lnSpc>
                <a:spcPct val="100000"/>
              </a:lnSpc>
              <a:spcBef>
                <a:spcPts val="0"/>
              </a:spcBef>
              <a:spcAft>
                <a:spcPts val="0"/>
              </a:spcAft>
              <a:buClr>
                <a:schemeClr val="accent6"/>
              </a:buClr>
              <a:buSzPts val="2800"/>
              <a:buNone/>
              <a:defRPr sz="2800">
                <a:solidFill>
                  <a:schemeClr val="accent6"/>
                </a:solidFill>
              </a:defRPr>
            </a:lvl9pPr>
          </a:lstStyle>
          <a:p/>
        </p:txBody>
      </p:sp>
      <p:sp>
        <p:nvSpPr>
          <p:cNvPr id="55" name="Google Shape;55;g26dd7cc406f_0_330"/>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56" name="Google Shape;56;g26dd7cc406f_0_3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g26dd7cc406f_0_337"/>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59" name="Google Shape;59;g26dd7cc406f_0_3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9" name="Shape 9"/>
        <p:cNvGrpSpPr/>
        <p:nvPr/>
      </p:nvGrpSpPr>
      <p:grpSpPr>
        <a:xfrm>
          <a:off x="0" y="0"/>
          <a:ext cx="0" cy="0"/>
          <a:chOff x="0" y="0"/>
          <a:chExt cx="0" cy="0"/>
        </a:xfrm>
      </p:grpSpPr>
      <p:sp>
        <p:nvSpPr>
          <p:cNvPr id="10" name="Google Shape;10;g26dd7cc406f_0_289"/>
          <p:cNvSpPr txBox="1"/>
          <p:nvPr>
            <p:ph type="title"/>
          </p:nvPr>
        </p:nvSpPr>
        <p:spPr>
          <a:xfrm>
            <a:off x="415600" y="496967"/>
            <a:ext cx="11360700" cy="8601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9pPr>
          </a:lstStyle>
          <a:p/>
        </p:txBody>
      </p:sp>
      <p:sp>
        <p:nvSpPr>
          <p:cNvPr id="11" name="Google Shape;11;g26dd7cc406f_0_289"/>
          <p:cNvSpPr txBox="1"/>
          <p:nvPr>
            <p:ph idx="1" type="body"/>
          </p:nvPr>
        </p:nvSpPr>
        <p:spPr>
          <a:xfrm>
            <a:off x="415600" y="1890400"/>
            <a:ext cx="11360700" cy="4201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1pPr>
            <a:lvl2pPr indent="-349250" lvl="1" marL="9144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2pPr>
            <a:lvl3pPr indent="-349250" lvl="2" marL="13716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3pPr>
            <a:lvl4pPr indent="-349250" lvl="3" marL="18288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4pPr>
            <a:lvl5pPr indent="-349250" lvl="4" marL="22860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5pPr>
            <a:lvl6pPr indent="-349250" lvl="5" marL="27432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6pPr>
            <a:lvl7pPr indent="-349250" lvl="6" marL="32004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7pPr>
            <a:lvl8pPr indent="-349250" lvl="7" marL="36576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8pPr>
            <a:lvl9pPr indent="-349250" lvl="8" marL="41148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9pPr>
          </a:lstStyle>
          <a:p/>
        </p:txBody>
      </p:sp>
      <p:sp>
        <p:nvSpPr>
          <p:cNvPr id="12" name="Google Shape;12;g26dd7cc406f_0_28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0" name="Google Shape;80;p1"/>
          <p:cNvSpPr/>
          <p:nvPr/>
        </p:nvSpPr>
        <p:spPr>
          <a:xfrm>
            <a:off x="0" y="1"/>
            <a:ext cx="12192000" cy="6054983"/>
          </a:xfrm>
          <a:custGeom>
            <a:rect b="b" l="l" r="r" t="t"/>
            <a:pathLst>
              <a:path extrusionOk="0" h="6054983" w="12188952">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rgbClr val="1155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1"/>
          <p:cNvSpPr txBox="1"/>
          <p:nvPr>
            <p:ph type="ctrTitle"/>
          </p:nvPr>
        </p:nvSpPr>
        <p:spPr>
          <a:xfrm>
            <a:off x="1522475" y="350527"/>
            <a:ext cx="9144000" cy="2526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Calibri"/>
              <a:buNone/>
            </a:pPr>
            <a:r>
              <a:rPr lang="en-US" sz="6600">
                <a:solidFill>
                  <a:srgbClr val="FFFFFF"/>
                </a:solidFill>
              </a:rPr>
              <a:t>Telstra Bootcamp </a:t>
            </a:r>
            <a:endParaRPr/>
          </a:p>
        </p:txBody>
      </p:sp>
      <p:sp>
        <p:nvSpPr>
          <p:cNvPr id="82" name="Google Shape;82;p1"/>
          <p:cNvSpPr txBox="1"/>
          <p:nvPr>
            <p:ph idx="1" type="subTitle"/>
          </p:nvPr>
        </p:nvSpPr>
        <p:spPr>
          <a:xfrm>
            <a:off x="1524000" y="4882902"/>
            <a:ext cx="9144000" cy="1062300"/>
          </a:xfrm>
          <a:prstGeom prst="rect">
            <a:avLst/>
          </a:prstGeom>
          <a:noFill/>
          <a:ln>
            <a:noFill/>
          </a:ln>
        </p:spPr>
        <p:txBody>
          <a:bodyPr anchorCtr="0" anchor="t" bIns="45700" lIns="91425" spcFirstLastPara="1" rIns="91425" wrap="square" tIns="45700">
            <a:normAutofit/>
          </a:bodyPr>
          <a:lstStyle/>
          <a:p>
            <a:pPr indent="457200" lvl="0" marL="1828800" rtl="0" algn="l">
              <a:lnSpc>
                <a:spcPct val="90000"/>
              </a:lnSpc>
              <a:spcBef>
                <a:spcPts val="1000"/>
              </a:spcBef>
              <a:spcAft>
                <a:spcPts val="0"/>
              </a:spcAft>
              <a:buClr>
                <a:srgbClr val="FFFFFF"/>
              </a:buClr>
              <a:buSzPts val="2400"/>
              <a:buNone/>
            </a:pPr>
            <a:r>
              <a:rPr lang="en-US">
                <a:solidFill>
                  <a:srgbClr val="FFFFFF"/>
                </a:solidFill>
              </a:rPr>
              <a:t>SHUBHAM KUMAR</a:t>
            </a:r>
            <a:endParaRPr/>
          </a:p>
        </p:txBody>
      </p:sp>
      <p:sp>
        <p:nvSpPr>
          <p:cNvPr id="83" name="Google Shape;83;p1"/>
          <p:cNvSpPr/>
          <p:nvPr/>
        </p:nvSpPr>
        <p:spPr>
          <a:xfrm>
            <a:off x="3974206" y="3566566"/>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0"/>
          <p:cNvSpPr txBox="1"/>
          <p:nvPr>
            <p:ph type="title"/>
          </p:nvPr>
        </p:nvSpPr>
        <p:spPr>
          <a:xfrm>
            <a:off x="6739128" y="638089"/>
            <a:ext cx="4818888" cy="147680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800" u="sng">
                <a:solidFill>
                  <a:schemeClr val="dk1"/>
                </a:solidFill>
                <a:latin typeface="Calibri"/>
                <a:ea typeface="Calibri"/>
                <a:cs typeface="Calibri"/>
                <a:sym typeface="Calibri"/>
              </a:rPr>
              <a:t>Day-4-6</a:t>
            </a:r>
            <a:br>
              <a:rPr lang="en-US" sz="5000" u="sng">
                <a:solidFill>
                  <a:schemeClr val="dk1"/>
                </a:solidFill>
                <a:latin typeface="Calibri"/>
                <a:ea typeface="Calibri"/>
                <a:cs typeface="Calibri"/>
                <a:sym typeface="Calibri"/>
              </a:rPr>
            </a:br>
            <a:r>
              <a:rPr lang="en-US" sz="5000" u="sng"/>
              <a:t>Logger and Maven</a:t>
            </a:r>
            <a:r>
              <a:rPr lang="en-US" sz="5000" u="sng">
                <a:solidFill>
                  <a:schemeClr val="dk1"/>
                </a:solidFill>
                <a:latin typeface="Calibri"/>
                <a:ea typeface="Calibri"/>
                <a:cs typeface="Calibri"/>
                <a:sym typeface="Calibri"/>
              </a:rPr>
              <a:t> in JAVA</a:t>
            </a:r>
            <a:endParaRPr u="sng"/>
          </a:p>
        </p:txBody>
      </p:sp>
      <p:sp>
        <p:nvSpPr>
          <p:cNvPr id="164" name="Google Shape;164;p10"/>
          <p:cNvSpPr/>
          <p:nvPr/>
        </p:nvSpPr>
        <p:spPr>
          <a:xfrm>
            <a:off x="673912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10"/>
          <p:cNvSpPr txBox="1"/>
          <p:nvPr/>
        </p:nvSpPr>
        <p:spPr>
          <a:xfrm>
            <a:off x="6739128" y="2664886"/>
            <a:ext cx="4530555" cy="3550789"/>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Java Logger is a built-in logging utility that facilitates the recording of events, errors, and debugging information in software applications. It ensures proper visibility into the application's behavior and aids in troubleshooting and monitoring. </a:t>
            </a:r>
            <a:endParaRPr/>
          </a:p>
          <a:p>
            <a:pPr indent="0" lvl="0" marL="0" marR="0" rtl="0" algn="just">
              <a:lnSpc>
                <a:spcPct val="90000"/>
              </a:lnSpc>
              <a:spcBef>
                <a:spcPts val="486"/>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Maven is a powerful build automation and project management tool. It simplifies project setup, dependency management, and the build process.</a:t>
            </a:r>
            <a:endParaRPr/>
          </a:p>
          <a:p>
            <a:pPr indent="120650" lvl="0" marL="0" marR="0" rtl="0" algn="just">
              <a:lnSpc>
                <a:spcPct val="90000"/>
              </a:lnSpc>
              <a:spcBef>
                <a:spcPts val="486"/>
              </a:spcBef>
              <a:spcAft>
                <a:spcPts val="0"/>
              </a:spcAft>
              <a:buClr>
                <a:schemeClr val="dk1"/>
              </a:buClr>
              <a:buSzPts val="1900"/>
              <a:buFont typeface="Arial"/>
              <a:buNone/>
            </a:pPr>
            <a:r>
              <a:t/>
            </a:r>
            <a:endParaRPr b="0" i="0" sz="1900" u="none" cap="none" strike="noStrike">
              <a:solidFill>
                <a:schemeClr val="dk1"/>
              </a:solidFill>
              <a:latin typeface="Calibri"/>
              <a:ea typeface="Calibri"/>
              <a:cs typeface="Calibri"/>
              <a:sym typeface="Calibri"/>
            </a:endParaRPr>
          </a:p>
        </p:txBody>
      </p:sp>
      <p:pic>
        <p:nvPicPr>
          <p:cNvPr descr="A colorful feather with black background&#10;&#10;Description automatically generated" id="166" name="Google Shape;166;p10"/>
          <p:cNvPicPr preferRelativeResize="0"/>
          <p:nvPr/>
        </p:nvPicPr>
        <p:blipFill rotWithShape="1">
          <a:blip r:embed="rId3">
            <a:alphaModFix/>
          </a:blip>
          <a:srcRect b="0" l="0" r="0" t="0"/>
          <a:stretch/>
        </p:blipFill>
        <p:spPr>
          <a:xfrm>
            <a:off x="986209" y="4693980"/>
            <a:ext cx="5347535" cy="1353595"/>
          </a:xfrm>
          <a:prstGeom prst="rect">
            <a:avLst/>
          </a:prstGeom>
          <a:noFill/>
          <a:ln>
            <a:noFill/>
          </a:ln>
        </p:spPr>
      </p:pic>
      <p:pic>
        <p:nvPicPr>
          <p:cNvPr descr="A screenshot of a computer screen&#10;&#10;Description automatically generated" id="167" name="Google Shape;167;p10"/>
          <p:cNvPicPr preferRelativeResize="0"/>
          <p:nvPr/>
        </p:nvPicPr>
        <p:blipFill rotWithShape="1">
          <a:blip r:embed="rId4">
            <a:alphaModFix/>
          </a:blip>
          <a:srcRect b="0" l="0" r="0" t="0"/>
          <a:stretch/>
        </p:blipFill>
        <p:spPr>
          <a:xfrm>
            <a:off x="986209" y="1107752"/>
            <a:ext cx="4830602" cy="27653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11"/>
          <p:cNvSpPr txBox="1"/>
          <p:nvPr>
            <p:ph type="title"/>
          </p:nvPr>
        </p:nvSpPr>
        <p:spPr>
          <a:xfrm>
            <a:off x="630936" y="640080"/>
            <a:ext cx="3905438" cy="148132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500" u="sng">
                <a:solidFill>
                  <a:schemeClr val="dk1"/>
                </a:solidFill>
                <a:latin typeface="Calibri"/>
                <a:ea typeface="Calibri"/>
                <a:cs typeface="Calibri"/>
                <a:sym typeface="Calibri"/>
              </a:rPr>
              <a:t>Day-7</a:t>
            </a:r>
            <a:br>
              <a:rPr lang="en-US" sz="5000" u="sng">
                <a:solidFill>
                  <a:schemeClr val="dk1"/>
                </a:solidFill>
                <a:latin typeface="Calibri"/>
                <a:ea typeface="Calibri"/>
                <a:cs typeface="Calibri"/>
                <a:sym typeface="Calibri"/>
              </a:rPr>
            </a:br>
            <a:r>
              <a:rPr lang="en-US" sz="5400" u="sng">
                <a:solidFill>
                  <a:schemeClr val="dk1"/>
                </a:solidFill>
                <a:latin typeface="Calibri"/>
                <a:ea typeface="Calibri"/>
                <a:cs typeface="Calibri"/>
                <a:sym typeface="Calibri"/>
              </a:rPr>
              <a:t>Testing - Junit</a:t>
            </a:r>
            <a:endParaRPr sz="5000" u="sng">
              <a:solidFill>
                <a:schemeClr val="dk1"/>
              </a:solidFill>
              <a:latin typeface="Calibri"/>
              <a:ea typeface="Calibri"/>
              <a:cs typeface="Calibri"/>
              <a:sym typeface="Calibri"/>
            </a:endParaRPr>
          </a:p>
        </p:txBody>
      </p:sp>
      <p:sp>
        <p:nvSpPr>
          <p:cNvPr id="174" name="Google Shape;174;p11"/>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1"/>
          <p:cNvSpPr txBox="1"/>
          <p:nvPr/>
        </p:nvSpPr>
        <p:spPr>
          <a:xfrm>
            <a:off x="630935" y="2660904"/>
            <a:ext cx="4950467" cy="354787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JUnit is a widely used testing framework for Java that supports the creation of automated unit tests. It allows developers to write and execute test cases to validate individual components of their code.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By ensuring that different parts of the software perform as expected, JUnit enhances code reliability and helps catch errors early in the development process.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JUnit is valuable in both SDLC and Agile practices, as it promotes code quality, encourages continuous integration, and contributes to the creation of robust and maintainable software.</a:t>
            </a:r>
            <a:endParaRPr/>
          </a:p>
        </p:txBody>
      </p:sp>
      <p:pic>
        <p:nvPicPr>
          <p:cNvPr id="176" name="Google Shape;176;p11"/>
          <p:cNvPicPr preferRelativeResize="0"/>
          <p:nvPr/>
        </p:nvPicPr>
        <p:blipFill>
          <a:blip r:embed="rId3">
            <a:alphaModFix/>
          </a:blip>
          <a:stretch>
            <a:fillRect/>
          </a:stretch>
        </p:blipFill>
        <p:spPr>
          <a:xfrm>
            <a:off x="4804003" y="176025"/>
            <a:ext cx="7191022" cy="2196850"/>
          </a:xfrm>
          <a:prstGeom prst="rect">
            <a:avLst/>
          </a:prstGeom>
          <a:noFill/>
          <a:ln>
            <a:noFill/>
          </a:ln>
        </p:spPr>
      </p:pic>
      <p:pic>
        <p:nvPicPr>
          <p:cNvPr id="177" name="Google Shape;177;p11"/>
          <p:cNvPicPr preferRelativeResize="0"/>
          <p:nvPr/>
        </p:nvPicPr>
        <p:blipFill>
          <a:blip r:embed="rId4">
            <a:alphaModFix/>
          </a:blip>
          <a:stretch>
            <a:fillRect/>
          </a:stretch>
        </p:blipFill>
        <p:spPr>
          <a:xfrm>
            <a:off x="6530450" y="2783959"/>
            <a:ext cx="5016276" cy="28224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2"/>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en-US" sz="1800" u="sng">
                <a:solidFill>
                  <a:schemeClr val="dk1"/>
                </a:solidFill>
                <a:latin typeface="Calibri"/>
                <a:ea typeface="Calibri"/>
                <a:cs typeface="Calibri"/>
                <a:sym typeface="Calibri"/>
              </a:rPr>
              <a:t>Day-8</a:t>
            </a:r>
            <a:br>
              <a:rPr lang="en-US" sz="3000" u="sng">
                <a:solidFill>
                  <a:schemeClr val="dk1"/>
                </a:solidFill>
                <a:latin typeface="Calibri"/>
                <a:ea typeface="Calibri"/>
                <a:cs typeface="Calibri"/>
                <a:sym typeface="Calibri"/>
              </a:rPr>
            </a:br>
            <a:r>
              <a:rPr lang="en-US" sz="3600" u="sng">
                <a:solidFill>
                  <a:schemeClr val="dk1"/>
                </a:solidFill>
                <a:latin typeface="Calibri"/>
                <a:ea typeface="Calibri"/>
                <a:cs typeface="Calibri"/>
                <a:sym typeface="Calibri"/>
              </a:rPr>
              <a:t>Code Management Practices -OWASP</a:t>
            </a:r>
            <a:endParaRPr sz="3000" u="sng">
              <a:solidFill>
                <a:schemeClr val="dk1"/>
              </a:solidFill>
              <a:latin typeface="Calibri"/>
              <a:ea typeface="Calibri"/>
              <a:cs typeface="Calibri"/>
              <a:sym typeface="Calibri"/>
            </a:endParaRPr>
          </a:p>
        </p:txBody>
      </p:sp>
      <p:sp>
        <p:nvSpPr>
          <p:cNvPr id="185" name="Google Shape;185;p1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12"/>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The Open Web Application Security Project (OWASP) is a community-driven organization that focuses on improving the security of software applications. </a:t>
            </a:r>
            <a:endParaRPr/>
          </a:p>
          <a:p>
            <a:pPr indent="0" lvl="0" marL="0" marR="0" rtl="0" algn="just">
              <a:lnSpc>
                <a:spcPct val="90000"/>
              </a:lnSpc>
              <a:spcBef>
                <a:spcPts val="486"/>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OWASP provides resources, guidelines, and tools to help developers identify and address security vulnerabilities in their applications. </a:t>
            </a:r>
            <a:endParaRPr/>
          </a:p>
          <a:p>
            <a:pPr indent="0" lvl="0" marL="0" marR="0" rtl="0" algn="just">
              <a:lnSpc>
                <a:spcPct val="90000"/>
              </a:lnSpc>
              <a:spcBef>
                <a:spcPts val="486"/>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It supports both SDLC and Agile methodologies by promoting secure coding practices, offering security testing tools, and fostering awareness of potential risks. </a:t>
            </a:r>
            <a:endParaRPr/>
          </a:p>
          <a:p>
            <a:pPr indent="0" lvl="0" marL="0" marR="0" rtl="0" algn="just">
              <a:lnSpc>
                <a:spcPct val="90000"/>
              </a:lnSpc>
              <a:spcBef>
                <a:spcPts val="486"/>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Incorporating OWASP principles enhances the overall security posture of software projects, aligning with industry best practices and ensuring the development of secure and resilient applications.</a:t>
            </a:r>
            <a:endParaRPr/>
          </a:p>
        </p:txBody>
      </p:sp>
      <p:pic>
        <p:nvPicPr>
          <p:cNvPr descr="A black background with a black square&#10;&#10;Description automatically generated with medium confidence" id="187" name="Google Shape;187;p12"/>
          <p:cNvPicPr preferRelativeResize="0"/>
          <p:nvPr/>
        </p:nvPicPr>
        <p:blipFill rotWithShape="1">
          <a:blip r:embed="rId3">
            <a:alphaModFix/>
          </a:blip>
          <a:srcRect b="0" l="0" r="0" t="0"/>
          <a:stretch/>
        </p:blipFill>
        <p:spPr>
          <a:xfrm>
            <a:off x="6099048" y="2480504"/>
            <a:ext cx="5458968" cy="18969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13"/>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000" u="sng">
                <a:solidFill>
                  <a:schemeClr val="dk1"/>
                </a:solidFill>
                <a:latin typeface="Calibri"/>
                <a:ea typeface="Calibri"/>
                <a:cs typeface="Calibri"/>
                <a:sym typeface="Calibri"/>
              </a:rPr>
              <a:t>Day-9</a:t>
            </a:r>
            <a:br>
              <a:rPr lang="en-US" sz="4200" u="sng">
                <a:solidFill>
                  <a:schemeClr val="dk1"/>
                </a:solidFill>
                <a:latin typeface="Calibri"/>
                <a:ea typeface="Calibri"/>
                <a:cs typeface="Calibri"/>
                <a:sym typeface="Calibri"/>
              </a:rPr>
            </a:br>
            <a:r>
              <a:rPr lang="en-US" sz="4200" u="sng">
                <a:solidFill>
                  <a:schemeClr val="dk1"/>
                </a:solidFill>
                <a:latin typeface="Calibri"/>
                <a:ea typeface="Calibri"/>
                <a:cs typeface="Calibri"/>
                <a:sym typeface="Calibri"/>
              </a:rPr>
              <a:t>Introduction to Cloud</a:t>
            </a:r>
            <a:endParaRPr u="sng"/>
          </a:p>
        </p:txBody>
      </p:sp>
      <p:sp>
        <p:nvSpPr>
          <p:cNvPr id="195" name="Google Shape;195;p13"/>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13"/>
          <p:cNvSpPr txBox="1"/>
          <p:nvPr/>
        </p:nvSpPr>
        <p:spPr>
          <a:xfrm>
            <a:off x="630935" y="2660904"/>
            <a:ext cx="4950467" cy="354787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Cloud computing involves delivering computing resources like servers, storage, databases, networking, software, and more over the internet.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It provides scalability, flexibility, and cost-efficiency in deploying and managing applications. Cloud services support both SDLC and Agile by enabling rapid provisioning, continuous integration, and easy collaboration across development teams.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Cloud technology facilitates efficient resource utilization and promotes faster development cycles, aligning with modern software development practices to ensure smooth, scalable, and accessible software solutions.</a:t>
            </a:r>
            <a:endParaRPr/>
          </a:p>
        </p:txBody>
      </p:sp>
      <p:pic>
        <p:nvPicPr>
          <p:cNvPr descr="A diagram of cloud computing&#10;&#10;Description automatically generated" id="197" name="Google Shape;197;p13"/>
          <p:cNvPicPr preferRelativeResize="0"/>
          <p:nvPr/>
        </p:nvPicPr>
        <p:blipFill rotWithShape="1">
          <a:blip r:embed="rId3">
            <a:alphaModFix/>
          </a:blip>
          <a:srcRect b="0" l="0" r="0" t="0"/>
          <a:stretch/>
        </p:blipFill>
        <p:spPr>
          <a:xfrm>
            <a:off x="6099048" y="1286355"/>
            <a:ext cx="5458968" cy="42852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14"/>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u="sng">
                <a:solidFill>
                  <a:schemeClr val="dk1"/>
                </a:solidFill>
                <a:latin typeface="Calibri"/>
                <a:ea typeface="Calibri"/>
                <a:cs typeface="Calibri"/>
                <a:sym typeface="Calibri"/>
              </a:rPr>
              <a:t>Day-9</a:t>
            </a:r>
            <a:br>
              <a:rPr lang="en-US" sz="4200" u="sng">
                <a:solidFill>
                  <a:schemeClr val="dk1"/>
                </a:solidFill>
                <a:latin typeface="Calibri"/>
                <a:ea typeface="Calibri"/>
                <a:cs typeface="Calibri"/>
                <a:sym typeface="Calibri"/>
              </a:rPr>
            </a:br>
            <a:r>
              <a:rPr lang="en-US" sz="4200" u="sng">
                <a:solidFill>
                  <a:schemeClr val="dk1"/>
                </a:solidFill>
                <a:latin typeface="Calibri"/>
                <a:ea typeface="Calibri"/>
                <a:cs typeface="Calibri"/>
                <a:sym typeface="Calibri"/>
              </a:rPr>
              <a:t>Introduction to AWS</a:t>
            </a:r>
            <a:endParaRPr u="sng"/>
          </a:p>
        </p:txBody>
      </p:sp>
      <p:sp>
        <p:nvSpPr>
          <p:cNvPr id="205" name="Google Shape;205;p14"/>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14"/>
          <p:cNvSpPr txBox="1"/>
          <p:nvPr/>
        </p:nvSpPr>
        <p:spPr>
          <a:xfrm>
            <a:off x="630936" y="2660904"/>
            <a:ext cx="4742448" cy="354787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Amazon Web Services (AWS) is a leading cloud computing platform that offers a wide range of scalable and on-demand cloud services.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It provides infrastructure as a service (IaaS), platform as a service (PaaS), and software as a service (SaaS) solutions. AWS supports software development across SDLC and Agile methodologies by enabling developers to quickly provision resources, deploy applications, and manage infrastructure efficiently.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Its services like EC2, S3, and Lambda streamline development processes, enhance collaboration, and ensure reliable and scalable software solutions.</a:t>
            </a:r>
            <a:endParaRPr/>
          </a:p>
        </p:txBody>
      </p:sp>
      <p:pic>
        <p:nvPicPr>
          <p:cNvPr id="207" name="Google Shape;207;p14"/>
          <p:cNvPicPr preferRelativeResize="0"/>
          <p:nvPr/>
        </p:nvPicPr>
        <p:blipFill>
          <a:blip r:embed="rId3">
            <a:alphaModFix/>
          </a:blip>
          <a:stretch>
            <a:fillRect/>
          </a:stretch>
        </p:blipFill>
        <p:spPr>
          <a:xfrm>
            <a:off x="5449825" y="1512550"/>
            <a:ext cx="6598476" cy="4766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4" name="Google Shape;214;p15"/>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700" u="sng">
                <a:solidFill>
                  <a:schemeClr val="dk1"/>
                </a:solidFill>
                <a:latin typeface="Calibri"/>
                <a:ea typeface="Calibri"/>
                <a:cs typeface="Calibri"/>
                <a:sym typeface="Calibri"/>
              </a:rPr>
              <a:t>Day-10</a:t>
            </a:r>
            <a:br>
              <a:rPr lang="en-US" sz="4200" u="sng">
                <a:solidFill>
                  <a:schemeClr val="dk1"/>
                </a:solidFill>
                <a:latin typeface="Calibri"/>
                <a:ea typeface="Calibri"/>
                <a:cs typeface="Calibri"/>
                <a:sym typeface="Calibri"/>
              </a:rPr>
            </a:br>
            <a:r>
              <a:rPr lang="en-US" sz="4200" u="sng">
                <a:solidFill>
                  <a:schemeClr val="dk1"/>
                </a:solidFill>
                <a:latin typeface="Calibri"/>
                <a:ea typeface="Calibri"/>
                <a:cs typeface="Calibri"/>
                <a:sym typeface="Calibri"/>
              </a:rPr>
              <a:t>Introduction to DEVOPS</a:t>
            </a:r>
            <a:endParaRPr u="sng"/>
          </a:p>
        </p:txBody>
      </p:sp>
      <p:sp>
        <p:nvSpPr>
          <p:cNvPr id="215" name="Google Shape;215;p15"/>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15"/>
          <p:cNvSpPr txBox="1"/>
          <p:nvPr/>
        </p:nvSpPr>
        <p:spPr>
          <a:xfrm>
            <a:off x="630936" y="2660904"/>
            <a:ext cx="5112318" cy="354787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DevOps is a set of practices that combine software development (Dev) and IT operations (Ops) to streamline the entire software delivery lifecycle. It emphasizes collaboration, automation, and continuous integration and continuous delivery (CI/CD).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DevOps supports both SDLC and Agile methodologies by fostering efficient communication between development and operations teams, automating repetitive tasks, and ensuring rapid and reliable software deployment.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This approach enhances collaboration, accelerates development cycles, and produces high-quality software solutions with improved efficiency and customer satisfaction.</a:t>
            </a:r>
            <a:endParaRPr b="0" i="0" sz="1700" u="none" cap="none" strike="noStrike">
              <a:solidFill>
                <a:schemeClr val="dk1"/>
              </a:solidFill>
              <a:latin typeface="Calibri"/>
              <a:ea typeface="Calibri"/>
              <a:cs typeface="Calibri"/>
              <a:sym typeface="Calibri"/>
            </a:endParaRPr>
          </a:p>
        </p:txBody>
      </p:sp>
      <p:pic>
        <p:nvPicPr>
          <p:cNvPr id="217" name="Google Shape;217;p15"/>
          <p:cNvPicPr preferRelativeResize="0"/>
          <p:nvPr/>
        </p:nvPicPr>
        <p:blipFill>
          <a:blip r:embed="rId3">
            <a:alphaModFix/>
          </a:blip>
          <a:stretch>
            <a:fillRect/>
          </a:stretch>
        </p:blipFill>
        <p:spPr>
          <a:xfrm>
            <a:off x="6043250" y="1879225"/>
            <a:ext cx="6026126" cy="361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16"/>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Calibri"/>
              <a:buNone/>
            </a:pPr>
            <a:r>
              <a:rPr lang="en-US" sz="2700" u="sng">
                <a:solidFill>
                  <a:schemeClr val="dk1"/>
                </a:solidFill>
                <a:latin typeface="Calibri"/>
                <a:ea typeface="Calibri"/>
                <a:cs typeface="Calibri"/>
                <a:sym typeface="Calibri"/>
              </a:rPr>
              <a:t>Day-12</a:t>
            </a:r>
            <a:br>
              <a:rPr lang="en-US" sz="4200" u="sng">
                <a:solidFill>
                  <a:schemeClr val="dk1"/>
                </a:solidFill>
                <a:latin typeface="Calibri"/>
                <a:ea typeface="Calibri"/>
                <a:cs typeface="Calibri"/>
                <a:sym typeface="Calibri"/>
              </a:rPr>
            </a:br>
            <a:r>
              <a:rPr lang="en-US" sz="4200" u="sng">
                <a:solidFill>
                  <a:schemeClr val="dk1"/>
                </a:solidFill>
                <a:latin typeface="Calibri"/>
                <a:ea typeface="Calibri"/>
                <a:cs typeface="Calibri"/>
                <a:sym typeface="Calibri"/>
              </a:rPr>
              <a:t>Introduction to </a:t>
            </a:r>
            <a:r>
              <a:rPr lang="en-US" sz="4200" u="sng"/>
              <a:t>APIs</a:t>
            </a:r>
            <a:endParaRPr sz="4200" u="sng">
              <a:solidFill>
                <a:schemeClr val="dk1"/>
              </a:solidFill>
              <a:latin typeface="Calibri"/>
              <a:ea typeface="Calibri"/>
              <a:cs typeface="Calibri"/>
              <a:sym typeface="Calibri"/>
            </a:endParaRPr>
          </a:p>
        </p:txBody>
      </p:sp>
      <p:sp>
        <p:nvSpPr>
          <p:cNvPr id="225" name="Google Shape;225;p16"/>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16"/>
          <p:cNvSpPr txBox="1"/>
          <p:nvPr/>
        </p:nvSpPr>
        <p:spPr>
          <a:xfrm>
            <a:off x="630936" y="2660904"/>
            <a:ext cx="5112318" cy="354787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DevOps is a set of practices that combine software development (Dev) and IT operations (Ops) to streamline the entire software delivery lifecycle. It emphasizes collaboration, automation, and continuous integration and continuous delivery (CI/CD).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DevOps supports both SDLC and Agile methodologies by fostering efficient communication between development and operations teams, automating repetitive tasks, and ensuring rapid and reliable software deployment. </a:t>
            </a:r>
            <a:endParaRPr/>
          </a:p>
          <a:p>
            <a:pPr indent="0" lvl="0" marL="0" marR="0" rtl="0" algn="just">
              <a:lnSpc>
                <a:spcPct val="90000"/>
              </a:lnSpc>
              <a:spcBef>
                <a:spcPts val="486"/>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This approach enhances collaboration, accelerates development cycles, and produces high-quality software solutions with improved efficiency and customer satisfaction.</a:t>
            </a:r>
            <a:endParaRPr b="0" i="0" sz="1700" u="none" cap="none" strike="noStrike">
              <a:solidFill>
                <a:schemeClr val="dk1"/>
              </a:solidFill>
              <a:latin typeface="Calibri"/>
              <a:ea typeface="Calibri"/>
              <a:cs typeface="Calibri"/>
              <a:sym typeface="Calibri"/>
            </a:endParaRPr>
          </a:p>
        </p:txBody>
      </p:sp>
      <p:pic>
        <p:nvPicPr>
          <p:cNvPr id="227" name="Google Shape;227;p16"/>
          <p:cNvPicPr preferRelativeResize="0"/>
          <p:nvPr/>
        </p:nvPicPr>
        <p:blipFill>
          <a:blip r:embed="rId3">
            <a:alphaModFix/>
          </a:blip>
          <a:stretch>
            <a:fillRect/>
          </a:stretch>
        </p:blipFill>
        <p:spPr>
          <a:xfrm>
            <a:off x="6141824" y="1437650"/>
            <a:ext cx="5687100" cy="442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7"/>
          <p:cNvSpPr/>
          <p:nvPr/>
        </p:nvSpPr>
        <p:spPr>
          <a:xfrm>
            <a:off x="0" y="1"/>
            <a:ext cx="12192000" cy="6054983"/>
          </a:xfrm>
          <a:custGeom>
            <a:rect b="b" l="l" r="r" t="t"/>
            <a:pathLst>
              <a:path extrusionOk="0" h="6054983" w="12188952">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rgbClr val="1155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17"/>
          <p:cNvSpPr/>
          <p:nvPr/>
        </p:nvSpPr>
        <p:spPr>
          <a:xfrm>
            <a:off x="3974206" y="3566566"/>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6" name="Google Shape;236;p17"/>
          <p:cNvPicPr preferRelativeResize="0"/>
          <p:nvPr/>
        </p:nvPicPr>
        <p:blipFill>
          <a:blip r:embed="rId3">
            <a:alphaModFix/>
          </a:blip>
          <a:stretch>
            <a:fillRect/>
          </a:stretch>
        </p:blipFill>
        <p:spPr>
          <a:xfrm>
            <a:off x="2665475" y="326575"/>
            <a:ext cx="6858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2"/>
          <p:cNvSpPr txBox="1"/>
          <p:nvPr>
            <p:ph type="title"/>
          </p:nvPr>
        </p:nvSpPr>
        <p:spPr>
          <a:xfrm>
            <a:off x="630923" y="640075"/>
            <a:ext cx="5841000" cy="1481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Calibri"/>
              <a:buNone/>
            </a:pPr>
            <a:r>
              <a:rPr lang="en-US" sz="3800" u="sng">
                <a:solidFill>
                  <a:schemeClr val="dk1"/>
                </a:solidFill>
                <a:latin typeface="Calibri"/>
                <a:ea typeface="Calibri"/>
                <a:cs typeface="Calibri"/>
                <a:sym typeface="Calibri"/>
              </a:rPr>
              <a:t>Software Development Life Cycle</a:t>
            </a:r>
            <a:endParaRPr u="sng"/>
          </a:p>
        </p:txBody>
      </p:sp>
      <p:sp>
        <p:nvSpPr>
          <p:cNvPr id="90" name="Google Shape;90;p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2"/>
          <p:cNvSpPr txBox="1"/>
          <p:nvPr/>
        </p:nvSpPr>
        <p:spPr>
          <a:xfrm>
            <a:off x="630936" y="2660904"/>
            <a:ext cx="4818888" cy="3547872"/>
          </a:xfrm>
          <a:prstGeom prst="rect">
            <a:avLst/>
          </a:prstGeom>
          <a:noFill/>
          <a:ln>
            <a:noFill/>
          </a:ln>
        </p:spPr>
        <p:txBody>
          <a:bodyPr anchorCtr="0" anchor="t" bIns="45700" lIns="91425" spcFirstLastPara="1" rIns="91425" wrap="square" tIns="45700">
            <a:noAutofit/>
          </a:bodyPr>
          <a:lstStyle/>
          <a:p>
            <a:pPr indent="-6350" lvl="0" marL="0" marR="0" rtl="0" algn="just">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Software Development Life Cycle (SDLC) is a structured process for creating, testing, and deploying software applications. </a:t>
            </a:r>
            <a:endParaRPr sz="1500"/>
          </a:p>
          <a:p>
            <a:pPr indent="-6350" lvl="0" marL="0" marR="0" rtl="0" algn="just">
              <a:lnSpc>
                <a:spcPct val="90000"/>
              </a:lnSpc>
              <a:spcBef>
                <a:spcPts val="6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It involves stages like planning, designing, coding, testing, and maintenance, ensuring efficient development and delivery. </a:t>
            </a:r>
            <a:endParaRPr sz="1500"/>
          </a:p>
          <a:p>
            <a:pPr indent="-6350" lvl="0" marL="0" marR="0" rtl="0" algn="just">
              <a:lnSpc>
                <a:spcPct val="90000"/>
              </a:lnSpc>
              <a:spcBef>
                <a:spcPts val="6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SDLC enhances collaboration, minimizes risks, and produces high-quality software solutions.</a:t>
            </a:r>
            <a:endParaRPr sz="1500"/>
          </a:p>
          <a:p>
            <a:pPr indent="127000" lvl="0" marL="0" marR="0" rtl="0" algn="l">
              <a:lnSpc>
                <a:spcPct val="90000"/>
              </a:lnSpc>
              <a:spcBef>
                <a:spcPts val="600"/>
              </a:spcBef>
              <a:spcAft>
                <a:spcPts val="0"/>
              </a:spcAft>
              <a:buClr>
                <a:schemeClr val="dk1"/>
              </a:buClr>
              <a:buSzPts val="2000"/>
              <a:buFont typeface="Arial"/>
              <a:buNone/>
            </a:pPr>
            <a:r>
              <a:t/>
            </a:r>
            <a:endParaRPr b="0" i="0" sz="2100" u="none" cap="none" strike="noStrike">
              <a:solidFill>
                <a:schemeClr val="dk1"/>
              </a:solidFill>
              <a:latin typeface="Calibri"/>
              <a:ea typeface="Calibri"/>
              <a:cs typeface="Calibri"/>
              <a:sym typeface="Calibri"/>
            </a:endParaRPr>
          </a:p>
        </p:txBody>
      </p:sp>
      <p:pic>
        <p:nvPicPr>
          <p:cNvPr descr="A diagram of software development&#10;&#10;Description automatically generated" id="92" name="Google Shape;92;p2"/>
          <p:cNvPicPr preferRelativeResize="0"/>
          <p:nvPr/>
        </p:nvPicPr>
        <p:blipFill rotWithShape="1">
          <a:blip r:embed="rId3">
            <a:alphaModFix/>
          </a:blip>
          <a:srcRect b="0" l="0" r="0" t="0"/>
          <a:stretch/>
        </p:blipFill>
        <p:spPr>
          <a:xfrm>
            <a:off x="4890386" y="1572768"/>
            <a:ext cx="7932550" cy="42240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3"/>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u="sng"/>
              <a:t>Agile ways of working</a:t>
            </a:r>
            <a:endParaRPr u="sng"/>
          </a:p>
        </p:txBody>
      </p:sp>
      <p:sp>
        <p:nvSpPr>
          <p:cNvPr id="99" name="Google Shape;99;p3"/>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3"/>
          <p:cNvSpPr txBox="1"/>
          <p:nvPr/>
        </p:nvSpPr>
        <p:spPr>
          <a:xfrm>
            <a:off x="640080" y="2872899"/>
            <a:ext cx="3848793" cy="332066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Agile methodology is a flexible approach to software development that emphasizes iterative and incremental progress. </a:t>
            </a:r>
            <a:endParaRPr/>
          </a:p>
          <a:p>
            <a:pPr indent="0" lvl="0" marL="0" marR="0" rtl="0" algn="just">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Teams work in short cycles called sprints, continuously gathering feedback and adapting to changing requirements. </a:t>
            </a:r>
            <a:endParaRPr/>
          </a:p>
          <a:p>
            <a:pPr indent="0" lvl="0" marL="0" marR="0" rtl="0" algn="just">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Agile promotes collaboration, customer involvement, and quick delivery of valuable software</a:t>
            </a:r>
            <a:endParaRPr/>
          </a:p>
        </p:txBody>
      </p:sp>
      <p:pic>
        <p:nvPicPr>
          <p:cNvPr descr="A diagram of a scrum&#10;&#10;Description automatically generated" id="101" name="Google Shape;101;p3"/>
          <p:cNvPicPr preferRelativeResize="0"/>
          <p:nvPr/>
        </p:nvPicPr>
        <p:blipFill rotWithShape="1">
          <a:blip r:embed="rId3">
            <a:alphaModFix/>
          </a:blip>
          <a:srcRect b="-1" l="16901" r="6617"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4"/>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u="sng">
                <a:solidFill>
                  <a:schemeClr val="dk1"/>
                </a:solidFill>
                <a:latin typeface="Calibri"/>
                <a:ea typeface="Calibri"/>
                <a:cs typeface="Calibri"/>
                <a:sym typeface="Calibri"/>
              </a:rPr>
              <a:t>Jira</a:t>
            </a:r>
            <a:endParaRPr u="sng"/>
          </a:p>
        </p:txBody>
      </p:sp>
      <p:sp>
        <p:nvSpPr>
          <p:cNvPr id="108" name="Google Shape;108;p4"/>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4"/>
          <p:cNvSpPr txBox="1"/>
          <p:nvPr/>
        </p:nvSpPr>
        <p:spPr>
          <a:xfrm>
            <a:off x="630936" y="2660904"/>
            <a:ext cx="4546706" cy="354787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Jira is a popular project management tool used to track and manage software development tasks. </a:t>
            </a:r>
            <a:endParaRPr/>
          </a:p>
          <a:p>
            <a:pPr indent="0" lvl="0" marL="0" marR="0" rtl="0" algn="just">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It enables teams to create, assign, and track issues, tasks, and user stories throughout the development process. </a:t>
            </a:r>
            <a:endParaRPr/>
          </a:p>
          <a:p>
            <a:pPr indent="0" lvl="0" marL="0" marR="0" rtl="0" algn="just">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Jira's flexible workflows and customizable boards align well with both traditional SDLC and Agile methodologies, enhancing transparency and efficiency in software development projects.</a:t>
            </a:r>
            <a:endParaRPr/>
          </a:p>
          <a:p>
            <a:pPr indent="127000" lvl="0" marL="0" marR="0" rtl="0" algn="l">
              <a:lnSpc>
                <a:spcPct val="90000"/>
              </a:lnSpc>
              <a:spcBef>
                <a:spcPts val="6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descr="A blue and black logo&#10;&#10;Description automatically generated" id="110" name="Google Shape;110;p4"/>
          <p:cNvPicPr preferRelativeResize="0"/>
          <p:nvPr/>
        </p:nvPicPr>
        <p:blipFill rotWithShape="1">
          <a:blip r:embed="rId3">
            <a:alphaModFix/>
          </a:blip>
          <a:srcRect b="0" l="0" r="0" t="0"/>
          <a:stretch/>
        </p:blipFill>
        <p:spPr>
          <a:xfrm>
            <a:off x="6099048" y="2357677"/>
            <a:ext cx="5458968" cy="21426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5"/>
          <p:cNvSpPr txBox="1"/>
          <p:nvPr>
            <p:ph type="title"/>
          </p:nvPr>
        </p:nvSpPr>
        <p:spPr>
          <a:xfrm>
            <a:off x="640080" y="325369"/>
            <a:ext cx="4368600" cy="1956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u="sng"/>
              <a:t>Git</a:t>
            </a:r>
            <a:endParaRPr u="sng"/>
          </a:p>
        </p:txBody>
      </p:sp>
      <p:sp>
        <p:nvSpPr>
          <p:cNvPr id="117" name="Google Shape;117;p5"/>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5"/>
          <p:cNvSpPr txBox="1"/>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Git is a distributed version control system that enables efficient collaboration and code management in software development. </a:t>
            </a:r>
            <a:endParaRPr/>
          </a:p>
          <a:p>
            <a:pPr indent="0" lvl="0" marL="0" marR="0" rtl="0" algn="just">
              <a:lnSpc>
                <a:spcPct val="90000"/>
              </a:lnSpc>
              <a:spcBef>
                <a:spcPts val="6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It tracks changes in source code, allowing developers to work concurrently, merge code seamlessly, and maintain version history. </a:t>
            </a:r>
            <a:endParaRPr/>
          </a:p>
          <a:p>
            <a:pPr indent="0" lvl="0" marL="0" marR="0" rtl="0" algn="just">
              <a:lnSpc>
                <a:spcPct val="90000"/>
              </a:lnSpc>
              <a:spcBef>
                <a:spcPts val="6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Git's branching and merging capabilities support Agile development, facilitating iterative changes and continuous integration while ensuring code quality and collaboration.</a:t>
            </a:r>
            <a:endParaRPr/>
          </a:p>
        </p:txBody>
      </p:sp>
      <p:pic>
        <p:nvPicPr>
          <p:cNvPr descr="A logo on a red background&#10;&#10;Description automatically generated" id="119" name="Google Shape;119;p5"/>
          <p:cNvPicPr preferRelativeResize="0"/>
          <p:nvPr/>
        </p:nvPicPr>
        <p:blipFill rotWithShape="1">
          <a:blip r:embed="rId3">
            <a:alphaModFix/>
          </a:blip>
          <a:srcRect b="0" l="19441" r="24138"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6"/>
          <p:cNvSpPr txBox="1"/>
          <p:nvPr>
            <p:ph type="title"/>
          </p:nvPr>
        </p:nvSpPr>
        <p:spPr>
          <a:xfrm>
            <a:off x="640080" y="329184"/>
            <a:ext cx="6894576"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u="sng"/>
              <a:t>Day-2</a:t>
            </a:r>
            <a:br>
              <a:rPr lang="en-US" sz="5400" u="sng"/>
            </a:br>
            <a:r>
              <a:rPr lang="en-US" sz="5400" u="sng"/>
              <a:t>MySQL</a:t>
            </a:r>
            <a:endParaRPr u="sng"/>
          </a:p>
        </p:txBody>
      </p:sp>
      <p:sp>
        <p:nvSpPr>
          <p:cNvPr id="126" name="Google Shape;126;p6"/>
          <p:cNvSpPr/>
          <p:nvPr/>
        </p:nvSpPr>
        <p:spPr>
          <a:xfrm>
            <a:off x="758952" y="2395728"/>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6"/>
          <p:cNvSpPr txBox="1"/>
          <p:nvPr/>
        </p:nvSpPr>
        <p:spPr>
          <a:xfrm>
            <a:off x="640080" y="2706624"/>
            <a:ext cx="6188232" cy="348386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MySQL is an open-source relational database management system used to store, organize, and retrieve data in various software applications. </a:t>
            </a:r>
            <a:endParaRPr/>
          </a:p>
          <a:p>
            <a:pPr indent="0" lvl="0" marL="0" marR="0" rtl="0" algn="just">
              <a:lnSpc>
                <a:spcPct val="90000"/>
              </a:lnSpc>
              <a:spcBef>
                <a:spcPts val="486"/>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It provides a structured way to create, update, and manage databases, ensuring data integrity and efficient querying. </a:t>
            </a:r>
            <a:endParaRPr/>
          </a:p>
          <a:p>
            <a:pPr indent="0" lvl="0" marL="0" marR="0" rtl="0" algn="just">
              <a:lnSpc>
                <a:spcPct val="90000"/>
              </a:lnSpc>
              <a:spcBef>
                <a:spcPts val="486"/>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MySQL supports both SDLC and Agile development by enabling developers to design and evolve databases according to changing requirements, fostering reliable data management throughout the software development lifecycle.</a:t>
            </a:r>
            <a:endParaRPr/>
          </a:p>
        </p:txBody>
      </p:sp>
      <p:pic>
        <p:nvPicPr>
          <p:cNvPr descr="A blue dolphin with yellow text&#10;&#10;Description automatically generated" id="128" name="Google Shape;128;p6"/>
          <p:cNvPicPr preferRelativeResize="0"/>
          <p:nvPr/>
        </p:nvPicPr>
        <p:blipFill rotWithShape="1">
          <a:blip r:embed="rId3">
            <a:alphaModFix/>
          </a:blip>
          <a:srcRect b="0" l="0" r="0" t="0"/>
          <a:stretch/>
        </p:blipFill>
        <p:spPr>
          <a:xfrm>
            <a:off x="8155963" y="329183"/>
            <a:ext cx="3429969" cy="3429969"/>
          </a:xfrm>
          <a:prstGeom prst="rect">
            <a:avLst/>
          </a:prstGeom>
          <a:noFill/>
          <a:ln>
            <a:noFill/>
          </a:ln>
        </p:spPr>
      </p:pic>
      <p:pic>
        <p:nvPicPr>
          <p:cNvPr descr="A close-up of a logo&#10;&#10;Description automatically generated" id="129" name="Google Shape;129;p6"/>
          <p:cNvPicPr preferRelativeResize="0"/>
          <p:nvPr/>
        </p:nvPicPr>
        <p:blipFill rotWithShape="1">
          <a:blip r:embed="rId4">
            <a:alphaModFix/>
          </a:blip>
          <a:srcRect b="0" l="0" r="0" t="0"/>
          <a:stretch/>
        </p:blipFill>
        <p:spPr>
          <a:xfrm>
            <a:off x="7863840" y="4113403"/>
            <a:ext cx="3995928" cy="21078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7"/>
          <p:cNvSpPr txBox="1"/>
          <p:nvPr>
            <p:ph type="title"/>
          </p:nvPr>
        </p:nvSpPr>
        <p:spPr>
          <a:xfrm>
            <a:off x="640080" y="329184"/>
            <a:ext cx="6894576"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u="sng"/>
              <a:t>Day-3</a:t>
            </a:r>
            <a:br>
              <a:rPr lang="en-US" sz="5400" u="sng"/>
            </a:br>
            <a:r>
              <a:rPr lang="en-US" sz="5400" u="sng"/>
              <a:t>MongoDB</a:t>
            </a:r>
            <a:endParaRPr u="sng"/>
          </a:p>
        </p:txBody>
      </p:sp>
      <p:sp>
        <p:nvSpPr>
          <p:cNvPr id="136" name="Google Shape;136;p7"/>
          <p:cNvSpPr/>
          <p:nvPr/>
        </p:nvSpPr>
        <p:spPr>
          <a:xfrm>
            <a:off x="758952" y="2395728"/>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7"/>
          <p:cNvSpPr txBox="1"/>
          <p:nvPr/>
        </p:nvSpPr>
        <p:spPr>
          <a:xfrm>
            <a:off x="640080" y="2706624"/>
            <a:ext cx="5808221" cy="348386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MongoDB is a NoSQL database that offers a flexible and scalable approach to storing and retrieving data for software applications. </a:t>
            </a:r>
            <a:endParaRPr/>
          </a:p>
          <a:p>
            <a:pPr indent="0" lvl="0" marL="0" marR="0" rtl="0" algn="just">
              <a:lnSpc>
                <a:spcPct val="90000"/>
              </a:lnSpc>
              <a:spcBef>
                <a:spcPts val="486"/>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It uses a document-based model to store data in a schema-less format, accommodating dynamic and evolving data structures. MongoDB's adaptability aligns well with Agile development, allowing teams to iterate quickly, make schema changes on the fly, and manage diverse data types effectively. </a:t>
            </a:r>
            <a:endParaRPr/>
          </a:p>
          <a:p>
            <a:pPr indent="0" lvl="0" marL="0" marR="0" rtl="0" algn="just">
              <a:lnSpc>
                <a:spcPct val="90000"/>
              </a:lnSpc>
              <a:spcBef>
                <a:spcPts val="486"/>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It supports modern development practices and enhances collaboration in software projects.</a:t>
            </a:r>
            <a:endParaRPr/>
          </a:p>
        </p:txBody>
      </p:sp>
      <p:pic>
        <p:nvPicPr>
          <p:cNvPr descr="A green leaf with black text&#10;&#10;Description automatically generated" id="138" name="Google Shape;138;p7"/>
          <p:cNvPicPr preferRelativeResize="0"/>
          <p:nvPr/>
        </p:nvPicPr>
        <p:blipFill rotWithShape="1">
          <a:blip r:embed="rId3">
            <a:alphaModFix/>
          </a:blip>
          <a:srcRect b="0" l="0" r="0" t="0"/>
          <a:stretch/>
        </p:blipFill>
        <p:spPr>
          <a:xfrm>
            <a:off x="8155963" y="329183"/>
            <a:ext cx="3429969" cy="3429969"/>
          </a:xfrm>
          <a:prstGeom prst="rect">
            <a:avLst/>
          </a:prstGeom>
          <a:noFill/>
          <a:ln>
            <a:noFill/>
          </a:ln>
        </p:spPr>
      </p:pic>
      <p:pic>
        <p:nvPicPr>
          <p:cNvPr descr="A diagram of a money flow&#10;&#10;Description automatically generated" id="139" name="Google Shape;139;p7"/>
          <p:cNvPicPr preferRelativeResize="0"/>
          <p:nvPr/>
        </p:nvPicPr>
        <p:blipFill rotWithShape="1">
          <a:blip r:embed="rId4">
            <a:alphaModFix/>
          </a:blip>
          <a:srcRect b="0" l="0" r="0" t="0"/>
          <a:stretch/>
        </p:blipFill>
        <p:spPr>
          <a:xfrm>
            <a:off x="7863840" y="4158357"/>
            <a:ext cx="3995928" cy="20179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8"/>
          <p:cNvSpPr txBox="1"/>
          <p:nvPr>
            <p:ph type="title"/>
          </p:nvPr>
        </p:nvSpPr>
        <p:spPr>
          <a:xfrm>
            <a:off x="6739128" y="638089"/>
            <a:ext cx="4818888" cy="14768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u="sng">
                <a:solidFill>
                  <a:schemeClr val="dk1"/>
                </a:solidFill>
                <a:latin typeface="Calibri"/>
                <a:ea typeface="Calibri"/>
                <a:cs typeface="Calibri"/>
                <a:sym typeface="Calibri"/>
              </a:rPr>
              <a:t>Day-4-6</a:t>
            </a:r>
            <a:br>
              <a:rPr lang="en-US" sz="5000" u="sng">
                <a:solidFill>
                  <a:schemeClr val="dk1"/>
                </a:solidFill>
                <a:latin typeface="Calibri"/>
                <a:ea typeface="Calibri"/>
                <a:cs typeface="Calibri"/>
                <a:sym typeface="Calibri"/>
              </a:rPr>
            </a:br>
            <a:r>
              <a:rPr lang="en-US" sz="5000" u="sng">
                <a:solidFill>
                  <a:schemeClr val="dk1"/>
                </a:solidFill>
                <a:latin typeface="Calibri"/>
                <a:ea typeface="Calibri"/>
                <a:cs typeface="Calibri"/>
                <a:sym typeface="Calibri"/>
              </a:rPr>
              <a:t>Core JAVA</a:t>
            </a:r>
            <a:endParaRPr u="sng"/>
          </a:p>
        </p:txBody>
      </p:sp>
      <p:pic>
        <p:nvPicPr>
          <p:cNvPr descr="A logo of a cup with a flame&#10;&#10;Description automatically generated" id="146" name="Google Shape;146;p8"/>
          <p:cNvPicPr preferRelativeResize="0"/>
          <p:nvPr/>
        </p:nvPicPr>
        <p:blipFill rotWithShape="1">
          <a:blip r:embed="rId3">
            <a:alphaModFix/>
          </a:blip>
          <a:srcRect b="0" l="0" r="0" t="0"/>
          <a:stretch/>
        </p:blipFill>
        <p:spPr>
          <a:xfrm>
            <a:off x="1833486" y="640080"/>
            <a:ext cx="3053867" cy="5577840"/>
          </a:xfrm>
          <a:prstGeom prst="rect">
            <a:avLst/>
          </a:prstGeom>
          <a:noFill/>
          <a:ln>
            <a:noFill/>
          </a:ln>
        </p:spPr>
      </p:pic>
      <p:sp>
        <p:nvSpPr>
          <p:cNvPr id="147" name="Google Shape;147;p8"/>
          <p:cNvSpPr/>
          <p:nvPr/>
        </p:nvSpPr>
        <p:spPr>
          <a:xfrm>
            <a:off x="673912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8"/>
          <p:cNvSpPr txBox="1"/>
          <p:nvPr/>
        </p:nvSpPr>
        <p:spPr>
          <a:xfrm>
            <a:off x="6739128" y="2664886"/>
            <a:ext cx="4818888" cy="3550789"/>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Core Java forms the foundation of the Java programming language, providing essential libraries and features for building software applications. </a:t>
            </a:r>
            <a:endParaRPr/>
          </a:p>
          <a:p>
            <a:pPr indent="0" lvl="0" marL="0" marR="0" rtl="0" algn="just">
              <a:lnSpc>
                <a:spcPct val="90000"/>
              </a:lnSpc>
              <a:spcBef>
                <a:spcPts val="486"/>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It offers a comprehensive set of tools for developing robust and platform-independent programs. </a:t>
            </a:r>
            <a:endParaRPr/>
          </a:p>
          <a:p>
            <a:pPr indent="0" lvl="0" marL="0" marR="0" rtl="0" algn="just">
              <a:lnSpc>
                <a:spcPct val="90000"/>
              </a:lnSpc>
              <a:spcBef>
                <a:spcPts val="486"/>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Core Java supports both traditional SDLC and Agile methodologies by enabling developers to create modular, maintainable code, and its wide range of libraries facilitates efficient development, testing, and deployment.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9"/>
          <p:cNvSpPr txBox="1"/>
          <p:nvPr>
            <p:ph type="title"/>
          </p:nvPr>
        </p:nvSpPr>
        <p:spPr>
          <a:xfrm>
            <a:off x="6739128" y="638089"/>
            <a:ext cx="4818888" cy="14768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u="sng">
                <a:solidFill>
                  <a:schemeClr val="dk1"/>
                </a:solidFill>
                <a:latin typeface="Calibri"/>
                <a:ea typeface="Calibri"/>
                <a:cs typeface="Calibri"/>
                <a:sym typeface="Calibri"/>
              </a:rPr>
              <a:t>Day-4-6</a:t>
            </a:r>
            <a:br>
              <a:rPr lang="en-US" sz="5000" u="sng">
                <a:solidFill>
                  <a:schemeClr val="dk1"/>
                </a:solidFill>
                <a:latin typeface="Calibri"/>
                <a:ea typeface="Calibri"/>
                <a:cs typeface="Calibri"/>
                <a:sym typeface="Calibri"/>
              </a:rPr>
            </a:br>
            <a:r>
              <a:rPr lang="en-US" sz="5000" u="sng">
                <a:solidFill>
                  <a:schemeClr val="dk1"/>
                </a:solidFill>
                <a:latin typeface="Calibri"/>
                <a:ea typeface="Calibri"/>
                <a:cs typeface="Calibri"/>
                <a:sym typeface="Calibri"/>
              </a:rPr>
              <a:t>OOPS in JAVA</a:t>
            </a:r>
            <a:endParaRPr u="sng"/>
          </a:p>
        </p:txBody>
      </p:sp>
      <p:sp>
        <p:nvSpPr>
          <p:cNvPr id="155" name="Google Shape;155;p9"/>
          <p:cNvSpPr/>
          <p:nvPr/>
        </p:nvSpPr>
        <p:spPr>
          <a:xfrm>
            <a:off x="673912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9"/>
          <p:cNvSpPr txBox="1"/>
          <p:nvPr/>
        </p:nvSpPr>
        <p:spPr>
          <a:xfrm>
            <a:off x="6739128" y="2664886"/>
            <a:ext cx="4818888" cy="3550789"/>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Object-Oriented Programming (OOPS) in Java is a paradigm that organizes code into reusable, self-contained units called objects. </a:t>
            </a:r>
            <a:endParaRPr/>
          </a:p>
          <a:p>
            <a:pPr indent="0" lvl="0" marL="0" marR="0" rtl="0" algn="just">
              <a:lnSpc>
                <a:spcPct val="90000"/>
              </a:lnSpc>
              <a:spcBef>
                <a:spcPts val="486"/>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It encourages the use of classes and objects to model real-world entities, fostering modular, maintainable, and scalable software development. </a:t>
            </a:r>
            <a:endParaRPr/>
          </a:p>
          <a:p>
            <a:pPr indent="0" lvl="0" marL="0" marR="0" rtl="0" algn="just">
              <a:lnSpc>
                <a:spcPct val="90000"/>
              </a:lnSpc>
              <a:spcBef>
                <a:spcPts val="486"/>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Java's OOPS principles—encapsulation, inheritance, abstraction, and polymorphism—promote code reusability, flexibility, and easy maintenance</a:t>
            </a:r>
            <a:endParaRPr b="0" i="0" sz="1900" u="none" cap="none" strike="noStrike">
              <a:solidFill>
                <a:schemeClr val="dk1"/>
              </a:solidFill>
              <a:latin typeface="Calibri"/>
              <a:ea typeface="Calibri"/>
              <a:cs typeface="Calibri"/>
              <a:sym typeface="Calibri"/>
            </a:endParaRPr>
          </a:p>
        </p:txBody>
      </p:sp>
      <p:pic>
        <p:nvPicPr>
          <p:cNvPr descr="A colorful pie chart with a black background&#10;&#10;Description automatically generated" id="157" name="Google Shape;157;p9"/>
          <p:cNvPicPr preferRelativeResize="0"/>
          <p:nvPr/>
        </p:nvPicPr>
        <p:blipFill rotWithShape="1">
          <a:blip r:embed="rId3">
            <a:alphaModFix/>
          </a:blip>
          <a:srcRect b="0" l="0" r="0" t="0"/>
          <a:stretch/>
        </p:blipFill>
        <p:spPr>
          <a:xfrm>
            <a:off x="410527" y="1385887"/>
            <a:ext cx="5305425" cy="408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2023-08-14T02:10:22Z</dcterms:created>
  <dc:creator>Adarsh, Kapa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General</vt:lpwstr>
  </property>
</Properties>
</file>