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67" r:id="rId4"/>
    <p:sldId id="258" r:id="rId5"/>
    <p:sldId id="262" r:id="rId6"/>
    <p:sldId id="263" r:id="rId7"/>
    <p:sldId id="260" r:id="rId8"/>
    <p:sldId id="264" r:id="rId9"/>
    <p:sldId id="261"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2361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6/12/2020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2829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6/12/2020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738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7228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8809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6979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5836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6017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8348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60494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2146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6/12/2020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94643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mixpanel.com/behavioral-analyti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36B89B76-7889-4446-A756-855CC42C669A}"/>
              </a:ext>
            </a:extLst>
          </p:cNvPr>
          <p:cNvPicPr>
            <a:picLocks noChangeAspect="1"/>
          </p:cNvPicPr>
          <p:nvPr/>
        </p:nvPicPr>
        <p:blipFill rotWithShape="1">
          <a:blip r:embed="rId2"/>
          <a:srcRect t="4482" b="11248"/>
          <a:stretch/>
        </p:blipFill>
        <p:spPr>
          <a:xfrm>
            <a:off x="-3047" y="10"/>
            <a:ext cx="12191999" cy="6857990"/>
          </a:xfrm>
          <a:prstGeom prst="rect">
            <a:avLst/>
          </a:prstGeom>
        </p:spPr>
      </p:pic>
      <p:sp>
        <p:nvSpPr>
          <p:cNvPr id="13" name="Rectangle 8">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1">
                  <a:alpha val="0"/>
                </a:schemeClr>
              </a:gs>
              <a:gs pos="25000">
                <a:srgbClr val="000000">
                  <a:alpha val="15000"/>
                </a:srgbClr>
              </a:gs>
              <a:gs pos="75000">
                <a:srgbClr val="000000">
                  <a:alpha val="15000"/>
                </a:srgbClr>
              </a:gs>
              <a:gs pos="50000">
                <a:schemeClr val="tx1">
                  <a:alpha val="30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E5A474-CD55-42F7-8FBD-163AC660AD7F}"/>
              </a:ext>
            </a:extLst>
          </p:cNvPr>
          <p:cNvSpPr>
            <a:spLocks noGrp="1"/>
          </p:cNvSpPr>
          <p:nvPr>
            <p:ph type="ctrTitle"/>
          </p:nvPr>
        </p:nvSpPr>
        <p:spPr>
          <a:xfrm>
            <a:off x="1063752" y="257811"/>
            <a:ext cx="10058400" cy="3663755"/>
          </a:xfrm>
          <a:effectLst>
            <a:outerShdw blurRad="50800" dist="38100" dir="2700000" algn="tl" rotWithShape="0">
              <a:prstClr val="black">
                <a:alpha val="40000"/>
              </a:prstClr>
            </a:outerShdw>
          </a:effectLst>
        </p:spPr>
        <p:txBody>
          <a:bodyPr>
            <a:normAutofit/>
          </a:bodyPr>
          <a:lstStyle/>
          <a:p>
            <a:pPr algn="ctr"/>
            <a:r>
              <a:rPr lang="en-US" sz="3600" dirty="0">
                <a:solidFill>
                  <a:schemeClr val="bg1"/>
                </a:solidFill>
              </a:rPr>
              <a:t>Digital Advertisement</a:t>
            </a:r>
          </a:p>
        </p:txBody>
      </p:sp>
      <p:sp>
        <p:nvSpPr>
          <p:cNvPr id="3" name="Subtitle 2">
            <a:extLst>
              <a:ext uri="{FF2B5EF4-FFF2-40B4-BE49-F238E27FC236}">
                <a16:creationId xmlns:a16="http://schemas.microsoft.com/office/drawing/2014/main" id="{7ACD059E-DF98-46D3-B7B8-07676B7FCE3E}"/>
              </a:ext>
            </a:extLst>
          </p:cNvPr>
          <p:cNvSpPr>
            <a:spLocks noGrp="1"/>
          </p:cNvSpPr>
          <p:nvPr>
            <p:ph type="subTitle" idx="1"/>
          </p:nvPr>
        </p:nvSpPr>
        <p:spPr>
          <a:xfrm>
            <a:off x="1063752" y="4041851"/>
            <a:ext cx="10058400" cy="1195834"/>
          </a:xfrm>
          <a:effectLst>
            <a:outerShdw blurRad="50800" dist="38100" dir="2700000" algn="tl" rotWithShape="0">
              <a:prstClr val="black">
                <a:alpha val="40000"/>
              </a:prstClr>
            </a:outerShdw>
          </a:effectLst>
        </p:spPr>
        <p:txBody>
          <a:bodyPr>
            <a:normAutofit/>
          </a:bodyPr>
          <a:lstStyle/>
          <a:p>
            <a:pPr algn="ctr"/>
            <a:r>
              <a:rPr lang="en-US" sz="1800" dirty="0">
                <a:solidFill>
                  <a:schemeClr val="bg1"/>
                </a:solidFill>
              </a:rPr>
              <a:t>An application of data analytics</a:t>
            </a:r>
          </a:p>
        </p:txBody>
      </p:sp>
      <p:cxnSp>
        <p:nvCxnSpPr>
          <p:cNvPr id="11" name="Straight Connector 10">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D6E256E3-4C8C-40A4-B595-12831092602F}"/>
              </a:ext>
            </a:extLst>
          </p:cNvPr>
          <p:cNvSpPr/>
          <p:nvPr/>
        </p:nvSpPr>
        <p:spPr>
          <a:xfrm>
            <a:off x="3811617" y="4831605"/>
            <a:ext cx="4562670" cy="1569660"/>
          </a:xfrm>
          <a:prstGeom prst="rect">
            <a:avLst/>
          </a:prstGeom>
          <a:noFill/>
        </p:spPr>
        <p:txBody>
          <a:bodyPr wrap="square" lIns="91440" tIns="45720" rIns="91440" bIns="45720">
            <a:spAutoFit/>
          </a:bodyPr>
          <a:lstStyle/>
          <a:p>
            <a:pPr algn="ctr"/>
            <a:r>
              <a:rPr lang="en-US" sz="3200" b="0" cap="none" spc="0" dirty="0">
                <a:ln w="0"/>
                <a:solidFill>
                  <a:schemeClr val="tx2">
                    <a:lumMod val="75000"/>
                    <a:lumOff val="25000"/>
                  </a:schemeClr>
                </a:solidFill>
                <a:effectLst>
                  <a:reflection blurRad="6350" stA="53000" endA="300" endPos="35500" dir="5400000" sy="-90000" algn="bl" rotWithShape="0"/>
                </a:effectLst>
              </a:rPr>
              <a:t>Submitted By:</a:t>
            </a:r>
          </a:p>
          <a:p>
            <a:pPr algn="ctr"/>
            <a:r>
              <a:rPr lang="en-US" sz="3200" dirty="0">
                <a:ln w="0"/>
                <a:solidFill>
                  <a:schemeClr val="tx2">
                    <a:lumMod val="75000"/>
                    <a:lumOff val="25000"/>
                  </a:schemeClr>
                </a:solidFill>
                <a:effectLst>
                  <a:reflection blurRad="6350" stA="53000" endA="300" endPos="35500" dir="5400000" sy="-90000" algn="bl" rotWithShape="0"/>
                </a:effectLst>
              </a:rPr>
              <a:t>Shubham Shastri</a:t>
            </a:r>
          </a:p>
          <a:p>
            <a:pPr algn="ctr"/>
            <a:r>
              <a:rPr lang="en-US" sz="3200" b="0" cap="none" spc="0" dirty="0">
                <a:ln w="0"/>
                <a:solidFill>
                  <a:schemeClr val="tx2">
                    <a:lumMod val="75000"/>
                    <a:lumOff val="25000"/>
                  </a:schemeClr>
                </a:solidFill>
                <a:effectLst>
                  <a:reflection blurRad="6350" stA="53000" endA="300" endPos="35500" dir="5400000" sy="-90000" algn="bl" rotWithShape="0"/>
                </a:effectLst>
              </a:rPr>
              <a:t>MCA/10024/18</a:t>
            </a:r>
          </a:p>
        </p:txBody>
      </p:sp>
      <p:pic>
        <p:nvPicPr>
          <p:cNvPr id="8" name="Picture 7">
            <a:extLst>
              <a:ext uri="{FF2B5EF4-FFF2-40B4-BE49-F238E27FC236}">
                <a16:creationId xmlns:a16="http://schemas.microsoft.com/office/drawing/2014/main" id="{95C70D51-CC3E-44F0-AFE8-A7537AD330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9617" y="219658"/>
            <a:ext cx="3026670" cy="2811380"/>
          </a:xfrm>
          <a:prstGeom prst="rect">
            <a:avLst/>
          </a:prstGeom>
        </p:spPr>
      </p:pic>
    </p:spTree>
    <p:extLst>
      <p:ext uri="{BB962C8B-B14F-4D97-AF65-F5344CB8AC3E}">
        <p14:creationId xmlns:p14="http://schemas.microsoft.com/office/powerpoint/2010/main" val="3263213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3ABE-011D-4FED-AAAF-E41A6C0B914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8E9F811-B59E-4E4F-9009-0D404C69807E}"/>
              </a:ext>
            </a:extLst>
          </p:cNvPr>
          <p:cNvSpPr>
            <a:spLocks noGrp="1"/>
          </p:cNvSpPr>
          <p:nvPr>
            <p:ph idx="1"/>
          </p:nvPr>
        </p:nvSpPr>
        <p:spPr/>
        <p:txBody>
          <a:bodyPr>
            <a:normAutofit/>
          </a:bodyPr>
          <a:lstStyle/>
          <a:p>
            <a:r>
              <a:rPr lang="en-US" dirty="0"/>
              <a:t>With all of the data and analytics that are available, pulling them together into a cohesive picture that allows you to make decisions becomes a greater challenge. This is where cross-channel analytics tools become extremely valuable, allowing marketers to visualize and understand  the thousands of data points and pull them together into usable data analysis for your marketing strategy. Adjusting your marketing mix by using data analytics tools for digital marketing helps marketers feel more in control, with campaign analytics tools that help enhance their data analysis and marketing strategy. </a:t>
            </a:r>
          </a:p>
        </p:txBody>
      </p:sp>
    </p:spTree>
    <p:extLst>
      <p:ext uri="{BB962C8B-B14F-4D97-AF65-F5344CB8AC3E}">
        <p14:creationId xmlns:p14="http://schemas.microsoft.com/office/powerpoint/2010/main" val="3946495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0973FF-276E-4814-BCC4-5A4FCC741EAC}"/>
              </a:ext>
            </a:extLst>
          </p:cNvPr>
          <p:cNvSpPr/>
          <p:nvPr/>
        </p:nvSpPr>
        <p:spPr>
          <a:xfrm>
            <a:off x="4120315" y="2505670"/>
            <a:ext cx="3148939"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301456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E3122-3F41-47C8-AB26-A3D570538C85}"/>
              </a:ext>
            </a:extLst>
          </p:cNvPr>
          <p:cNvSpPr>
            <a:spLocks noGrp="1"/>
          </p:cNvSpPr>
          <p:nvPr>
            <p:ph type="title"/>
          </p:nvPr>
        </p:nvSpPr>
        <p:spPr>
          <a:xfrm>
            <a:off x="1066800" y="342587"/>
            <a:ext cx="10058400" cy="1450757"/>
          </a:xfrm>
        </p:spPr>
        <p:txBody>
          <a:bodyPr>
            <a:normAutofit/>
          </a:bodyPr>
          <a:lstStyle/>
          <a:p>
            <a:r>
              <a:rPr lang="en-US" sz="4000" dirty="0"/>
              <a:t>What is Digital Advertisement</a:t>
            </a:r>
          </a:p>
        </p:txBody>
      </p:sp>
      <p:sp>
        <p:nvSpPr>
          <p:cNvPr id="3" name="Content Placeholder 2">
            <a:extLst>
              <a:ext uri="{FF2B5EF4-FFF2-40B4-BE49-F238E27FC236}">
                <a16:creationId xmlns:a16="http://schemas.microsoft.com/office/drawing/2014/main" id="{CA089994-442D-42BA-A22E-430CEACA8CAC}"/>
              </a:ext>
            </a:extLst>
          </p:cNvPr>
          <p:cNvSpPr>
            <a:spLocks noGrp="1"/>
          </p:cNvSpPr>
          <p:nvPr>
            <p:ph idx="1"/>
          </p:nvPr>
        </p:nvSpPr>
        <p:spPr/>
        <p:txBody>
          <a:bodyPr/>
          <a:lstStyle/>
          <a:p>
            <a:r>
              <a:rPr lang="en-US" b="1" dirty="0"/>
              <a:t>Digital advertisement</a:t>
            </a:r>
            <a:r>
              <a:rPr lang="en-US" dirty="0"/>
              <a:t> is the practice of delivering promotional content to users through various online and digital channels. It uses mediums such as social media, email, search engines, mobile apps, affiliate programs and websites to show advertisements and messages to audiences.</a:t>
            </a:r>
          </a:p>
          <a:p>
            <a:r>
              <a:rPr lang="en-US" dirty="0"/>
              <a:t>It also helps to select target audience for a specific purpose</a:t>
            </a:r>
          </a:p>
        </p:txBody>
      </p:sp>
    </p:spTree>
    <p:extLst>
      <p:ext uri="{BB962C8B-B14F-4D97-AF65-F5344CB8AC3E}">
        <p14:creationId xmlns:p14="http://schemas.microsoft.com/office/powerpoint/2010/main" val="4015345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20AE-7880-4AB2-B6D8-FDF19A6B92D6}"/>
              </a:ext>
            </a:extLst>
          </p:cNvPr>
          <p:cNvSpPr>
            <a:spLocks noGrp="1"/>
          </p:cNvSpPr>
          <p:nvPr>
            <p:ph type="title"/>
          </p:nvPr>
        </p:nvSpPr>
        <p:spPr/>
        <p:txBody>
          <a:bodyPr>
            <a:normAutofit/>
          </a:bodyPr>
          <a:lstStyle/>
          <a:p>
            <a:r>
              <a:rPr lang="en-US" dirty="0"/>
              <a:t>How it is different from Traditional Advertisement</a:t>
            </a:r>
          </a:p>
        </p:txBody>
      </p:sp>
      <p:sp>
        <p:nvSpPr>
          <p:cNvPr id="3" name="Content Placeholder 2">
            <a:extLst>
              <a:ext uri="{FF2B5EF4-FFF2-40B4-BE49-F238E27FC236}">
                <a16:creationId xmlns:a16="http://schemas.microsoft.com/office/drawing/2014/main" id="{98069A48-8F11-4C60-9155-D6EF0253E737}"/>
              </a:ext>
            </a:extLst>
          </p:cNvPr>
          <p:cNvSpPr>
            <a:spLocks noGrp="1"/>
          </p:cNvSpPr>
          <p:nvPr>
            <p:ph idx="1"/>
          </p:nvPr>
        </p:nvSpPr>
        <p:spPr/>
        <p:txBody>
          <a:bodyPr>
            <a:normAutofit fontScale="77500" lnSpcReduction="20000"/>
          </a:bodyPr>
          <a:lstStyle/>
          <a:p>
            <a:pPr>
              <a:buFont typeface="Wingdings" panose="05000000000000000000" pitchFamily="2" charset="2"/>
              <a:buChar char="Ø"/>
            </a:pPr>
            <a:r>
              <a:rPr lang="en-US" dirty="0"/>
              <a:t>   </a:t>
            </a:r>
            <a:r>
              <a:rPr lang="en-US" b="1" cap="all" dirty="0"/>
              <a:t>COMMUNICATION</a:t>
            </a:r>
          </a:p>
          <a:p>
            <a:pPr>
              <a:buFont typeface="Wingdings" panose="05000000000000000000" pitchFamily="2" charset="2"/>
              <a:buChar char="Ø"/>
            </a:pPr>
            <a:r>
              <a:rPr lang="en-US" b="1" cap="all" dirty="0"/>
              <a:t>   VALUE VS. ADVERTISING</a:t>
            </a:r>
          </a:p>
          <a:p>
            <a:pPr>
              <a:buFont typeface="Wingdings" panose="05000000000000000000" pitchFamily="2" charset="2"/>
              <a:buChar char="Ø"/>
            </a:pPr>
            <a:r>
              <a:rPr lang="en-US" b="1" cap="all" dirty="0"/>
              <a:t>   DATA-DRIVEN</a:t>
            </a:r>
          </a:p>
          <a:p>
            <a:pPr>
              <a:buFont typeface="Wingdings" panose="05000000000000000000" pitchFamily="2" charset="2"/>
              <a:buChar char="Ø"/>
            </a:pPr>
            <a:endParaRPr lang="en-US" b="1" cap="all" dirty="0"/>
          </a:p>
          <a:p>
            <a:pPr marL="0" indent="0">
              <a:buNone/>
            </a:pPr>
            <a:r>
              <a:rPr lang="en-US" sz="2400" dirty="0"/>
              <a:t>The primary </a:t>
            </a:r>
            <a:r>
              <a:rPr lang="en-US" sz="2400" b="1" dirty="0"/>
              <a:t>difference</a:t>
            </a:r>
            <a:r>
              <a:rPr lang="en-US" sz="2400" dirty="0"/>
              <a:t> between </a:t>
            </a:r>
            <a:r>
              <a:rPr lang="en-US" sz="2400" b="1" dirty="0"/>
              <a:t>digital</a:t>
            </a:r>
            <a:r>
              <a:rPr lang="en-US" sz="2400" dirty="0"/>
              <a:t> marketing and </a:t>
            </a:r>
            <a:r>
              <a:rPr lang="en-US" sz="2400" b="1" dirty="0"/>
              <a:t>traditional advertising</a:t>
            </a:r>
            <a:r>
              <a:rPr lang="en-US" sz="2400" dirty="0"/>
              <a:t> is that many </a:t>
            </a:r>
            <a:r>
              <a:rPr lang="en-US" sz="2400" b="1" dirty="0"/>
              <a:t>digital</a:t>
            </a:r>
            <a:r>
              <a:rPr lang="en-US" sz="2400" dirty="0"/>
              <a:t> marketers look to provide value to their audience by using content marketing and other solutions. </a:t>
            </a:r>
            <a:r>
              <a:rPr lang="en-US" sz="2400" b="1" dirty="0"/>
              <a:t>Traditional advertisers</a:t>
            </a:r>
            <a:r>
              <a:rPr lang="en-US" sz="2400" dirty="0"/>
              <a:t> are typically just looking to increase sales with their </a:t>
            </a:r>
            <a:r>
              <a:rPr lang="en-US" sz="2400" b="1" dirty="0"/>
              <a:t>ad</a:t>
            </a:r>
            <a:r>
              <a:rPr lang="en-US" sz="2400" dirty="0"/>
              <a:t> spots, not to provide value.</a:t>
            </a:r>
            <a:endParaRPr lang="en-US" sz="2400" b="1" cap="all" dirty="0"/>
          </a:p>
          <a:p>
            <a:br>
              <a:rPr lang="en-US" dirty="0"/>
            </a:br>
            <a:endParaRPr lang="en-US" b="1" cap="all" dirty="0"/>
          </a:p>
          <a:p>
            <a:br>
              <a:rPr lang="en-US" dirty="0"/>
            </a:br>
            <a:endParaRPr lang="en-US" dirty="0"/>
          </a:p>
        </p:txBody>
      </p:sp>
    </p:spTree>
    <p:extLst>
      <p:ext uri="{BB962C8B-B14F-4D97-AF65-F5344CB8AC3E}">
        <p14:creationId xmlns:p14="http://schemas.microsoft.com/office/powerpoint/2010/main" val="3178721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4C75-65DC-4E26-BC3A-FBF2CB4526C6}"/>
              </a:ext>
            </a:extLst>
          </p:cNvPr>
          <p:cNvSpPr>
            <a:spLocks noGrp="1"/>
          </p:cNvSpPr>
          <p:nvPr>
            <p:ph type="title"/>
          </p:nvPr>
        </p:nvSpPr>
        <p:spPr/>
        <p:txBody>
          <a:bodyPr/>
          <a:lstStyle/>
          <a:p>
            <a:r>
              <a:rPr lang="en-US" dirty="0"/>
              <a:t>Advantages of Digital Advertising</a:t>
            </a:r>
          </a:p>
        </p:txBody>
      </p:sp>
      <p:sp>
        <p:nvSpPr>
          <p:cNvPr id="3" name="Content Placeholder 2">
            <a:extLst>
              <a:ext uri="{FF2B5EF4-FFF2-40B4-BE49-F238E27FC236}">
                <a16:creationId xmlns:a16="http://schemas.microsoft.com/office/drawing/2014/main" id="{4EE19701-BBDF-44B3-9344-DE9987615C82}"/>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a:t>
            </a:r>
            <a:r>
              <a:rPr lang="en-US" b="1" dirty="0"/>
              <a:t>It’s Cost Effective</a:t>
            </a:r>
          </a:p>
          <a:p>
            <a:pPr>
              <a:buFont typeface="Wingdings" panose="05000000000000000000" pitchFamily="2" charset="2"/>
              <a:buChar char="Ø"/>
            </a:pPr>
            <a:r>
              <a:rPr lang="en-US" b="1" dirty="0"/>
              <a:t>  Stay in Control of Your Budget</a:t>
            </a:r>
          </a:p>
          <a:p>
            <a:pPr>
              <a:buFont typeface="Wingdings" panose="05000000000000000000" pitchFamily="2" charset="2"/>
              <a:buChar char="Ø"/>
            </a:pPr>
            <a:r>
              <a:rPr lang="en-US" b="1" dirty="0"/>
              <a:t>  Instant Gratification</a:t>
            </a:r>
          </a:p>
          <a:p>
            <a:pPr>
              <a:buFont typeface="Wingdings" panose="05000000000000000000" pitchFamily="2" charset="2"/>
              <a:buChar char="Ø"/>
            </a:pPr>
            <a:r>
              <a:rPr lang="en-US" b="1" dirty="0"/>
              <a:t>  Real-time Trackability</a:t>
            </a:r>
          </a:p>
          <a:p>
            <a:pPr>
              <a:buFont typeface="Wingdings" panose="05000000000000000000" pitchFamily="2" charset="2"/>
              <a:buChar char="Ø"/>
            </a:pPr>
            <a:r>
              <a:rPr lang="en-US" b="1" dirty="0"/>
              <a:t>  Selection of Right Target audience</a:t>
            </a:r>
          </a:p>
          <a:p>
            <a:pPr>
              <a:buFont typeface="Wingdings" panose="05000000000000000000" pitchFamily="2" charset="2"/>
              <a:buChar char="Ø"/>
            </a:pPr>
            <a:endParaRPr lang="en-US" b="1" dirty="0"/>
          </a:p>
          <a:p>
            <a:pPr>
              <a:buFont typeface="Wingdings" panose="05000000000000000000" pitchFamily="2" charset="2"/>
              <a:buChar char="Ø"/>
            </a:pPr>
            <a:endParaRPr lang="en-US" dirty="0">
              <a:solidFill>
                <a:schemeClr val="tx1"/>
              </a:solidFill>
            </a:endParaRPr>
          </a:p>
        </p:txBody>
      </p:sp>
    </p:spTree>
    <p:extLst>
      <p:ext uri="{BB962C8B-B14F-4D97-AF65-F5344CB8AC3E}">
        <p14:creationId xmlns:p14="http://schemas.microsoft.com/office/powerpoint/2010/main" val="344737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228F-D395-46D4-94E5-AD1008DC0766}"/>
              </a:ext>
            </a:extLst>
          </p:cNvPr>
          <p:cNvSpPr>
            <a:spLocks noGrp="1"/>
          </p:cNvSpPr>
          <p:nvPr>
            <p:ph type="title"/>
          </p:nvPr>
        </p:nvSpPr>
        <p:spPr/>
        <p:txBody>
          <a:bodyPr/>
          <a:lstStyle/>
          <a:p>
            <a:r>
              <a:rPr lang="en-US" dirty="0"/>
              <a:t>Digital Marketing Strategy</a:t>
            </a:r>
          </a:p>
        </p:txBody>
      </p:sp>
      <p:sp>
        <p:nvSpPr>
          <p:cNvPr id="3" name="Content Placeholder 2">
            <a:extLst>
              <a:ext uri="{FF2B5EF4-FFF2-40B4-BE49-F238E27FC236}">
                <a16:creationId xmlns:a16="http://schemas.microsoft.com/office/drawing/2014/main" id="{27B59810-C7C3-4A18-A0CB-5908C9267837}"/>
              </a:ext>
            </a:extLst>
          </p:cNvPr>
          <p:cNvSpPr>
            <a:spLocks noGrp="1"/>
          </p:cNvSpPr>
          <p:nvPr>
            <p:ph idx="1"/>
          </p:nvPr>
        </p:nvSpPr>
        <p:spPr/>
        <p:txBody>
          <a:bodyPr/>
          <a:lstStyle/>
          <a:p>
            <a:r>
              <a:rPr lang="en-US" dirty="0"/>
              <a:t>digital marketing strategy is the series of actions that you can</a:t>
            </a:r>
          </a:p>
          <a:p>
            <a:r>
              <a:rPr lang="en-US" dirty="0"/>
              <a:t>take to help your business achieve your marketing goals through</a:t>
            </a:r>
          </a:p>
          <a:p>
            <a:r>
              <a:rPr lang="en-US" dirty="0"/>
              <a:t>digital mediums and campaigns. We believe that digital marketing</a:t>
            </a:r>
          </a:p>
          <a:p>
            <a:r>
              <a:rPr lang="en-US" dirty="0"/>
              <a:t>strategies are essential to take the advantage of the growing </a:t>
            </a:r>
          </a:p>
          <a:p>
            <a:r>
              <a:rPr lang="en-US" dirty="0"/>
              <a:t>opportunities from digital marketing to overcome the competition</a:t>
            </a:r>
          </a:p>
          <a:p>
            <a:r>
              <a:rPr lang="en-US" dirty="0"/>
              <a:t> and earn a better position in the market.</a:t>
            </a:r>
          </a:p>
        </p:txBody>
      </p:sp>
      <p:pic>
        <p:nvPicPr>
          <p:cNvPr id="8" name="Picture 7">
            <a:extLst>
              <a:ext uri="{FF2B5EF4-FFF2-40B4-BE49-F238E27FC236}">
                <a16:creationId xmlns:a16="http://schemas.microsoft.com/office/drawing/2014/main" id="{B120D674-35B2-4846-A93F-34D7994FA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6911" y="2108201"/>
            <a:ext cx="3248025" cy="3086100"/>
          </a:xfrm>
          <a:prstGeom prst="rect">
            <a:avLst/>
          </a:prstGeom>
        </p:spPr>
      </p:pic>
    </p:spTree>
    <p:extLst>
      <p:ext uri="{BB962C8B-B14F-4D97-AF65-F5344CB8AC3E}">
        <p14:creationId xmlns:p14="http://schemas.microsoft.com/office/powerpoint/2010/main" val="2191002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11FF-968D-4BA1-BCBA-B205FC838FC2}"/>
              </a:ext>
            </a:extLst>
          </p:cNvPr>
          <p:cNvSpPr>
            <a:spLocks noGrp="1"/>
          </p:cNvSpPr>
          <p:nvPr>
            <p:ph type="title"/>
          </p:nvPr>
        </p:nvSpPr>
        <p:spPr/>
        <p:txBody>
          <a:bodyPr>
            <a:normAutofit/>
          </a:bodyPr>
          <a:lstStyle/>
          <a:p>
            <a:r>
              <a:rPr lang="en-US" sz="4400" b="1" dirty="0"/>
              <a:t>Latest Digital Marketing Strategies and their implementations</a:t>
            </a:r>
            <a:endParaRPr lang="en-US" sz="4400" dirty="0"/>
          </a:p>
        </p:txBody>
      </p:sp>
      <p:sp>
        <p:nvSpPr>
          <p:cNvPr id="3" name="Content Placeholder 2">
            <a:extLst>
              <a:ext uri="{FF2B5EF4-FFF2-40B4-BE49-F238E27FC236}">
                <a16:creationId xmlns:a16="http://schemas.microsoft.com/office/drawing/2014/main" id="{2324BFDA-8EA6-40BC-BA30-E2441796C650}"/>
              </a:ext>
            </a:extLst>
          </p:cNvPr>
          <p:cNvSpPr>
            <a:spLocks noGrp="1"/>
          </p:cNvSpPr>
          <p:nvPr>
            <p:ph idx="1"/>
          </p:nvPr>
        </p:nvSpPr>
        <p:spPr/>
        <p:txBody>
          <a:bodyPr/>
          <a:lstStyle/>
          <a:p>
            <a:pPr>
              <a:buFont typeface="Wingdings" panose="05000000000000000000" pitchFamily="2" charset="2"/>
              <a:buChar char="Ø"/>
            </a:pPr>
            <a:r>
              <a:rPr lang="en-US" b="1" i="1" dirty="0"/>
              <a:t>    Get Set with Instagram</a:t>
            </a:r>
          </a:p>
          <a:p>
            <a:pPr>
              <a:buFont typeface="Wingdings" panose="05000000000000000000" pitchFamily="2" charset="2"/>
              <a:buChar char="Ø"/>
            </a:pPr>
            <a:r>
              <a:rPr lang="en-US" b="1" i="1" dirty="0">
                <a:solidFill>
                  <a:schemeClr val="tx1"/>
                </a:solidFill>
              </a:rPr>
              <a:t>    Paid Promotion on Facebook</a:t>
            </a:r>
          </a:p>
          <a:p>
            <a:pPr>
              <a:buFont typeface="Wingdings" panose="05000000000000000000" pitchFamily="2" charset="2"/>
              <a:buChar char="Ø"/>
            </a:pPr>
            <a:r>
              <a:rPr lang="en-US" b="1" i="1" dirty="0"/>
              <a:t>    Youtube videos</a:t>
            </a:r>
          </a:p>
          <a:p>
            <a:pPr>
              <a:buFont typeface="Wingdings" panose="05000000000000000000" pitchFamily="2" charset="2"/>
              <a:buChar char="Ø"/>
            </a:pPr>
            <a:r>
              <a:rPr lang="en-US" b="1" i="1" dirty="0"/>
              <a:t>    Twitter Outreach</a:t>
            </a:r>
          </a:p>
          <a:p>
            <a:pPr>
              <a:buFont typeface="Wingdings" panose="05000000000000000000" pitchFamily="2" charset="2"/>
              <a:buChar char="Ø"/>
            </a:pPr>
            <a:r>
              <a:rPr lang="en-US" b="1" i="1" dirty="0"/>
              <a:t>     Blogging</a:t>
            </a:r>
          </a:p>
          <a:p>
            <a:pPr>
              <a:buFont typeface="Wingdings" panose="05000000000000000000" pitchFamily="2" charset="2"/>
              <a:buChar char="Ø"/>
            </a:pPr>
            <a:r>
              <a:rPr lang="en-US" b="1" i="1" dirty="0"/>
              <a:t>    Email Marketing</a:t>
            </a:r>
          </a:p>
          <a:p>
            <a:pPr>
              <a:buFont typeface="Wingdings" panose="05000000000000000000" pitchFamily="2" charset="2"/>
              <a:buChar char="Ø"/>
            </a:pPr>
            <a:r>
              <a:rPr lang="en-US" b="1" i="1" dirty="0"/>
              <a:t>    PPC and Google+ Plan</a:t>
            </a:r>
            <a:endParaRPr lang="en-US" dirty="0">
              <a:solidFill>
                <a:schemeClr val="tx1"/>
              </a:solidFill>
            </a:endParaRPr>
          </a:p>
        </p:txBody>
      </p:sp>
    </p:spTree>
    <p:extLst>
      <p:ext uri="{BB962C8B-B14F-4D97-AF65-F5344CB8AC3E}">
        <p14:creationId xmlns:p14="http://schemas.microsoft.com/office/powerpoint/2010/main" val="3032505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68FB-4213-4FB9-B340-E1724C60E116}"/>
              </a:ext>
            </a:extLst>
          </p:cNvPr>
          <p:cNvSpPr>
            <a:spLocks noGrp="1"/>
          </p:cNvSpPr>
          <p:nvPr>
            <p:ph type="title"/>
          </p:nvPr>
        </p:nvSpPr>
        <p:spPr>
          <a:xfrm>
            <a:off x="1066800" y="0"/>
            <a:ext cx="10058400" cy="1450757"/>
          </a:xfrm>
        </p:spPr>
        <p:txBody>
          <a:bodyPr/>
          <a:lstStyle/>
          <a:p>
            <a:r>
              <a:rPr lang="en-US" dirty="0"/>
              <a:t>How To Implement</a:t>
            </a:r>
          </a:p>
        </p:txBody>
      </p:sp>
      <p:pic>
        <p:nvPicPr>
          <p:cNvPr id="5" name="Content Placeholder 4">
            <a:extLst>
              <a:ext uri="{FF2B5EF4-FFF2-40B4-BE49-F238E27FC236}">
                <a16:creationId xmlns:a16="http://schemas.microsoft.com/office/drawing/2014/main" id="{19275E35-38E8-4B83-8A15-E7E6772BFC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0347" y="1450757"/>
            <a:ext cx="10210992" cy="4891744"/>
          </a:xfrm>
        </p:spPr>
      </p:pic>
    </p:spTree>
    <p:extLst>
      <p:ext uri="{BB962C8B-B14F-4D97-AF65-F5344CB8AC3E}">
        <p14:creationId xmlns:p14="http://schemas.microsoft.com/office/powerpoint/2010/main" val="193118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4A2D1-4149-460A-A6DB-8C8DB3322821}"/>
              </a:ext>
            </a:extLst>
          </p:cNvPr>
          <p:cNvSpPr>
            <a:spLocks noGrp="1"/>
          </p:cNvSpPr>
          <p:nvPr>
            <p:ph type="title"/>
          </p:nvPr>
        </p:nvSpPr>
        <p:spPr>
          <a:xfrm>
            <a:off x="1097280" y="657444"/>
            <a:ext cx="10058400" cy="1450757"/>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Web Analytics</a:t>
            </a:r>
            <a:br>
              <a:rPr lang="en-US" dirty="0"/>
            </a:br>
            <a:endParaRPr lang="en-US" dirty="0"/>
          </a:p>
        </p:txBody>
      </p:sp>
      <p:pic>
        <p:nvPicPr>
          <p:cNvPr id="5" name="Content Placeholder 4">
            <a:extLst>
              <a:ext uri="{FF2B5EF4-FFF2-40B4-BE49-F238E27FC236}">
                <a16:creationId xmlns:a16="http://schemas.microsoft.com/office/drawing/2014/main" id="{10AD0850-ADDD-4ADE-97E4-67F3961816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40249"/>
            <a:ext cx="6492026" cy="3760788"/>
          </a:xfrm>
        </p:spPr>
      </p:pic>
      <p:sp>
        <p:nvSpPr>
          <p:cNvPr id="6" name="Rectangle 5">
            <a:extLst>
              <a:ext uri="{FF2B5EF4-FFF2-40B4-BE49-F238E27FC236}">
                <a16:creationId xmlns:a16="http://schemas.microsoft.com/office/drawing/2014/main" id="{6EE10CDE-F422-424B-BB94-BEDAD8F827C7}"/>
              </a:ext>
            </a:extLst>
          </p:cNvPr>
          <p:cNvSpPr/>
          <p:nvPr/>
        </p:nvSpPr>
        <p:spPr>
          <a:xfrm>
            <a:off x="7793495" y="1958392"/>
            <a:ext cx="3647473" cy="3877985"/>
          </a:xfrm>
          <a:prstGeom prst="rect">
            <a:avLst/>
          </a:prstGeom>
          <a:noFill/>
        </p:spPr>
        <p:txBody>
          <a:bodyPr wrap="none" lIns="91440" tIns="45720" rIns="91440" bIns="45720">
            <a:spAutoFit/>
          </a:bodyPr>
          <a:lstStyle/>
          <a:p>
            <a:pPr marL="342900" indent="-342900">
              <a:buFont typeface="Wingdings" panose="05000000000000000000" pitchFamily="2" charset="2"/>
              <a:buChar char="Ø"/>
            </a:pPr>
            <a:r>
              <a:rPr lang="en-US" sz="2400" dirty="0"/>
              <a:t>Email engagement</a:t>
            </a:r>
          </a:p>
          <a:p>
            <a:pPr marL="342900" indent="-342900">
              <a:buFont typeface="Wingdings" panose="05000000000000000000" pitchFamily="2" charset="2"/>
              <a:buChar char="Ø"/>
            </a:pPr>
            <a:r>
              <a:rPr lang="en-US" sz="2400" dirty="0"/>
              <a:t>Social media interactions</a:t>
            </a:r>
          </a:p>
          <a:p>
            <a:pPr marL="342900" indent="-342900">
              <a:buFont typeface="Wingdings" panose="05000000000000000000" pitchFamily="2" charset="2"/>
              <a:buChar char="Ø"/>
            </a:pPr>
            <a:r>
              <a:rPr lang="en-US" sz="2400" dirty="0"/>
              <a:t>Online sales and leads</a:t>
            </a:r>
          </a:p>
          <a:p>
            <a:pPr marL="342900" indent="-342900">
              <a:buFont typeface="Wingdings" panose="05000000000000000000" pitchFamily="2" charset="2"/>
              <a:buChar char="Ø"/>
            </a:pPr>
            <a:r>
              <a:rPr lang="en-US" sz="2400" dirty="0"/>
              <a:t>Offline sales</a:t>
            </a:r>
          </a:p>
          <a:p>
            <a:pPr marL="342900" indent="-342900">
              <a:buFont typeface="Wingdings" panose="05000000000000000000" pitchFamily="2" charset="2"/>
              <a:buChar char="Ø"/>
            </a:pPr>
            <a:r>
              <a:rPr lang="en-US" sz="2400" dirty="0"/>
              <a:t>Website Traffic</a:t>
            </a:r>
          </a:p>
          <a:p>
            <a:pPr marL="342900" indent="-342900">
              <a:buFont typeface="Wingdings" panose="05000000000000000000" pitchFamily="2" charset="2"/>
              <a:buChar char="Ø"/>
            </a:pPr>
            <a:r>
              <a:rPr lang="en-US" sz="2400" dirty="0"/>
              <a:t>Website Events</a:t>
            </a:r>
          </a:p>
          <a:p>
            <a:pPr marL="342900" indent="-342900">
              <a:buFont typeface="Wingdings" panose="05000000000000000000" pitchFamily="2" charset="2"/>
              <a:buChar char="Ø"/>
            </a:pPr>
            <a:r>
              <a:rPr lang="en-US" sz="2400" dirty="0"/>
              <a:t>Digital advertising</a:t>
            </a:r>
          </a:p>
          <a:p>
            <a:pPr marL="342900" indent="-342900">
              <a:buFont typeface="Wingdings" panose="05000000000000000000" pitchFamily="2" charset="2"/>
              <a:buChar char="Ø"/>
            </a:pPr>
            <a:r>
              <a:rPr lang="en-US" sz="2400" dirty="0"/>
              <a:t>SEO/SEM</a:t>
            </a: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34377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5BBB5-646A-4F25-820A-17C953947D31}"/>
              </a:ext>
            </a:extLst>
          </p:cNvPr>
          <p:cNvSpPr>
            <a:spLocks noGrp="1"/>
          </p:cNvSpPr>
          <p:nvPr>
            <p:ph type="title"/>
          </p:nvPr>
        </p:nvSpPr>
        <p:spPr/>
        <p:txBody>
          <a:bodyPr/>
          <a:lstStyle/>
          <a:p>
            <a:r>
              <a:rPr lang="en-US" dirty="0"/>
              <a:t>Ad Analytic Tools</a:t>
            </a:r>
          </a:p>
        </p:txBody>
      </p:sp>
      <p:sp>
        <p:nvSpPr>
          <p:cNvPr id="3" name="Content Placeholder 2">
            <a:extLst>
              <a:ext uri="{FF2B5EF4-FFF2-40B4-BE49-F238E27FC236}">
                <a16:creationId xmlns:a16="http://schemas.microsoft.com/office/drawing/2014/main" id="{06754868-7D55-4E8F-A18B-A38D348F45EE}"/>
              </a:ext>
            </a:extLst>
          </p:cNvPr>
          <p:cNvSpPr>
            <a:spLocks noGrp="1"/>
          </p:cNvSpPr>
          <p:nvPr>
            <p:ph idx="1"/>
          </p:nvPr>
        </p:nvSpPr>
        <p:spPr>
          <a:xfrm>
            <a:off x="900715" y="2089540"/>
            <a:ext cx="10390570" cy="4105987"/>
          </a:xfrm>
        </p:spPr>
        <p:txBody>
          <a:bodyPr>
            <a:normAutofit fontScale="92500" lnSpcReduction="10000"/>
          </a:bodyPr>
          <a:lstStyle/>
          <a:p>
            <a:r>
              <a:rPr lang="en-US" b="1" dirty="0"/>
              <a:t>1.Digital marketing analytics tools</a:t>
            </a:r>
          </a:p>
          <a:p>
            <a:pPr lvl="1"/>
            <a:r>
              <a:rPr lang="en-US" b="1" dirty="0"/>
              <a:t>Search engine optimization (SEO) tools</a:t>
            </a:r>
          </a:p>
          <a:p>
            <a:pPr lvl="1"/>
            <a:r>
              <a:rPr lang="en-US" b="1" dirty="0"/>
              <a:t>Search engine marketing (SEM) tools</a:t>
            </a:r>
          </a:p>
          <a:p>
            <a:pPr lvl="1"/>
            <a:r>
              <a:rPr lang="en-US" b="1" dirty="0"/>
              <a:t>Predictive-scoring model platforms</a:t>
            </a:r>
          </a:p>
          <a:p>
            <a:r>
              <a:rPr lang="en-US" b="1" dirty="0"/>
              <a:t>1. Event-based tools</a:t>
            </a:r>
          </a:p>
          <a:p>
            <a:pPr lvl="1"/>
            <a:r>
              <a:rPr lang="en-US" b="1" dirty="0"/>
              <a:t>Website analytics tools</a:t>
            </a:r>
            <a:r>
              <a:rPr lang="en-US" dirty="0"/>
              <a:t> such as </a:t>
            </a:r>
            <a:r>
              <a:rPr lang="en-US" dirty="0">
                <a:hlinkClick r:id="rId2"/>
              </a:rPr>
              <a:t>Mixpanel</a:t>
            </a:r>
            <a:endParaRPr lang="en-US" dirty="0"/>
          </a:p>
          <a:p>
            <a:pPr lvl="1"/>
            <a:r>
              <a:rPr lang="en-US" b="1" dirty="0"/>
              <a:t>App analytics platforms</a:t>
            </a:r>
            <a:r>
              <a:rPr lang="en-US" dirty="0"/>
              <a:t> such as </a:t>
            </a:r>
            <a:r>
              <a:rPr lang="en-US" dirty="0">
                <a:hlinkClick r:id="rId2"/>
              </a:rPr>
              <a:t>Mixpanel</a:t>
            </a:r>
            <a:endParaRPr lang="en-US" dirty="0"/>
          </a:p>
          <a:p>
            <a:pPr lvl="1"/>
            <a:r>
              <a:rPr lang="en-US" b="1" dirty="0"/>
              <a:t>Marketing automation</a:t>
            </a:r>
            <a:r>
              <a:rPr lang="en-US" dirty="0"/>
              <a:t> such as Marketo, Hubspot, Pardot, and Eloqua</a:t>
            </a:r>
          </a:p>
          <a:p>
            <a:pPr lvl="1"/>
            <a:r>
              <a:rPr lang="en-US" b="1" dirty="0"/>
              <a:t>Data platforms</a:t>
            </a:r>
            <a:r>
              <a:rPr lang="en-US" dirty="0"/>
              <a:t> such as mParticle, and Segment</a:t>
            </a:r>
          </a:p>
          <a:p>
            <a:pPr marL="201168" lvl="1" indent="0">
              <a:buNone/>
            </a:pPr>
            <a:r>
              <a:rPr lang="en-US" b="1" dirty="0"/>
              <a:t>2. Testing tools</a:t>
            </a:r>
          </a:p>
          <a:p>
            <a:pPr marL="201168" lvl="1" indent="0">
              <a:buNone/>
            </a:pPr>
            <a:r>
              <a:rPr lang="en-US" dirty="0"/>
              <a:t>Email, In-app notifications,Push notifications,SMS,Web-hook</a:t>
            </a:r>
          </a:p>
          <a:p>
            <a:pPr marL="201168" lvl="1" indent="0">
              <a:buNone/>
            </a:pPr>
            <a:r>
              <a:rPr lang="en-US" dirty="0"/>
              <a:t>3.</a:t>
            </a:r>
            <a:r>
              <a:rPr lang="en-US" b="1" dirty="0"/>
              <a:t> Visual behavior tools</a:t>
            </a:r>
          </a:p>
          <a:p>
            <a:pPr marL="201168" lvl="1" indent="0">
              <a:buNone/>
            </a:pPr>
            <a:endParaRPr lang="en-US" dirty="0"/>
          </a:p>
          <a:p>
            <a:pPr marL="201168" lvl="1" indent="0">
              <a:buNone/>
            </a:pPr>
            <a:endParaRPr lang="en-US" b="1" dirty="0"/>
          </a:p>
          <a:p>
            <a:pPr marL="201168" lvl="1" indent="0">
              <a:buNone/>
            </a:pPr>
            <a:endParaRPr lang="en-US" b="1" dirty="0"/>
          </a:p>
          <a:p>
            <a:pPr marL="201168" lvl="1" indent="0">
              <a:buNone/>
            </a:pPr>
            <a:endParaRPr lang="en-US" dirty="0"/>
          </a:p>
        </p:txBody>
      </p:sp>
    </p:spTree>
    <p:extLst>
      <p:ext uri="{BB962C8B-B14F-4D97-AF65-F5344CB8AC3E}">
        <p14:creationId xmlns:p14="http://schemas.microsoft.com/office/powerpoint/2010/main" val="3462127794"/>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43941"/>
      </a:dk2>
      <a:lt2>
        <a:srgbClr val="E8E6E2"/>
      </a:lt2>
      <a:accent1>
        <a:srgbClr val="94A4C5"/>
      </a:accent1>
      <a:accent2>
        <a:srgbClr val="7FAABA"/>
      </a:accent2>
      <a:accent3>
        <a:srgbClr val="82ACA6"/>
      </a:accent3>
      <a:accent4>
        <a:srgbClr val="77AE8F"/>
      </a:accent4>
      <a:accent5>
        <a:srgbClr val="81AD82"/>
      </a:accent5>
      <a:accent6>
        <a:srgbClr val="8AAB75"/>
      </a:accent6>
      <a:hlink>
        <a:srgbClr val="938159"/>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284</TotalTime>
  <Words>486</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Wingdings</vt:lpstr>
      <vt:lpstr>RetrospectVTI</vt:lpstr>
      <vt:lpstr>Digital Advertisement</vt:lpstr>
      <vt:lpstr>What is Digital Advertisement</vt:lpstr>
      <vt:lpstr>How it is different from Traditional Advertisement</vt:lpstr>
      <vt:lpstr>Advantages of Digital Advertising</vt:lpstr>
      <vt:lpstr>Digital Marketing Strategy</vt:lpstr>
      <vt:lpstr>Latest Digital Marketing Strategies and their implementations</vt:lpstr>
      <vt:lpstr>How To Implement</vt:lpstr>
      <vt:lpstr>        Web Analytics </vt:lpstr>
      <vt:lpstr>Ad Analytic Tools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Advertisement</dc:title>
  <dc:creator>Shubham Shastri</dc:creator>
  <cp:lastModifiedBy>Shubham Shastri</cp:lastModifiedBy>
  <cp:revision>11</cp:revision>
  <dcterms:created xsi:type="dcterms:W3CDTF">2020-06-11T19:50:44Z</dcterms:created>
  <dcterms:modified xsi:type="dcterms:W3CDTF">2020-06-12T17:37:26Z</dcterms:modified>
</cp:coreProperties>
</file>