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7" r:id="rId2"/>
    <p:sldId id="275" r:id="rId3"/>
    <p:sldId id="277" r:id="rId4"/>
    <p:sldId id="286" r:id="rId5"/>
    <p:sldId id="276" r:id="rId6"/>
    <p:sldId id="284" r:id="rId7"/>
    <p:sldId id="285" r:id="rId8"/>
    <p:sldId id="274" r:id="rId9"/>
    <p:sldId id="263" r:id="rId10"/>
    <p:sldId id="273"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4660"/>
  </p:normalViewPr>
  <p:slideViewPr>
    <p:cSldViewPr snapToGrid="0">
      <p:cViewPr varScale="1">
        <p:scale>
          <a:sx n="84" d="100"/>
          <a:sy n="84" d="100"/>
        </p:scale>
        <p:origin x="9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1B458-F2CE-4639-94EA-7A53BDC2AA51}" type="datetimeFigureOut">
              <a:rPr lang="en-IN" smtClean="0"/>
              <a:t>30-03-2018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CC1F3C-F90F-45A5-9F4E-6040FD15461F}" type="slidenum">
              <a:rPr lang="en-IN" smtClean="0"/>
              <a:t>‹#›</a:t>
            </a:fld>
            <a:endParaRPr lang="en-IN"/>
          </a:p>
        </p:txBody>
      </p:sp>
    </p:spTree>
    <p:extLst>
      <p:ext uri="{BB962C8B-B14F-4D97-AF65-F5344CB8AC3E}">
        <p14:creationId xmlns:p14="http://schemas.microsoft.com/office/powerpoint/2010/main" val="3667124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FB11EB-EA10-40FB-9FD8-9724B0BB9305}" type="datetime1">
              <a:rPr lang="en-US" smtClean="0"/>
              <a:t>3/30/2018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415060-677F-4794-87C2-519DB0705619}" type="datetime1">
              <a:rPr lang="en-US" smtClean="0"/>
              <a:t>3/30/2018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4989B0-36D4-4409-860D-64355FF065BC}" type="datetime1">
              <a:rPr lang="en-US" smtClean="0"/>
              <a:t>3/30/2018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72A6692-505A-41F0-BBEF-826CA369D0E6}" type="datetime1">
              <a:rPr lang="en-US" smtClean="0"/>
              <a:t>3/30/2018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A2FCEBA-0C5F-42E8-81AA-0964323B8253}" type="datetime1">
              <a:rPr lang="en-US" smtClean="0"/>
              <a:t>3/30/2018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1C655AE-6912-498D-A70F-D59D9AF2D1FB}" type="datetime1">
              <a:rPr lang="en-US" smtClean="0"/>
              <a:t>3/30/2018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BB367F-3647-43CE-9BA5-6F625F3FCB8B}" type="datetime1">
              <a:rPr lang="en-US" smtClean="0"/>
              <a:t>3/30/2018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8AAF7-AAA1-481A-A934-5ACD20F169CF}" type="datetime1">
              <a:rPr lang="en-US" smtClean="0"/>
              <a:t>3/30/2018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D1E6F-54AE-458D-AB08-BD5062FCA743}" type="datetime1">
              <a:rPr lang="en-US" smtClean="0"/>
              <a:t>3/30/2018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7FC17D-A09F-4A5B-83FE-52076A16E7B8}" type="datetime1">
              <a:rPr lang="en-US" smtClean="0"/>
              <a:t>3/30/2018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C968D4-2080-466D-B1FE-7B9EF7A4043E}" type="datetime1">
              <a:rPr lang="en-US" smtClean="0"/>
              <a:t>3/30/2018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49D5B0-179A-4DA6-A47C-D6A693BFF6A9}" type="datetime1">
              <a:rPr lang="en-US" smtClean="0"/>
              <a:t>3/30/2018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7412DC-62D4-4B7C-A96B-08C7D5DD2527}" type="datetime1">
              <a:rPr lang="en-US" smtClean="0"/>
              <a:t>3/30/2018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2D1FB-ECAC-41D1-AA8A-828585AFE6F4}" type="datetime1">
              <a:rPr lang="en-US" smtClean="0"/>
              <a:t>3/30/2018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5197FA-007F-4A4A-AFF4-6F6C1F462F2B}" type="datetime1">
              <a:rPr lang="en-US" smtClean="0"/>
              <a:t>3/30/2018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FF6827-1397-497B-84E0-564929E1E7AA}" type="datetime1">
              <a:rPr lang="en-US" smtClean="0"/>
              <a:t>3/30/2018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7928339-E82C-4A8F-8720-A22DE2A8ED2C}" type="datetime1">
              <a:rPr lang="en-US" smtClean="0"/>
              <a:t>3/30/2018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Home_autom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1591" y="0"/>
            <a:ext cx="8229600" cy="1938992"/>
          </a:xfrm>
          <a:prstGeom prst="rect">
            <a:avLst/>
          </a:prstGeom>
          <a:noFill/>
        </p:spPr>
        <p:txBody>
          <a:bodyPr wrap="square" rtlCol="0">
            <a:spAutoFit/>
          </a:bodyPr>
          <a:lstStyle/>
          <a:p>
            <a:pPr algn="just" defTabSz="914400"/>
            <a:r>
              <a:rPr lang="en-US" dirty="0">
                <a:solidFill>
                  <a:prstClr val="black"/>
                </a:solidFill>
              </a:rPr>
              <a:t>                         </a:t>
            </a:r>
            <a:r>
              <a:rPr lang="en-US" sz="4000" dirty="0">
                <a:solidFill>
                  <a:prstClr val="black"/>
                </a:solidFill>
                <a:latin typeface="Berlin Sans FB Demi" panose="020E0802020502020306" pitchFamily="34" charset="0"/>
              </a:rPr>
              <a:t>HOME AUTOMATION</a:t>
            </a:r>
          </a:p>
          <a:p>
            <a:pPr algn="just" defTabSz="914400"/>
            <a:r>
              <a:rPr lang="en-US" sz="4000" b="1" dirty="0">
                <a:solidFill>
                  <a:prstClr val="black"/>
                </a:solidFill>
                <a:latin typeface="Berlin Sans FB Demi" panose="020E0802020502020306" pitchFamily="34" charset="0"/>
              </a:rPr>
              <a:t>			USING </a:t>
            </a:r>
          </a:p>
          <a:p>
            <a:pPr algn="just" defTabSz="914400"/>
            <a:r>
              <a:rPr lang="en-US" sz="4000" b="1" dirty="0">
                <a:solidFill>
                  <a:prstClr val="black"/>
                </a:solidFill>
                <a:latin typeface="Berlin Sans FB Demi" panose="020E0802020502020306" pitchFamily="34" charset="0"/>
              </a:rPr>
              <a:t>		ALICE(A CHATBOT) </a:t>
            </a:r>
          </a:p>
        </p:txBody>
      </p:sp>
      <p:pic>
        <p:nvPicPr>
          <p:cNvPr id="6" name="Picture 5" descr="cvrce logo 1.jpg"/>
          <p:cNvPicPr>
            <a:picLocks noChangeAspect="1"/>
          </p:cNvPicPr>
          <p:nvPr/>
        </p:nvPicPr>
        <p:blipFill>
          <a:blip r:embed="rId2"/>
          <a:stretch>
            <a:fillRect/>
          </a:stretch>
        </p:blipFill>
        <p:spPr>
          <a:xfrm>
            <a:off x="4932608" y="3644721"/>
            <a:ext cx="2060620" cy="1854558"/>
          </a:xfrm>
          <a:prstGeom prst="rect">
            <a:avLst/>
          </a:prstGeom>
        </p:spPr>
      </p:pic>
      <p:sp>
        <p:nvSpPr>
          <p:cNvPr id="8" name="TextBox 7"/>
          <p:cNvSpPr txBox="1"/>
          <p:nvPr/>
        </p:nvSpPr>
        <p:spPr>
          <a:xfrm>
            <a:off x="1828800" y="2438400"/>
            <a:ext cx="3505200" cy="369332"/>
          </a:xfrm>
          <a:prstGeom prst="rect">
            <a:avLst/>
          </a:prstGeom>
          <a:noFill/>
        </p:spPr>
        <p:txBody>
          <a:bodyPr wrap="square" rtlCol="0">
            <a:spAutoFit/>
          </a:bodyPr>
          <a:lstStyle/>
          <a:p>
            <a:pPr defTabSz="914400"/>
            <a:endParaRPr lang="en-US" dirty="0">
              <a:solidFill>
                <a:prstClr val="black"/>
              </a:solidFill>
            </a:endParaRPr>
          </a:p>
        </p:txBody>
      </p:sp>
      <p:sp>
        <p:nvSpPr>
          <p:cNvPr id="10" name="TextBox 9"/>
          <p:cNvSpPr txBox="1"/>
          <p:nvPr/>
        </p:nvSpPr>
        <p:spPr>
          <a:xfrm>
            <a:off x="7502652" y="2136338"/>
            <a:ext cx="5029200" cy="646331"/>
          </a:xfrm>
          <a:prstGeom prst="rect">
            <a:avLst/>
          </a:prstGeom>
          <a:noFill/>
        </p:spPr>
        <p:txBody>
          <a:bodyPr wrap="square" rtlCol="0">
            <a:spAutoFit/>
          </a:bodyPr>
          <a:lstStyle/>
          <a:p>
            <a:pPr defTabSz="914400"/>
            <a:r>
              <a:rPr lang="en-US" b="1" dirty="0">
                <a:solidFill>
                  <a:prstClr val="black"/>
                </a:solidFill>
              </a:rPr>
              <a:t>BY:-</a:t>
            </a:r>
          </a:p>
          <a:p>
            <a:pPr defTabSz="914400"/>
            <a:r>
              <a:rPr lang="en-US" b="1">
                <a:solidFill>
                  <a:prstClr val="black"/>
                </a:solidFill>
              </a:rPr>
              <a:t>NAME-</a:t>
            </a:r>
            <a:r>
              <a:rPr lang="en-US">
                <a:solidFill>
                  <a:prstClr val="black"/>
                </a:solidFill>
              </a:rPr>
              <a:t>Subham Divakar</a:t>
            </a:r>
            <a:endParaRPr lang="en-US" dirty="0">
              <a:solidFill>
                <a:prstClr val="black"/>
              </a:solidFill>
            </a:endParaRPr>
          </a:p>
        </p:txBody>
      </p:sp>
      <p:sp>
        <p:nvSpPr>
          <p:cNvPr id="11" name="TextBox 10"/>
          <p:cNvSpPr txBox="1"/>
          <p:nvPr/>
        </p:nvSpPr>
        <p:spPr>
          <a:xfrm>
            <a:off x="1866900" y="5752990"/>
            <a:ext cx="8305800" cy="984885"/>
          </a:xfrm>
          <a:prstGeom prst="rect">
            <a:avLst/>
          </a:prstGeom>
          <a:noFill/>
        </p:spPr>
        <p:txBody>
          <a:bodyPr wrap="square" rtlCol="0">
            <a:spAutoFit/>
          </a:bodyPr>
          <a:lstStyle/>
          <a:p>
            <a:pPr defTabSz="914400"/>
            <a:r>
              <a:rPr lang="en-US" sz="2000" dirty="0">
                <a:solidFill>
                  <a:prstClr val="black"/>
                </a:solidFill>
              </a:rPr>
              <a:t>     </a:t>
            </a:r>
            <a:r>
              <a:rPr lang="en-US" sz="2000" b="1" dirty="0">
                <a:solidFill>
                  <a:prstClr val="black"/>
                </a:solidFill>
              </a:rPr>
              <a:t> Department of Electronics &amp; Tele-communication Engineering</a:t>
            </a:r>
            <a:r>
              <a:rPr lang="en-US" sz="2000" dirty="0">
                <a:solidFill>
                  <a:prstClr val="black"/>
                </a:solidFill>
              </a:rPr>
              <a:t>         </a:t>
            </a:r>
          </a:p>
          <a:p>
            <a:pPr defTabSz="914400"/>
            <a:r>
              <a:rPr lang="en-US" dirty="0">
                <a:solidFill>
                  <a:prstClr val="black"/>
                </a:solidFill>
              </a:rPr>
              <a:t>                  </a:t>
            </a:r>
            <a:r>
              <a:rPr lang="en-US" sz="2000" b="1" dirty="0">
                <a:solidFill>
                  <a:prstClr val="black"/>
                </a:solidFill>
              </a:rPr>
              <a:t>C.V Raman College of Engineering, Bhubaneswar</a:t>
            </a:r>
          </a:p>
          <a:p>
            <a:pPr defTabSz="914400"/>
            <a:r>
              <a:rPr lang="en-US" dirty="0">
                <a:solidFill>
                  <a:prstClr val="black"/>
                </a:solidFill>
              </a:rPr>
              <a:t>                            </a:t>
            </a:r>
            <a:r>
              <a:rPr lang="en-US" b="1" dirty="0">
                <a:solidFill>
                  <a:prstClr val="black"/>
                </a:solidFill>
              </a:rPr>
              <a:t>An  Autonomous Institute Affiliated to BPUT.</a:t>
            </a:r>
          </a:p>
        </p:txBody>
      </p:sp>
      <p:sp>
        <p:nvSpPr>
          <p:cNvPr id="2" name="Slide Number Placeholder 1">
            <a:extLst>
              <a:ext uri="{FF2B5EF4-FFF2-40B4-BE49-F238E27FC236}">
                <a16:creationId xmlns:a16="http://schemas.microsoft.com/office/drawing/2014/main" id="{1CA75F71-DD6F-494B-93B3-43BA5B50731E}"/>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3726561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9549" y="435851"/>
            <a:ext cx="8911687" cy="814725"/>
          </a:xfrm>
        </p:spPr>
        <p:txBody>
          <a:bodyPr>
            <a:noAutofit/>
          </a:bodyPr>
          <a:lstStyle/>
          <a:p>
            <a:r>
              <a:rPr lang="en-US" sz="5400" dirty="0"/>
              <a:t>CONCLUSION</a:t>
            </a:r>
          </a:p>
        </p:txBody>
      </p:sp>
      <p:sp>
        <p:nvSpPr>
          <p:cNvPr id="3" name="Content Placeholder 2"/>
          <p:cNvSpPr>
            <a:spLocks noGrp="1"/>
          </p:cNvSpPr>
          <p:nvPr>
            <p:ph idx="1"/>
          </p:nvPr>
        </p:nvSpPr>
        <p:spPr>
          <a:xfrm>
            <a:off x="1419317" y="1515037"/>
            <a:ext cx="10064471" cy="2606390"/>
          </a:xfrm>
        </p:spPr>
        <p:txBody>
          <a:bodyPr>
            <a:normAutofit/>
          </a:bodyPr>
          <a:lstStyle/>
          <a:p>
            <a:pPr algn="just"/>
            <a:r>
              <a:rPr lang="en-IN" sz="2000" dirty="0">
                <a:solidFill>
                  <a:schemeClr val="tx1"/>
                </a:solidFill>
                <a:latin typeface="+mj-lt"/>
                <a:cs typeface="Times New Roman" pitchFamily="18" charset="0"/>
              </a:rPr>
              <a:t>If this technology can be put into practical use ,every smartphone can be used as a remote control device to control almost every home appliance.</a:t>
            </a:r>
            <a:endParaRPr lang="en-US" sz="2000" dirty="0">
              <a:solidFill>
                <a:schemeClr val="tx1"/>
              </a:solidFill>
              <a:latin typeface="+mj-lt"/>
              <a:cs typeface="Times New Roman" pitchFamily="18" charset="0"/>
            </a:endParaRPr>
          </a:p>
          <a:p>
            <a:pPr algn="just"/>
            <a:r>
              <a:rPr lang="en-US" sz="2000" dirty="0">
                <a:solidFill>
                  <a:schemeClr val="tx1"/>
                </a:solidFill>
                <a:latin typeface="+mj-lt"/>
                <a:cs typeface="Times New Roman" pitchFamily="18" charset="0"/>
              </a:rPr>
              <a:t>Anyone can use ALICE to smartly control the home appliance.</a:t>
            </a:r>
          </a:p>
          <a:p>
            <a:pPr algn="just"/>
            <a:r>
              <a:rPr lang="en-US" sz="2000" dirty="0">
                <a:solidFill>
                  <a:schemeClr val="tx1"/>
                </a:solidFill>
                <a:latin typeface="+mj-lt"/>
                <a:cs typeface="Times New Roman" pitchFamily="18" charset="0"/>
              </a:rPr>
              <a:t>Easy and convenient for all age groups.</a:t>
            </a:r>
          </a:p>
          <a:p>
            <a:pPr algn="just"/>
            <a:r>
              <a:rPr lang="en-US" sz="2000" dirty="0">
                <a:solidFill>
                  <a:schemeClr val="tx1"/>
                </a:solidFill>
                <a:latin typeface="+mj-lt"/>
                <a:cs typeface="Times New Roman" pitchFamily="18" charset="0"/>
              </a:rPr>
              <a:t>We  can add fingerprint security system for security purpose.</a:t>
            </a:r>
            <a:endParaRPr lang="en-IN" sz="2000" dirty="0">
              <a:solidFill>
                <a:schemeClr val="tx1"/>
              </a:solidFill>
              <a:latin typeface="+mj-lt"/>
              <a:cs typeface="Times New Roman" pitchFamily="18" charset="0"/>
            </a:endParaRPr>
          </a:p>
        </p:txBody>
      </p:sp>
      <p:pic>
        <p:nvPicPr>
          <p:cNvPr id="6" name="Picture 2" descr="C:\Documents and Settings\Ruhy\Desktop\my seminar\lifis.jpg">
            <a:extLst>
              <a:ext uri="{FF2B5EF4-FFF2-40B4-BE49-F238E27FC236}">
                <a16:creationId xmlns:a16="http://schemas.microsoft.com/office/drawing/2014/main" id="{44A5A39F-258D-4750-AABB-2FFB0BD53614}"/>
              </a:ext>
            </a:extLst>
          </p:cNvPr>
          <p:cNvPicPr>
            <a:picLocks noChangeAspect="1" noChangeArrowheads="1"/>
          </p:cNvPicPr>
          <p:nvPr/>
        </p:nvPicPr>
        <p:blipFill>
          <a:blip r:embed="rId2"/>
          <a:srcRect/>
          <a:stretch>
            <a:fillRect/>
          </a:stretch>
        </p:blipFill>
        <p:spPr bwMode="auto">
          <a:xfrm>
            <a:off x="3934787" y="4121427"/>
            <a:ext cx="4641209" cy="2691272"/>
          </a:xfrm>
          <a:prstGeom prst="rect">
            <a:avLst/>
          </a:prstGeom>
          <a:noFill/>
        </p:spPr>
      </p:pic>
      <p:sp>
        <p:nvSpPr>
          <p:cNvPr id="4" name="Slide Number Placeholder 3">
            <a:extLst>
              <a:ext uri="{FF2B5EF4-FFF2-40B4-BE49-F238E27FC236}">
                <a16:creationId xmlns:a16="http://schemas.microsoft.com/office/drawing/2014/main" id="{B485A83D-0205-4F1A-877B-5F0C331BBC3E}"/>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979038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542" y="276380"/>
            <a:ext cx="8911687" cy="1280890"/>
          </a:xfrm>
        </p:spPr>
        <p:txBody>
          <a:bodyPr>
            <a:normAutofit/>
          </a:bodyPr>
          <a:lstStyle/>
          <a:p>
            <a:r>
              <a:rPr lang="en-US" sz="4800" u="sng" dirty="0"/>
              <a:t>REFERENCES</a:t>
            </a:r>
            <a:endParaRPr lang="en-IN" sz="4800" u="sng" dirty="0"/>
          </a:p>
        </p:txBody>
      </p:sp>
      <p:sp>
        <p:nvSpPr>
          <p:cNvPr id="3" name="Content Placeholder 2"/>
          <p:cNvSpPr>
            <a:spLocks noGrp="1"/>
          </p:cNvSpPr>
          <p:nvPr>
            <p:ph idx="1"/>
          </p:nvPr>
        </p:nvSpPr>
        <p:spPr>
          <a:xfrm>
            <a:off x="1858829" y="1557270"/>
            <a:ext cx="8915400" cy="4724400"/>
          </a:xfrm>
        </p:spPr>
        <p:txBody>
          <a:bodyPr>
            <a:normAutofit/>
          </a:bodyPr>
          <a:lstStyle/>
          <a:p>
            <a:pPr algn="just"/>
            <a:r>
              <a:rPr lang="en-IN" sz="2400" dirty="0">
                <a:hlinkClick r:id="rId2"/>
              </a:rPr>
              <a:t>https://en.wikipedia.org/wiki/Home_automation</a:t>
            </a:r>
            <a:endParaRPr lang="en-IN" sz="2400" dirty="0"/>
          </a:p>
          <a:p>
            <a:pPr algn="just"/>
            <a:r>
              <a:rPr lang="en-IN" sz="2400" dirty="0"/>
              <a:t>https://diyhacking.com/diy-android-home-automation/y</a:t>
            </a:r>
          </a:p>
          <a:p>
            <a:r>
              <a:rPr lang="en-IN" sz="2400" dirty="0"/>
              <a:t>https://electronicsforu.com/electronics-projects/hardware-diy/arduino-home-automation-system-android/2</a:t>
            </a:r>
            <a:endParaRPr lang="en-IN" sz="2400" b="1" u="sng" dirty="0">
              <a:solidFill>
                <a:schemeClr val="tx1"/>
              </a:solidFill>
              <a:latin typeface="Comic Sans MS" panose="030F0702030302020204" pitchFamily="66" charset="0"/>
            </a:endParaRPr>
          </a:p>
        </p:txBody>
      </p:sp>
      <p:sp>
        <p:nvSpPr>
          <p:cNvPr id="4" name="Slide Number Placeholder 3">
            <a:extLst>
              <a:ext uri="{FF2B5EF4-FFF2-40B4-BE49-F238E27FC236}">
                <a16:creationId xmlns:a16="http://schemas.microsoft.com/office/drawing/2014/main" id="{6AD4E662-4504-4EA4-BF01-8FE772D7C801}"/>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6227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23567"/>
            <a:ext cx="3419061" cy="829340"/>
          </a:xfrm>
        </p:spPr>
        <p:txBody>
          <a:bodyPr>
            <a:noAutofit/>
          </a:bodyPr>
          <a:lstStyle/>
          <a:p>
            <a:r>
              <a:rPr lang="en-US" sz="4800" u="sng" dirty="0">
                <a:latin typeface="Century Gothic" panose="020B0502020202020204" pitchFamily="34" charset="0"/>
                <a:cs typeface="Microsoft New Tai Lue" panose="020B0502040204020203" pitchFamily="34" charset="0"/>
              </a:rPr>
              <a:t>CONTENT</a:t>
            </a:r>
          </a:p>
        </p:txBody>
      </p:sp>
      <p:sp>
        <p:nvSpPr>
          <p:cNvPr id="3" name="Content Placeholder 2"/>
          <p:cNvSpPr>
            <a:spLocks noGrp="1"/>
          </p:cNvSpPr>
          <p:nvPr>
            <p:ph idx="1"/>
          </p:nvPr>
        </p:nvSpPr>
        <p:spPr>
          <a:xfrm>
            <a:off x="1828800" y="1338470"/>
            <a:ext cx="8229600" cy="4651514"/>
          </a:xfrm>
        </p:spPr>
        <p:txBody>
          <a:bodyPr>
            <a:normAutofit/>
          </a:bodyPr>
          <a:lstStyle/>
          <a:p>
            <a:pPr>
              <a:buNone/>
            </a:pPr>
            <a:endParaRPr lang="en-US" sz="2800" dirty="0">
              <a:solidFill>
                <a:schemeClr val="tx1">
                  <a:lumMod val="95000"/>
                  <a:lumOff val="5000"/>
                </a:schemeClr>
              </a:solidFill>
              <a:latin typeface="Times New Roman" pitchFamily="18" charset="0"/>
              <a:cs typeface="Times New Roman" pitchFamily="18" charset="0"/>
            </a:endParaRPr>
          </a:p>
          <a:p>
            <a:pPr algn="just">
              <a:buFont typeface="Wingdings" pitchFamily="2" charset="2"/>
              <a:buChar char="Ø"/>
            </a:pPr>
            <a:r>
              <a:rPr lang="en-US" sz="2800" dirty="0">
                <a:solidFill>
                  <a:schemeClr val="tx1">
                    <a:lumMod val="95000"/>
                    <a:lumOff val="5000"/>
                  </a:schemeClr>
                </a:solidFill>
                <a:latin typeface="Times New Roman" pitchFamily="18" charset="0"/>
                <a:cs typeface="Times New Roman" pitchFamily="18" charset="0"/>
              </a:rPr>
              <a:t>Problem Statement</a:t>
            </a:r>
          </a:p>
          <a:p>
            <a:pPr algn="just">
              <a:buFont typeface="Wingdings" pitchFamily="2" charset="2"/>
              <a:buChar char="Ø"/>
            </a:pPr>
            <a:r>
              <a:rPr lang="en-US" sz="2800" dirty="0">
                <a:solidFill>
                  <a:schemeClr val="tx1">
                    <a:lumMod val="95000"/>
                    <a:lumOff val="5000"/>
                  </a:schemeClr>
                </a:solidFill>
                <a:latin typeface="Times New Roman" pitchFamily="18" charset="0"/>
                <a:cs typeface="Times New Roman" pitchFamily="18" charset="0"/>
              </a:rPr>
              <a:t>Introduction</a:t>
            </a:r>
          </a:p>
          <a:p>
            <a:pPr algn="just">
              <a:buFont typeface="Wingdings" pitchFamily="2" charset="2"/>
              <a:buChar char="Ø"/>
            </a:pPr>
            <a:r>
              <a:rPr lang="en-US" sz="2800" dirty="0">
                <a:solidFill>
                  <a:schemeClr val="tx1">
                    <a:lumMod val="95000"/>
                    <a:lumOff val="5000"/>
                  </a:schemeClr>
                </a:solidFill>
                <a:latin typeface="Times New Roman" pitchFamily="18" charset="0"/>
                <a:cs typeface="Times New Roman" pitchFamily="18" charset="0"/>
              </a:rPr>
              <a:t>Alice</a:t>
            </a:r>
          </a:p>
          <a:p>
            <a:pPr algn="just">
              <a:buFont typeface="Wingdings" pitchFamily="2" charset="2"/>
              <a:buChar char="Ø"/>
            </a:pPr>
            <a:r>
              <a:rPr lang="en-US" sz="2800" dirty="0">
                <a:solidFill>
                  <a:schemeClr val="tx1">
                    <a:lumMod val="95000"/>
                    <a:lumOff val="5000"/>
                  </a:schemeClr>
                </a:solidFill>
                <a:latin typeface="Times New Roman" pitchFamily="18" charset="0"/>
                <a:cs typeface="Times New Roman" pitchFamily="18" charset="0"/>
              </a:rPr>
              <a:t>Block Diagram(Bluetooth to appliance)</a:t>
            </a:r>
          </a:p>
          <a:p>
            <a:pPr algn="just">
              <a:buFont typeface="Wingdings" pitchFamily="2" charset="2"/>
              <a:buChar char="Ø"/>
            </a:pPr>
            <a:r>
              <a:rPr lang="en-US" sz="2800" dirty="0">
                <a:solidFill>
                  <a:schemeClr val="tx1">
                    <a:lumMod val="95000"/>
                    <a:lumOff val="5000"/>
                  </a:schemeClr>
                </a:solidFill>
                <a:latin typeface="Times New Roman" pitchFamily="18" charset="0"/>
                <a:cs typeface="Times New Roman" pitchFamily="18" charset="0"/>
              </a:rPr>
              <a:t>Working Principle</a:t>
            </a:r>
          </a:p>
          <a:p>
            <a:pPr algn="just">
              <a:buFont typeface="Wingdings" pitchFamily="2" charset="2"/>
              <a:buChar char="Ø"/>
            </a:pPr>
            <a:r>
              <a:rPr lang="en-US" sz="2800" dirty="0">
                <a:solidFill>
                  <a:schemeClr val="tx1">
                    <a:lumMod val="95000"/>
                    <a:lumOff val="5000"/>
                  </a:schemeClr>
                </a:solidFill>
                <a:latin typeface="Times New Roman" pitchFamily="18" charset="0"/>
                <a:cs typeface="Times New Roman" pitchFamily="18" charset="0"/>
              </a:rPr>
              <a:t>Conclusion</a:t>
            </a:r>
          </a:p>
          <a:p>
            <a:pPr algn="just">
              <a:buFont typeface="Wingdings" pitchFamily="2" charset="2"/>
              <a:buChar char="Ø"/>
            </a:pPr>
            <a:r>
              <a:rPr lang="en-US" sz="2800" dirty="0">
                <a:solidFill>
                  <a:schemeClr val="tx1">
                    <a:lumMod val="95000"/>
                    <a:lumOff val="5000"/>
                  </a:schemeClr>
                </a:solidFill>
                <a:latin typeface="Times New Roman" pitchFamily="18" charset="0"/>
                <a:cs typeface="Times New Roman" pitchFamily="18" charset="0"/>
              </a:rPr>
              <a:t>References</a:t>
            </a:r>
          </a:p>
          <a:p>
            <a:pPr>
              <a:buFont typeface="Wingdings" pitchFamily="2" charset="2"/>
              <a:buChar char="Ø"/>
            </a:pPr>
            <a:endParaRPr lang="en-US" sz="2800" dirty="0">
              <a:solidFill>
                <a:schemeClr val="tx1">
                  <a:lumMod val="95000"/>
                  <a:lumOff val="5000"/>
                </a:schemeClr>
              </a:solidFill>
              <a:latin typeface="Times New Roman" pitchFamily="18" charset="0"/>
              <a:cs typeface="Times New Roman" pitchFamily="18" charset="0"/>
            </a:endParaRPr>
          </a:p>
          <a:p>
            <a:pPr>
              <a:buNone/>
            </a:pPr>
            <a:endParaRPr lang="en-US" sz="2800" dirty="0">
              <a:solidFill>
                <a:schemeClr val="tx1">
                  <a:lumMod val="95000"/>
                  <a:lumOff val="5000"/>
                </a:schemeClr>
              </a:solidFill>
              <a:latin typeface="Times New Roman" pitchFamily="18" charset="0"/>
              <a:cs typeface="Times New Roman" pitchFamily="18" charset="0"/>
            </a:endParaRPr>
          </a:p>
          <a:p>
            <a:pPr>
              <a:buNone/>
            </a:pPr>
            <a:endParaRPr lang="en-US" sz="2800" dirty="0">
              <a:solidFill>
                <a:schemeClr val="tx1">
                  <a:lumMod val="95000"/>
                  <a:lumOff val="5000"/>
                </a:schemeClr>
              </a:solidFill>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0869BB80-A106-4EA2-93F9-7A3CA67734BD}"/>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7897898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273" y="414037"/>
            <a:ext cx="8911687" cy="747490"/>
          </a:xfrm>
        </p:spPr>
        <p:txBody>
          <a:bodyPr>
            <a:noAutofit/>
          </a:bodyPr>
          <a:lstStyle/>
          <a:p>
            <a:r>
              <a:rPr lang="en-US" sz="4800" u="sng" dirty="0">
                <a:cs typeface="Microsoft New Tai Lue" panose="020B0502040204020203" pitchFamily="34" charset="0"/>
              </a:rPr>
              <a:t>PROBLEM STATEMENT</a:t>
            </a:r>
          </a:p>
        </p:txBody>
      </p:sp>
      <p:sp>
        <p:nvSpPr>
          <p:cNvPr id="3" name="Content Placeholder 2"/>
          <p:cNvSpPr>
            <a:spLocks noGrp="1"/>
          </p:cNvSpPr>
          <p:nvPr>
            <p:ph idx="1"/>
          </p:nvPr>
        </p:nvSpPr>
        <p:spPr>
          <a:xfrm>
            <a:off x="1828800" y="1371600"/>
            <a:ext cx="8748160" cy="4343400"/>
          </a:xfrm>
        </p:spPr>
        <p:txBody>
          <a:bodyPr>
            <a:normAutofit/>
          </a:bodyPr>
          <a:lstStyle/>
          <a:p>
            <a:pPr algn="just"/>
            <a:r>
              <a:rPr lang="en-IN" sz="2800" dirty="0">
                <a:latin typeface="Times New Roman" panose="02020603050405020304" pitchFamily="18" charset="0"/>
                <a:cs typeface="Times New Roman" panose="02020603050405020304" pitchFamily="18" charset="0"/>
              </a:rPr>
              <a:t> With the increasing use of appliances in the house, number of switches and controls have increased as per the needs. So it’s sometimes hectic to get up and switch on and off.</a:t>
            </a:r>
          </a:p>
          <a:p>
            <a:pPr algn="just"/>
            <a:r>
              <a:rPr lang="en-US" sz="2800" dirty="0">
                <a:latin typeface="Times New Roman" panose="02020603050405020304" pitchFamily="18" charset="0"/>
                <a:cs typeface="Times New Roman" panose="02020603050405020304" pitchFamily="18" charset="0"/>
              </a:rPr>
              <a:t>Ex-while working on your laptop you suddenly want to switch on the fan of your room,</a:t>
            </a:r>
          </a:p>
          <a:p>
            <a:pPr algn="just"/>
            <a:r>
              <a:rPr lang="en-US" sz="2800" dirty="0">
                <a:latin typeface="Times New Roman" panose="02020603050405020304" pitchFamily="18" charset="0"/>
                <a:cs typeface="Times New Roman" panose="02020603050405020304" pitchFamily="18" charset="0"/>
              </a:rPr>
              <a:t>We have to move from one place to another to switch on any appliance.</a:t>
            </a:r>
            <a:endParaRPr lang="en-US" sz="2800" b="1"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A6739580-C717-437C-84F2-4455B3458AE0}"/>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3120819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384323-144F-40DF-B87C-84CC9F73BA7F}"/>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6" name="Picture 5">
            <a:extLst>
              <a:ext uri="{FF2B5EF4-FFF2-40B4-BE49-F238E27FC236}">
                <a16:creationId xmlns:a16="http://schemas.microsoft.com/office/drawing/2014/main" id="{46551638-B9A4-4E11-AB49-F90564915B88}"/>
              </a:ext>
            </a:extLst>
          </p:cNvPr>
          <p:cNvPicPr>
            <a:picLocks noChangeAspect="1"/>
          </p:cNvPicPr>
          <p:nvPr/>
        </p:nvPicPr>
        <p:blipFill>
          <a:blip r:embed="rId2"/>
          <a:stretch>
            <a:fillRect/>
          </a:stretch>
        </p:blipFill>
        <p:spPr>
          <a:xfrm>
            <a:off x="1719072" y="576453"/>
            <a:ext cx="10142388" cy="5705093"/>
          </a:xfrm>
          <a:prstGeom prst="rect">
            <a:avLst/>
          </a:prstGeom>
        </p:spPr>
      </p:pic>
    </p:spTree>
    <p:extLst>
      <p:ext uri="{BB962C8B-B14F-4D97-AF65-F5344CB8AC3E}">
        <p14:creationId xmlns:p14="http://schemas.microsoft.com/office/powerpoint/2010/main" val="27491447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1995" y="307552"/>
            <a:ext cx="8229600" cy="818851"/>
          </a:xfrm>
        </p:spPr>
        <p:txBody>
          <a:bodyPr>
            <a:noAutofit/>
          </a:bodyPr>
          <a:lstStyle/>
          <a:p>
            <a:r>
              <a:rPr lang="en-US" sz="4800" u="sng" dirty="0">
                <a:latin typeface="Century Gothic" panose="020B0502020202020204" pitchFamily="34" charset="0"/>
                <a:cs typeface="Microsoft New Tai Lue" panose="020B0502040204020203" pitchFamily="34" charset="0"/>
              </a:rPr>
              <a:t>INTRODUCTION</a:t>
            </a:r>
          </a:p>
        </p:txBody>
      </p:sp>
      <p:sp>
        <p:nvSpPr>
          <p:cNvPr id="3" name="Content Placeholder 2"/>
          <p:cNvSpPr>
            <a:spLocks noGrp="1"/>
          </p:cNvSpPr>
          <p:nvPr>
            <p:ph idx="1"/>
          </p:nvPr>
        </p:nvSpPr>
        <p:spPr>
          <a:xfrm>
            <a:off x="1836058" y="992868"/>
            <a:ext cx="8305800" cy="5486400"/>
          </a:xfrm>
        </p:spPr>
        <p:txBody>
          <a:bodyPr>
            <a:normAutofit/>
          </a:bodyPr>
          <a:lstStyle/>
          <a:p>
            <a:pPr algn="just">
              <a:buNone/>
            </a:pPr>
            <a:r>
              <a:rPr lang="en-US" dirty="0"/>
              <a:t>		</a:t>
            </a:r>
            <a:endParaRPr lang="en-US" sz="3200" b="1" dirty="0">
              <a:latin typeface="Microsoft New Tai Lue" panose="020B0502040204020203" pitchFamily="34" charset="0"/>
              <a:cs typeface="Microsoft New Tai Lue" panose="020B0502040204020203" pitchFamily="34" charset="0"/>
            </a:endParaRPr>
          </a:p>
          <a:p>
            <a:pPr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Nowadays, people have smartphones with them all the time. So it makes sense to use these to control home appliances. Presented here is a home automation system using a simple Android app, which you can use to control electrical appliances with clicks or voice commands. </a:t>
            </a:r>
          </a:p>
          <a:p>
            <a:pPr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Commands are sent via Bluetooth to Arduino Uno. And the final switching purpose is fulfilled by relay switches controlled by the microcontroller.</a:t>
            </a: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124201" y="2819400"/>
            <a:ext cx="184731" cy="369332"/>
          </a:xfrm>
          <a:prstGeom prst="rect">
            <a:avLst/>
          </a:prstGeom>
          <a:noFill/>
        </p:spPr>
        <p:txBody>
          <a:bodyPr wrap="none" rtlCol="0">
            <a:spAutoFit/>
          </a:bodyPr>
          <a:lstStyle/>
          <a:p>
            <a:endParaRPr lang="en-US" dirty="0"/>
          </a:p>
        </p:txBody>
      </p:sp>
      <p:sp>
        <p:nvSpPr>
          <p:cNvPr id="8" name="Slide Number Placeholder 7">
            <a:extLst>
              <a:ext uri="{FF2B5EF4-FFF2-40B4-BE49-F238E27FC236}">
                <a16:creationId xmlns:a16="http://schemas.microsoft.com/office/drawing/2014/main" id="{CA6E0F13-E3F7-49C6-AB7E-D064DC8DC109}"/>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7859635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9F1138-8710-48F5-8AB3-6C6067615C68}"/>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5" name="Title 1">
            <a:extLst>
              <a:ext uri="{FF2B5EF4-FFF2-40B4-BE49-F238E27FC236}">
                <a16:creationId xmlns:a16="http://schemas.microsoft.com/office/drawing/2014/main" id="{20BB45E8-6F76-4CAA-B880-F79F8E977EE5}"/>
              </a:ext>
            </a:extLst>
          </p:cNvPr>
          <p:cNvSpPr>
            <a:spLocks noGrp="1"/>
          </p:cNvSpPr>
          <p:nvPr>
            <p:ph type="title"/>
          </p:nvPr>
        </p:nvSpPr>
        <p:spPr>
          <a:xfrm>
            <a:off x="2547618" y="440717"/>
            <a:ext cx="8229600" cy="818851"/>
          </a:xfrm>
        </p:spPr>
        <p:txBody>
          <a:bodyPr>
            <a:noAutofit/>
          </a:bodyPr>
          <a:lstStyle/>
          <a:p>
            <a:r>
              <a:rPr lang="en-US" sz="4800" b="1" u="sng" dirty="0">
                <a:latin typeface="Century Gothic" panose="020B0502020202020204" pitchFamily="34" charset="0"/>
                <a:cs typeface="Microsoft New Tai Lue" panose="020B0502040204020203" pitchFamily="34" charset="0"/>
              </a:rPr>
              <a:t>ALICE- A CHATBOT </a:t>
            </a:r>
          </a:p>
        </p:txBody>
      </p:sp>
      <p:sp>
        <p:nvSpPr>
          <p:cNvPr id="6" name="Title 1">
            <a:extLst>
              <a:ext uri="{FF2B5EF4-FFF2-40B4-BE49-F238E27FC236}">
                <a16:creationId xmlns:a16="http://schemas.microsoft.com/office/drawing/2014/main" id="{E0108E30-52E7-4034-A85E-1333A4BF4EC2}"/>
              </a:ext>
            </a:extLst>
          </p:cNvPr>
          <p:cNvSpPr txBox="1">
            <a:spLocks/>
          </p:cNvSpPr>
          <p:nvPr/>
        </p:nvSpPr>
        <p:spPr>
          <a:xfrm>
            <a:off x="3197167" y="2040178"/>
            <a:ext cx="8229600" cy="81885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entury Gothic" panose="020B0502020202020204" pitchFamily="34" charset="0"/>
                <a:cs typeface="Microsoft New Tai Lue" panose="020B0502040204020203" pitchFamily="34" charset="0"/>
              </a:rPr>
              <a:t>What is a chatbot</a:t>
            </a:r>
            <a:r>
              <a:rPr lang="en-US" dirty="0">
                <a:latin typeface="Arial" panose="020B0604020202020204" pitchFamily="34" charset="0"/>
                <a:cs typeface="Arial" panose="020B0604020202020204" pitchFamily="34" charset="0"/>
              </a:rPr>
              <a:t>?</a:t>
            </a:r>
          </a:p>
        </p:txBody>
      </p:sp>
      <p:sp>
        <p:nvSpPr>
          <p:cNvPr id="7" name="Content Placeholder 2">
            <a:extLst>
              <a:ext uri="{FF2B5EF4-FFF2-40B4-BE49-F238E27FC236}">
                <a16:creationId xmlns:a16="http://schemas.microsoft.com/office/drawing/2014/main" id="{7B9B28BB-9941-43AD-B599-06795BC7550C}"/>
              </a:ext>
            </a:extLst>
          </p:cNvPr>
          <p:cNvSpPr>
            <a:spLocks noGrp="1"/>
          </p:cNvSpPr>
          <p:nvPr>
            <p:ph idx="1"/>
          </p:nvPr>
        </p:nvSpPr>
        <p:spPr>
          <a:xfrm>
            <a:off x="1836058" y="2663300"/>
            <a:ext cx="8305800" cy="3815967"/>
          </a:xfrm>
        </p:spPr>
        <p:txBody>
          <a:bodyPr>
            <a:normAutofit/>
          </a:bodyPr>
          <a:lstStyle/>
          <a:p>
            <a:pPr algn="just">
              <a:buNone/>
            </a:pPr>
            <a:r>
              <a:rPr lang="en-US" dirty="0"/>
              <a:t>		</a:t>
            </a:r>
            <a:endParaRPr lang="en-US" sz="3200" b="1" dirty="0">
              <a:latin typeface="Microsoft New Tai Lue" panose="020B0502040204020203" pitchFamily="34" charset="0"/>
              <a:cs typeface="Microsoft New Tai Lue" panose="020B0502040204020203" pitchFamily="34" charset="0"/>
            </a:endParaRPr>
          </a:p>
          <a:p>
            <a:r>
              <a:rPr lang="en-US" b="1" i="1" dirty="0"/>
              <a:t>chat </a:t>
            </a:r>
            <a:r>
              <a:rPr lang="en-US" i="1" dirty="0"/>
              <a:t>ro</a:t>
            </a:r>
            <a:r>
              <a:rPr lang="en-US" b="1" i="1" dirty="0"/>
              <a:t>bot</a:t>
            </a:r>
            <a:r>
              <a:rPr lang="en-US" dirty="0"/>
              <a:t>, a computer program that simulates human conversation, or</a:t>
            </a:r>
          </a:p>
          <a:p>
            <a:r>
              <a:rPr lang="en-US" dirty="0"/>
              <a:t>chat, through artificial intelligence. Typically, a chat bot will communicate with a real person.</a:t>
            </a:r>
            <a:endParaRPr lang="en-US" sz="28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E495618-F16C-4E3E-891D-B16E9361175D}"/>
              </a:ext>
            </a:extLst>
          </p:cNvPr>
          <p:cNvPicPr>
            <a:picLocks noChangeAspect="1"/>
          </p:cNvPicPr>
          <p:nvPr/>
        </p:nvPicPr>
        <p:blipFill>
          <a:blip r:embed="rId2"/>
          <a:stretch>
            <a:fillRect/>
          </a:stretch>
        </p:blipFill>
        <p:spPr>
          <a:xfrm>
            <a:off x="7489949" y="4331991"/>
            <a:ext cx="4489201" cy="2251667"/>
          </a:xfrm>
          <a:prstGeom prst="rect">
            <a:avLst/>
          </a:prstGeom>
        </p:spPr>
      </p:pic>
    </p:spTree>
    <p:extLst>
      <p:ext uri="{BB962C8B-B14F-4D97-AF65-F5344CB8AC3E}">
        <p14:creationId xmlns:p14="http://schemas.microsoft.com/office/powerpoint/2010/main" val="22195178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2288-0DF1-4499-A33E-C353CB7A68E2}"/>
              </a:ext>
            </a:extLst>
          </p:cNvPr>
          <p:cNvSpPr>
            <a:spLocks noGrp="1"/>
          </p:cNvSpPr>
          <p:nvPr>
            <p:ph type="title"/>
          </p:nvPr>
        </p:nvSpPr>
        <p:spPr>
          <a:xfrm>
            <a:off x="2228940" y="306333"/>
            <a:ext cx="8911687" cy="1280890"/>
          </a:xfrm>
        </p:spPr>
        <p:txBody>
          <a:bodyPr>
            <a:normAutofit/>
          </a:bodyPr>
          <a:lstStyle/>
          <a:p>
            <a:r>
              <a:rPr lang="en-US" sz="5400" dirty="0">
                <a:latin typeface="Arial" panose="020B0604020202020204" pitchFamily="34" charset="0"/>
                <a:cs typeface="Arial" panose="020B0604020202020204" pitchFamily="34" charset="0"/>
              </a:rPr>
              <a:t>Why Chatbot ?</a:t>
            </a:r>
          </a:p>
        </p:txBody>
      </p:sp>
      <p:sp>
        <p:nvSpPr>
          <p:cNvPr id="3" name="Content Placeholder 2">
            <a:extLst>
              <a:ext uri="{FF2B5EF4-FFF2-40B4-BE49-F238E27FC236}">
                <a16:creationId xmlns:a16="http://schemas.microsoft.com/office/drawing/2014/main" id="{9F55ABB0-B19A-48DD-AAA2-19E8B8ED9D3A}"/>
              </a:ext>
            </a:extLst>
          </p:cNvPr>
          <p:cNvSpPr>
            <a:spLocks noGrp="1"/>
          </p:cNvSpPr>
          <p:nvPr>
            <p:ph idx="1"/>
          </p:nvPr>
        </p:nvSpPr>
        <p:spPr>
          <a:xfrm>
            <a:off x="1701444" y="1867270"/>
            <a:ext cx="10123611" cy="3777622"/>
          </a:xfrm>
        </p:spPr>
        <p:txBody>
          <a:bodyPr>
            <a:normAutofit/>
          </a:bodyPr>
          <a:lstStyle/>
          <a:p>
            <a:r>
              <a:rPr lang="en-US" sz="2400" dirty="0"/>
              <a:t>Bots can be installed similar to apps on our smart phones.</a:t>
            </a:r>
          </a:p>
          <a:p>
            <a:r>
              <a:rPr lang="en-US" sz="2400" dirty="0"/>
              <a:t>They can be used directly by voice commands.</a:t>
            </a:r>
          </a:p>
          <a:p>
            <a:r>
              <a:rPr lang="en-US" sz="2400" dirty="0"/>
              <a:t>They respond to the user by speaking thus the user can easily chat with bot.</a:t>
            </a:r>
          </a:p>
          <a:p>
            <a:r>
              <a:rPr lang="en-US" sz="2400" dirty="0"/>
              <a:t>They can also be controlled by old age groups or handicapped people.</a:t>
            </a:r>
          </a:p>
        </p:txBody>
      </p:sp>
      <p:sp>
        <p:nvSpPr>
          <p:cNvPr id="4" name="Slide Number Placeholder 3">
            <a:extLst>
              <a:ext uri="{FF2B5EF4-FFF2-40B4-BE49-F238E27FC236}">
                <a16:creationId xmlns:a16="http://schemas.microsoft.com/office/drawing/2014/main" id="{1EEAFE96-3C59-4635-9B81-03C77357B5B4}"/>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788483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3812" y="518093"/>
            <a:ext cx="8911687" cy="754116"/>
          </a:xfrm>
        </p:spPr>
        <p:txBody>
          <a:bodyPr>
            <a:noAutofit/>
          </a:bodyPr>
          <a:lstStyle/>
          <a:p>
            <a:r>
              <a:rPr lang="en-IN" sz="4000" u="sng" dirty="0"/>
              <a:t>BLOCK DIAGRAM(Bluetooth to appliance)</a:t>
            </a:r>
            <a:endParaRPr lang="en-IN" sz="4800" u="sng" dirty="0"/>
          </a:p>
        </p:txBody>
      </p:sp>
      <p:sp>
        <p:nvSpPr>
          <p:cNvPr id="3" name="Slide Number Placeholder 2">
            <a:extLst>
              <a:ext uri="{FF2B5EF4-FFF2-40B4-BE49-F238E27FC236}">
                <a16:creationId xmlns:a16="http://schemas.microsoft.com/office/drawing/2014/main" id="{DAA9B354-A0C3-42A1-8AFB-4380382CF973}"/>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7868" y="2534390"/>
            <a:ext cx="7300913" cy="4114799"/>
          </a:xfrm>
        </p:spPr>
      </p:pic>
      <p:sp>
        <p:nvSpPr>
          <p:cNvPr id="7" name="TextBox 6"/>
          <p:cNvSpPr txBox="1"/>
          <p:nvPr/>
        </p:nvSpPr>
        <p:spPr>
          <a:xfrm>
            <a:off x="2184400" y="1930400"/>
            <a:ext cx="1930400" cy="444500"/>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602061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768" y="392291"/>
            <a:ext cx="8190480" cy="747396"/>
          </a:xfrm>
        </p:spPr>
        <p:txBody>
          <a:bodyPr>
            <a:normAutofit/>
          </a:bodyPr>
          <a:lstStyle/>
          <a:p>
            <a:r>
              <a:rPr lang="en-US" sz="4000" u="sng" dirty="0"/>
              <a:t>WORKING PRINCIPLE</a:t>
            </a:r>
            <a:endParaRPr lang="en-IN" sz="4000" u="sng" dirty="0"/>
          </a:p>
        </p:txBody>
      </p:sp>
      <p:sp>
        <p:nvSpPr>
          <p:cNvPr id="3" name="Content Placeholder 2"/>
          <p:cNvSpPr>
            <a:spLocks noGrp="1"/>
          </p:cNvSpPr>
          <p:nvPr>
            <p:ph idx="1"/>
          </p:nvPr>
        </p:nvSpPr>
        <p:spPr>
          <a:xfrm>
            <a:off x="1755426" y="1139687"/>
            <a:ext cx="8915400" cy="5327148"/>
          </a:xfrm>
        </p:spPr>
        <p:txBody>
          <a:bodyPr>
            <a:normAutofit/>
          </a:bodyPr>
          <a:lstStyle/>
          <a:p>
            <a:pPr marL="0" lvl="0" indent="0" algn="just">
              <a:buNone/>
            </a:pPr>
            <a:endParaRPr lang="en-IN" sz="2200" dirty="0">
              <a:latin typeface="+mj-lt"/>
            </a:endParaRPr>
          </a:p>
          <a:p>
            <a:pPr lvl="0" algn="just">
              <a:buFont typeface="Wingdings" panose="05000000000000000000" pitchFamily="2" charset="2"/>
              <a:buChar char="Ø"/>
            </a:pPr>
            <a:r>
              <a:rPr lang="en-IN" sz="2200" dirty="0"/>
              <a:t>We are using ALICE-a voice controlled chatbot to control the home appliances.</a:t>
            </a:r>
          </a:p>
          <a:p>
            <a:pPr lvl="0" algn="just">
              <a:buFont typeface="Wingdings" panose="05000000000000000000" pitchFamily="2" charset="2"/>
              <a:buChar char="Ø"/>
            </a:pPr>
            <a:r>
              <a:rPr lang="en-IN" sz="2200" dirty="0"/>
              <a:t>The chatbot on receiving command from the user communicates with the microcontroller in the Arduino board and switches the appliances on or off.</a:t>
            </a:r>
          </a:p>
          <a:p>
            <a:pPr lvl="0" algn="just">
              <a:buFont typeface="Wingdings" panose="05000000000000000000" pitchFamily="2" charset="2"/>
              <a:buChar char="Ø"/>
            </a:pPr>
            <a:r>
              <a:rPr lang="en-IN" sz="2200" dirty="0"/>
              <a:t>It also tells whether you have connected any appliances or not and also the current on/off state of the appliances.</a:t>
            </a:r>
          </a:p>
          <a:p>
            <a:pPr>
              <a:buFont typeface="Courier New" panose="02070309020205020404" pitchFamily="49" charset="0"/>
              <a:buChar char="o"/>
            </a:pPr>
            <a:endParaRPr lang="en-IN" sz="2400" dirty="0">
              <a:latin typeface="Comic Sans MS" panose="030F0702030302020204" pitchFamily="66" charset="0"/>
            </a:endParaRPr>
          </a:p>
        </p:txBody>
      </p:sp>
      <p:sp>
        <p:nvSpPr>
          <p:cNvPr id="4" name="Slide Number Placeholder 3">
            <a:extLst>
              <a:ext uri="{FF2B5EF4-FFF2-40B4-BE49-F238E27FC236}">
                <a16:creationId xmlns:a16="http://schemas.microsoft.com/office/drawing/2014/main" id="{B913E119-E4DA-43FD-A962-5C4C5034B84F}"/>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6529220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1189</TotalTime>
  <Words>353</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Berlin Sans FB Demi</vt:lpstr>
      <vt:lpstr>Calibri</vt:lpstr>
      <vt:lpstr>Century Gothic</vt:lpstr>
      <vt:lpstr>Comic Sans MS</vt:lpstr>
      <vt:lpstr>Courier New</vt:lpstr>
      <vt:lpstr>Microsoft New Tai Lue</vt:lpstr>
      <vt:lpstr>Times New Roman</vt:lpstr>
      <vt:lpstr>Wingdings</vt:lpstr>
      <vt:lpstr>Wingdings 3</vt:lpstr>
      <vt:lpstr>Wisp</vt:lpstr>
      <vt:lpstr>PowerPoint Presentation</vt:lpstr>
      <vt:lpstr>CONTENT</vt:lpstr>
      <vt:lpstr>PROBLEM STATEMENT</vt:lpstr>
      <vt:lpstr>PowerPoint Presentation</vt:lpstr>
      <vt:lpstr>INTRODUCTION</vt:lpstr>
      <vt:lpstr>ALICE- A CHATBOT </vt:lpstr>
      <vt:lpstr>Why Chatbot ?</vt:lpstr>
      <vt:lpstr>BLOCK DIAGRAM(Bluetooth to appliance)</vt:lpstr>
      <vt:lpstr>WORKING PRINCIPLE</vt:lpstr>
      <vt:lpstr>CONCLUSION</vt:lpstr>
      <vt:lpstr>REFERENCES</vt:lpstr>
    </vt:vector>
  </TitlesOfParts>
  <Company>MFL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dell</dc:creator>
  <cp:lastModifiedBy>Subham Divakar</cp:lastModifiedBy>
  <cp:revision>164</cp:revision>
  <dcterms:created xsi:type="dcterms:W3CDTF">2017-03-19T06:47:50Z</dcterms:created>
  <dcterms:modified xsi:type="dcterms:W3CDTF">2018-03-30T14:44:37Z</dcterms:modified>
</cp:coreProperties>
</file>