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adhagale" userId="0f5675929bfd377d" providerId="LiveId" clId="{AF166CF5-BD1B-448E-9A03-C63C810C453F}"/>
    <pc:docChg chg="modSld">
      <pc:chgData name="shubham adhagale" userId="0f5675929bfd377d" providerId="LiveId" clId="{AF166CF5-BD1B-448E-9A03-C63C810C453F}" dt="2025-09-09T08:08:14.695" v="0" actId="20577"/>
      <pc:docMkLst>
        <pc:docMk/>
      </pc:docMkLst>
      <pc:sldChg chg="modSp mod">
        <pc:chgData name="shubham adhagale" userId="0f5675929bfd377d" providerId="LiveId" clId="{AF166CF5-BD1B-448E-9A03-C63C810C453F}" dt="2025-09-09T08:08:14.695" v="0" actId="20577"/>
        <pc:sldMkLst>
          <pc:docMk/>
          <pc:sldMk cId="1784463829" sldId="265"/>
        </pc:sldMkLst>
        <pc:spChg chg="mod">
          <ac:chgData name="shubham adhagale" userId="0f5675929bfd377d" providerId="LiveId" clId="{AF166CF5-BD1B-448E-9A03-C63C810C453F}" dt="2025-09-09T08:08:14.695" v="0" actId="20577"/>
          <ac:spMkLst>
            <pc:docMk/>
            <pc:sldMk cId="1784463829" sldId="265"/>
            <ac:spMk id="2" creationId="{FC7C4646-CA88-9883-57DC-776AF8ACA7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C3EE-2EEF-5B94-4B09-97E6797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1D8A-7661-BFAC-4A44-91E6CFDF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82BF0-A1F1-D10A-0422-6F846627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E6EF-FAE5-2148-0695-D92D7D5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1A84-7438-D74D-FB45-9D74F65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5ED7-D12E-93DE-2E64-F4E740C6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DD6F4-031B-2723-60DF-0FB82B63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8AC4-0E8D-112C-505B-9AFD371B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EFE9-C832-FB84-4E49-CF83946D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3FE7-929E-62CD-E821-3BE48DC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7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9DA0-2DCB-B655-27E0-FED9A6FFD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3684C-3D95-D465-CEB4-535C047D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DA78-BE76-530B-3C52-9E8A8EFA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B96C-C550-5450-6463-0B4B41FA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2363-1CD3-05A5-FE9D-FD9EE01B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4274-870F-8D60-EB31-44033C70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DB5A-7A43-E58E-F783-E97798A6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50F9-B398-97F5-FFBC-AA60AB53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F32-C383-E6D9-9176-1742D7C6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DD36-C9E3-F5DD-76D0-6B06877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0A96-0794-B9F5-D610-9223D2DD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E6AA-A489-2770-9AEF-BF6964ED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71C39-7357-3BDF-45F3-6D1073C8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9C6F-C0BB-812C-95D5-AEC7FD3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4A48-B078-F8AF-A0C5-50D3FA23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9445-00EB-2367-A5F4-9A53474B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0CAA-25E1-DD02-86F6-003D52BD3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3B9AF-46A1-C42A-4FE3-6FF7FF14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1F9A6-0451-1FC7-7A12-F9554B7F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6642-0509-6728-11DC-EE6E470E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0279-5033-C1B3-8CBC-5A1C72E2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830A-FDBB-8BC2-B78D-280EDB4D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BEB1-F0EA-8396-FD31-E07B9B4C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7B60-6760-7066-2C60-525685466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5B63C-2D2E-9687-BE80-483C4D5A8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8ABC3-C7B2-8E81-6131-43B8699A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DB464-30A9-2180-83FD-C5B712A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43146-A021-CFB4-9A01-FDB6639F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A2BF9-12F1-79E1-5A31-EAE0F76E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3363-456B-0C36-67D9-15CDB41F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80E6B-C2DA-25D6-A69C-6D967142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5043F-9DBF-EEF2-3111-973D6B1E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6684C-1004-B41C-99D3-293C96F9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9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DA90B-674A-6F44-6880-C540F8F2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F1873-6022-86FC-DB7B-C9F35687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87F03-0421-8B1A-185D-E2880327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8692-AB12-8EAB-2E7A-9F2C81B8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FCCB-4F12-3CAF-EE08-B9FDC274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0679-2ECC-7D4B-3496-066FEA85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9953-6A6E-08E4-19FB-1DB67EC1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30F4-E6ED-0B69-7BAB-44DBB4A3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444C-A4C5-D363-6F75-12890D08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5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A45-17CB-32BE-8BF1-C0DEA69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2148E-E5D9-681A-66BC-62D492985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1AA4-34C8-884C-8129-900F912C3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00C2B-747E-4A18-D094-E6CA918A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546D-9E32-C3FF-D1BE-ED1E02AD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8B97E-1134-78B5-59C6-D6CAD6D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20F05-F94B-7B3C-0ED9-F3CA2F0C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C0D6-7D07-3893-71B0-F721B3E0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51B7-3FFF-88EC-F987-D18B2EA2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7E2E-156A-4D08-ADE9-F4DD28E8E8D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C319-76E6-C228-4C48-79BB66FA4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9846-98E0-4D92-B6AC-D8E9C9BF4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D55-879E-4919-BCB5-5D57A263F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2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DA0-E5A1-8944-EA6D-74AC081CB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7897"/>
            <a:ext cx="9144000" cy="1061884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Amazon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8B1A8-DFA4-5292-AF52-3432D094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439"/>
            <a:ext cx="9144000" cy="6538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</a:rPr>
              <a:t>YTD &amp; QTD Performance Overview</a:t>
            </a:r>
          </a:p>
        </p:txBody>
      </p:sp>
    </p:spTree>
    <p:extLst>
      <p:ext uri="{BB962C8B-B14F-4D97-AF65-F5344CB8AC3E}">
        <p14:creationId xmlns:p14="http://schemas.microsoft.com/office/powerpoint/2010/main" val="186122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646-CA88-9883-57DC-776AF8A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B81C-056C-6322-CE3A-099E3698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8" y="8377084"/>
            <a:ext cx="8443452" cy="18911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46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DC0-64B1-5B93-0EC9-B0287A05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65125"/>
            <a:ext cx="10980174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5564-CC7A-9875-5421-ECCA4655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494503"/>
            <a:ext cx="10980174" cy="4682460"/>
          </a:xfrm>
        </p:spPr>
        <p:txBody>
          <a:bodyPr>
            <a:normAutofit fontScale="85000" lnSpcReduction="10000"/>
          </a:bodyPr>
          <a:lstStyle/>
          <a:p>
            <a:r>
              <a:rPr lang="en-US" sz="3300" b="1" dirty="0">
                <a:solidFill>
                  <a:schemeClr val="bg1"/>
                </a:solidFill>
              </a:rPr>
              <a:t>Objective:</a:t>
            </a:r>
          </a:p>
          <a:p>
            <a:r>
              <a:rPr lang="en-US" dirty="0">
                <a:solidFill>
                  <a:schemeClr val="bg1"/>
                </a:solidFill>
              </a:rPr>
              <a:t>To analyze Amazon product sales trends and identify key drivers impacting revenue and customer engagement.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300" b="1" dirty="0">
                <a:solidFill>
                  <a:schemeClr val="bg1"/>
                </a:solidFill>
              </a:rPr>
              <a:t>Key Insights:</a:t>
            </a:r>
          </a:p>
          <a:p>
            <a:r>
              <a:rPr lang="en-US" dirty="0">
                <a:solidFill>
                  <a:schemeClr val="bg1"/>
                </a:solidFill>
              </a:rPr>
              <a:t>Total YTD Sales reached </a:t>
            </a:r>
            <a:r>
              <a:rPr lang="en-US" b="1" dirty="0">
                <a:solidFill>
                  <a:schemeClr val="bg1"/>
                </a:solidFill>
              </a:rPr>
              <a:t>$2.18M</a:t>
            </a:r>
            <a:r>
              <a:rPr lang="en-US" dirty="0">
                <a:solidFill>
                  <a:schemeClr val="bg1"/>
                </a:solidFill>
              </a:rPr>
              <a:t>, with QTD Sales of </a:t>
            </a:r>
            <a:r>
              <a:rPr lang="en-US" b="1" dirty="0">
                <a:solidFill>
                  <a:schemeClr val="bg1"/>
                </a:solidFill>
              </a:rPr>
              <a:t>$811K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Over </a:t>
            </a:r>
            <a:r>
              <a:rPr lang="en-US" b="1" dirty="0">
                <a:solidFill>
                  <a:schemeClr val="bg1"/>
                </a:solidFill>
              </a:rPr>
              <a:t>27.7K products sold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19.4M reviews</a:t>
            </a:r>
            <a:r>
              <a:rPr lang="en-US" dirty="0">
                <a:solidFill>
                  <a:schemeClr val="bg1"/>
                </a:solidFill>
              </a:rPr>
              <a:t>, showing strong customer engagement.</a:t>
            </a:r>
          </a:p>
          <a:p>
            <a:r>
              <a:rPr lang="en-US" b="1" dirty="0">
                <a:solidFill>
                  <a:schemeClr val="bg1"/>
                </a:solidFill>
              </a:rPr>
              <a:t>Men Shoes</a:t>
            </a:r>
            <a:r>
              <a:rPr lang="en-US" dirty="0">
                <a:solidFill>
                  <a:schemeClr val="bg1"/>
                </a:solidFill>
              </a:rPr>
              <a:t> category contributes the highest share (43% of total sales).</a:t>
            </a:r>
          </a:p>
          <a:p>
            <a:r>
              <a:rPr lang="en-US" dirty="0">
                <a:solidFill>
                  <a:schemeClr val="bg1"/>
                </a:solidFill>
              </a:rPr>
              <a:t>Electronics categories like </a:t>
            </a:r>
            <a:r>
              <a:rPr lang="en-US" b="1" dirty="0">
                <a:solidFill>
                  <a:schemeClr val="bg1"/>
                </a:solidFill>
              </a:rPr>
              <a:t>Cameras and Mobile Accessories</a:t>
            </a:r>
            <a:r>
              <a:rPr lang="en-US" dirty="0">
                <a:solidFill>
                  <a:schemeClr val="bg1"/>
                </a:solidFill>
              </a:rPr>
              <a:t> also perform strongly.</a:t>
            </a:r>
          </a:p>
          <a:p>
            <a:r>
              <a:rPr lang="en-US" dirty="0">
                <a:solidFill>
                  <a:schemeClr val="bg1"/>
                </a:solidFill>
              </a:rPr>
              <a:t>Sales peak observed in </a:t>
            </a:r>
            <a:r>
              <a:rPr lang="en-US" b="1" dirty="0">
                <a:solidFill>
                  <a:schemeClr val="bg1"/>
                </a:solidFill>
              </a:rPr>
              <a:t>August–September</a:t>
            </a:r>
            <a:r>
              <a:rPr lang="en-US" dirty="0">
                <a:solidFill>
                  <a:schemeClr val="bg1"/>
                </a:solidFill>
              </a:rPr>
              <a:t> and during festive weeks.</a:t>
            </a:r>
          </a:p>
          <a:p>
            <a:r>
              <a:rPr lang="en-US" dirty="0">
                <a:solidFill>
                  <a:schemeClr val="bg1"/>
                </a:solidFill>
              </a:rPr>
              <a:t>Car Accessories and Toys have the </a:t>
            </a:r>
            <a:r>
              <a:rPr lang="en-US" b="1" dirty="0">
                <a:solidFill>
                  <a:schemeClr val="bg1"/>
                </a:solidFill>
              </a:rPr>
              <a:t>lowest contribution</a:t>
            </a:r>
            <a:r>
              <a:rPr lang="en-US" dirty="0">
                <a:solidFill>
                  <a:schemeClr val="bg1"/>
                </a:solidFill>
              </a:rPr>
              <a:t> and need improvement.</a:t>
            </a:r>
          </a:p>
          <a:p>
            <a:pPr marL="0" indent="0">
              <a:buNone/>
            </a:pPr>
            <a:endParaRPr lang="en-IN" b="1" i="1" dirty="0">
              <a:solidFill>
                <a:schemeClr val="bg1"/>
              </a:solidFill>
            </a:endParaRP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65410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46DC-B46A-017E-01A1-B30EF02E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365125"/>
            <a:ext cx="1098017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Overall Sales Snapshot – Key Performance Indicators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3D32-55D1-1637-8EE8-CF831AF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3303640"/>
            <a:ext cx="11107994" cy="341179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Strong yearly sales performance with significant quarterly contribution.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Customer engagement is very high with </a:t>
            </a:r>
            <a:r>
              <a:rPr lang="en-US" sz="2400" b="1" dirty="0">
                <a:solidFill>
                  <a:schemeClr val="bg1"/>
                </a:solidFill>
              </a:rPr>
              <a:t>19M+ reviews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Fashion (Men Shoes, Clothes)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Electronics (Cameras, Mobile Accessories)</a:t>
            </a:r>
            <a:r>
              <a:rPr lang="en-US" sz="2400" dirty="0">
                <a:solidFill>
                  <a:schemeClr val="bg1"/>
                </a:solidFill>
              </a:rPr>
              <a:t> are the key growth drivers.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Seasonal spikes (Aug–Sep, festive weeks) indicate campaign effectiveness.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Car Accessories &amp; Toys</a:t>
            </a:r>
            <a:r>
              <a:rPr lang="en-US" sz="2400" dirty="0">
                <a:solidFill>
                  <a:schemeClr val="bg1"/>
                </a:solidFill>
              </a:rPr>
              <a:t> underperform and need improvement strategies.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A0141-9F83-FA65-FB94-6FDACE4A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690688"/>
            <a:ext cx="10612331" cy="11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8AD5-9566-9CD1-F0FB-797A86A5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Sales by Month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F2A463-0644-8558-5FFE-180583282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571169"/>
            <a:ext cx="5030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trend is mostly steady.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Peak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Aug–Sep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Q4 (Oct–Dec) strong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EEA1-543C-C2AB-7778-20108680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191"/>
            <a:ext cx="533474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7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93C0-F27D-78C3-B8F9-FCBDB1A9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2" y="365125"/>
            <a:ext cx="10645877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Sales by Week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0FBCA-A28F-DB0E-B598-98F886AC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1437471"/>
            <a:ext cx="5306165" cy="272453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CBC8438-AF7A-E9F5-E129-41F04AEE0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7922" y="4589532"/>
            <a:ext cx="58737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Weekly sales rising steadily.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Spikes during festive/promotional weeks.</a:t>
            </a:r>
          </a:p>
        </p:txBody>
      </p:sp>
    </p:spTree>
    <p:extLst>
      <p:ext uri="{BB962C8B-B14F-4D97-AF65-F5344CB8AC3E}">
        <p14:creationId xmlns:p14="http://schemas.microsoft.com/office/powerpoint/2010/main" val="4278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041C-B538-5C77-667B-F737F2CB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Sales by Product Category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9BE9-1168-EEBA-8D61-AA3EDFE4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4181"/>
            <a:ext cx="10901516" cy="149680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Top: </a:t>
            </a:r>
            <a:r>
              <a:rPr lang="en-US" sz="2400" b="1" dirty="0">
                <a:solidFill>
                  <a:schemeClr val="bg1"/>
                </a:solidFill>
              </a:rPr>
              <a:t>Men Shoes – $940K (43%)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Cameras &amp; Men Clothes → strong sales.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Car Accessories &amp; Toys → low contribution.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517F-A6EB-3688-A438-6D4D097E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980"/>
            <a:ext cx="394390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1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028C-D776-372D-BAAC-423D28F9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Top 5 Products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F0314-E61E-5B59-E7DB-5B46EC43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116"/>
            <a:ext cx="3296110" cy="249589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F2DE1AC-96FA-ECEC-FC3C-366932EA0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435887"/>
            <a:ext cx="54421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Sales: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Nikon, Atomos, Solid Gear.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Reviews: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SanDisk products lead.</a:t>
            </a:r>
          </a:p>
        </p:txBody>
      </p:sp>
    </p:spTree>
    <p:extLst>
      <p:ext uri="{BB962C8B-B14F-4D97-AF65-F5344CB8AC3E}">
        <p14:creationId xmlns:p14="http://schemas.microsoft.com/office/powerpoint/2010/main" val="414305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AC83-853F-0764-D434-62769109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5 Products by YTD Reviews 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BF35A-E113-EB6F-CCEC-D430A48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635"/>
            <a:ext cx="3143689" cy="254353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071FF1-4C62-06FB-63F7-30DBAEFA7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556319"/>
            <a:ext cx="111379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SanDisk dominates the review share with 3 products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reviews indicate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trust and brand presence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Electronics (storage &amp; accessories) show stronger customer engagement than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139141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85FB-DD65-7672-AAC7-A249F65E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5B0CE7-BC99-30DB-96BB-93F2CB8C9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8780" y="1954166"/>
            <a:ext cx="64668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Healthy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Expansion possible in weaker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Data-driven strategies can boost future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65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Amazon Sales Analysis Report</vt:lpstr>
      <vt:lpstr>Executive Summary</vt:lpstr>
      <vt:lpstr>Overall Sales Snapshot – Key Performance Indicators</vt:lpstr>
      <vt:lpstr>Sales by Month :</vt:lpstr>
      <vt:lpstr>Sales by Week :</vt:lpstr>
      <vt:lpstr>Sales by Product Category :</vt:lpstr>
      <vt:lpstr>Top 5 Products :</vt:lpstr>
      <vt:lpstr>Top 5 Products by YTD Reviews :</vt:lpstr>
      <vt:lpstr>Conclusion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adhagale</dc:creator>
  <cp:lastModifiedBy>shubham adhagale</cp:lastModifiedBy>
  <cp:revision>1</cp:revision>
  <dcterms:created xsi:type="dcterms:W3CDTF">2025-09-08T12:58:16Z</dcterms:created>
  <dcterms:modified xsi:type="dcterms:W3CDTF">2025-09-09T08:08:23Z</dcterms:modified>
</cp:coreProperties>
</file>