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56" r:id="rId5"/>
    <p:sldId id="711" r:id="rId6"/>
    <p:sldId id="714" r:id="rId7"/>
    <p:sldId id="719" r:id="rId8"/>
    <p:sldId id="720" r:id="rId9"/>
    <p:sldId id="721" r:id="rId10"/>
    <p:sldId id="723" r:id="rId11"/>
    <p:sldId id="724" r:id="rId12"/>
    <p:sldId id="725" r:id="rId13"/>
    <p:sldId id="727" r:id="rId14"/>
    <p:sldId id="728" r:id="rId15"/>
    <p:sldId id="715" r:id="rId16"/>
    <p:sldId id="716" r:id="rId17"/>
    <p:sldId id="718" r:id="rId18"/>
    <p:sldId id="729" r:id="rId19"/>
    <p:sldId id="30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7" d="100"/>
          <a:sy n="77" d="100"/>
        </p:scale>
        <p:origin x="86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5322B1-6957-467C-ADE7-9744118806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D4FBFC5A-F7A8-48E4-A1BD-291236225924}">
      <dgm:prSet/>
      <dgm:spPr/>
      <dgm:t>
        <a:bodyPr/>
        <a:lstStyle/>
        <a:p>
          <a:pPr algn="l"/>
          <a:endParaRPr lang="en-US" b="1" i="0" baseline="0" dirty="0"/>
        </a:p>
        <a:p>
          <a:pPr algn="ctr"/>
          <a:r>
            <a:rPr lang="en-US" b="1" i="0" baseline="0" dirty="0"/>
            <a:t>In our analysis of fuel efficiency prediction, we focus on identifying the key automotive attributes that significantly impact fuel efficiency. We address how missing values and outliers are managed to ensure data integrity. Through exploratory data analysis, we uncover trends and correlations within the dataset. We carefully select features for our predictive model based on their relevance and importance. Various machine learning algorithms are evaluated for their performance in predicting fuel efficiency, with a focus on understanding their accuracy and reliability. To effectively present our findings, we utilize power BI for creating interactive visualizations that enhance the understanding of the relationships between different attributes and fuel efficiency, making the data insights more accessible and engaging for the audience.</a:t>
          </a:r>
          <a:br>
            <a:rPr lang="en-US" b="1" i="0" baseline="0" dirty="0"/>
          </a:br>
          <a:br>
            <a:rPr lang="en-US" b="1" i="0" baseline="0" dirty="0"/>
          </a:br>
          <a:endParaRPr lang="en-IN" dirty="0"/>
        </a:p>
      </dgm:t>
    </dgm:pt>
    <dgm:pt modelId="{9EE4DB7E-516C-4385-AC1F-CD6C583A79E8}" type="parTrans" cxnId="{8A0692B3-CA1D-4FC8-8901-16C8C89463BF}">
      <dgm:prSet/>
      <dgm:spPr/>
      <dgm:t>
        <a:bodyPr/>
        <a:lstStyle/>
        <a:p>
          <a:endParaRPr lang="en-IN"/>
        </a:p>
      </dgm:t>
    </dgm:pt>
    <dgm:pt modelId="{FBD33093-6870-40FD-8D03-D15E5EA93571}" type="sibTrans" cxnId="{8A0692B3-CA1D-4FC8-8901-16C8C89463BF}">
      <dgm:prSet/>
      <dgm:spPr/>
      <dgm:t>
        <a:bodyPr/>
        <a:lstStyle/>
        <a:p>
          <a:endParaRPr lang="en-IN"/>
        </a:p>
      </dgm:t>
    </dgm:pt>
    <dgm:pt modelId="{C304D716-6195-4D72-B66D-41E0D0745A77}" type="pres">
      <dgm:prSet presAssocID="{635322B1-6957-467C-ADE7-97441188064F}" presName="linear" presStyleCnt="0">
        <dgm:presLayoutVars>
          <dgm:animLvl val="lvl"/>
          <dgm:resizeHandles val="exact"/>
        </dgm:presLayoutVars>
      </dgm:prSet>
      <dgm:spPr/>
    </dgm:pt>
    <dgm:pt modelId="{0AEC02F0-EDE0-45F6-9ACE-B862778126F5}" type="pres">
      <dgm:prSet presAssocID="{D4FBFC5A-F7A8-48E4-A1BD-291236225924}" presName="parentText" presStyleLbl="node1" presStyleIdx="0" presStyleCnt="1">
        <dgm:presLayoutVars>
          <dgm:chMax val="0"/>
          <dgm:bulletEnabled val="1"/>
        </dgm:presLayoutVars>
      </dgm:prSet>
      <dgm:spPr/>
    </dgm:pt>
  </dgm:ptLst>
  <dgm:cxnLst>
    <dgm:cxn modelId="{6036E857-6ECE-4EFA-A418-06926F965F10}" type="presOf" srcId="{D4FBFC5A-F7A8-48E4-A1BD-291236225924}" destId="{0AEC02F0-EDE0-45F6-9ACE-B862778126F5}" srcOrd="0" destOrd="0" presId="urn:microsoft.com/office/officeart/2005/8/layout/vList2"/>
    <dgm:cxn modelId="{D655F8AF-78A4-4001-BE6A-9EFB1038A912}" type="presOf" srcId="{635322B1-6957-467C-ADE7-97441188064F}" destId="{C304D716-6195-4D72-B66D-41E0D0745A77}" srcOrd="0" destOrd="0" presId="urn:microsoft.com/office/officeart/2005/8/layout/vList2"/>
    <dgm:cxn modelId="{8A0692B3-CA1D-4FC8-8901-16C8C89463BF}" srcId="{635322B1-6957-467C-ADE7-97441188064F}" destId="{D4FBFC5A-F7A8-48E4-A1BD-291236225924}" srcOrd="0" destOrd="0" parTransId="{9EE4DB7E-516C-4385-AC1F-CD6C583A79E8}" sibTransId="{FBD33093-6870-40FD-8D03-D15E5EA93571}"/>
    <dgm:cxn modelId="{AED2D4FF-41C5-4F20-9895-C0C4CCAFB435}" type="presParOf" srcId="{C304D716-6195-4D72-B66D-41E0D0745A77}" destId="{0AEC02F0-EDE0-45F6-9ACE-B862778126F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1A55EF-7B95-4CE8-B666-F8A6C577246C}"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IN"/>
        </a:p>
      </dgm:t>
    </dgm:pt>
    <dgm:pt modelId="{AB1F3CA3-3D55-483E-A80F-B5275F2D8750}">
      <dgm:prSet/>
      <dgm:spPr/>
      <dgm:t>
        <a:bodyPr/>
        <a:lstStyle/>
        <a:p>
          <a:r>
            <a:rPr lang="en-US" b="1" i="0"/>
            <a:t>1.  Loading and </a:t>
          </a:r>
          <a:r>
            <a:rPr lang="en-IN" b="1" i="0"/>
            <a:t>Exploratory Data Analysis (EDA)</a:t>
          </a:r>
          <a:endParaRPr lang="en-IN"/>
        </a:p>
      </dgm:t>
    </dgm:pt>
    <dgm:pt modelId="{B7C05412-7C0B-4C0B-8EE3-C8DC99B01C38}" type="parTrans" cxnId="{F8737D69-DB97-4878-9A9A-8EE4705E5242}">
      <dgm:prSet/>
      <dgm:spPr/>
      <dgm:t>
        <a:bodyPr/>
        <a:lstStyle/>
        <a:p>
          <a:endParaRPr lang="en-IN"/>
        </a:p>
      </dgm:t>
    </dgm:pt>
    <dgm:pt modelId="{57970F53-8C03-4244-9FC0-B86B522B3F8B}" type="sibTrans" cxnId="{F8737D69-DB97-4878-9A9A-8EE4705E5242}">
      <dgm:prSet/>
      <dgm:spPr/>
      <dgm:t>
        <a:bodyPr/>
        <a:lstStyle/>
        <a:p>
          <a:endParaRPr lang="en-IN"/>
        </a:p>
      </dgm:t>
    </dgm:pt>
    <dgm:pt modelId="{DFE6BEF0-C89F-40F5-880B-C4BE3C849976}">
      <dgm:prSet/>
      <dgm:spPr/>
      <dgm:t>
        <a:bodyPr/>
        <a:lstStyle/>
        <a:p>
          <a:r>
            <a:rPr lang="en-IN" b="1" i="0"/>
            <a:t>2. Visualizing the Data </a:t>
          </a:r>
          <a:endParaRPr lang="en-IN"/>
        </a:p>
      </dgm:t>
    </dgm:pt>
    <dgm:pt modelId="{E5C5C251-7099-4366-99CC-92449C09B3ED}" type="parTrans" cxnId="{CD206A48-FBC0-4197-9E2D-EA5CCF47C184}">
      <dgm:prSet/>
      <dgm:spPr/>
      <dgm:t>
        <a:bodyPr/>
        <a:lstStyle/>
        <a:p>
          <a:endParaRPr lang="en-IN"/>
        </a:p>
      </dgm:t>
    </dgm:pt>
    <dgm:pt modelId="{5B90C99D-36D0-4211-9727-1A269944E14B}" type="sibTrans" cxnId="{CD206A48-FBC0-4197-9E2D-EA5CCF47C184}">
      <dgm:prSet/>
      <dgm:spPr/>
      <dgm:t>
        <a:bodyPr/>
        <a:lstStyle/>
        <a:p>
          <a:endParaRPr lang="en-IN"/>
        </a:p>
      </dgm:t>
    </dgm:pt>
    <dgm:pt modelId="{62EA909A-AA19-4E5F-9058-8794990846F5}">
      <dgm:prSet/>
      <dgm:spPr/>
      <dgm:t>
        <a:bodyPr/>
        <a:lstStyle/>
        <a:p>
          <a:r>
            <a:rPr lang="en-IN" b="1"/>
            <a:t>3.  </a:t>
          </a:r>
          <a:r>
            <a:rPr lang="en-IN" b="1" i="0"/>
            <a:t>Data Preprocessing</a:t>
          </a:r>
          <a:endParaRPr lang="en-IN"/>
        </a:p>
      </dgm:t>
    </dgm:pt>
    <dgm:pt modelId="{70D8E2D7-D968-4C56-AE32-5A31A2544702}" type="parTrans" cxnId="{E30DBD2C-47C2-4237-B987-269EAC817AC3}">
      <dgm:prSet/>
      <dgm:spPr/>
      <dgm:t>
        <a:bodyPr/>
        <a:lstStyle/>
        <a:p>
          <a:endParaRPr lang="en-IN"/>
        </a:p>
      </dgm:t>
    </dgm:pt>
    <dgm:pt modelId="{9BE998DA-63B9-41BF-8ECA-843E8F7AC68A}" type="sibTrans" cxnId="{E30DBD2C-47C2-4237-B987-269EAC817AC3}">
      <dgm:prSet/>
      <dgm:spPr/>
      <dgm:t>
        <a:bodyPr/>
        <a:lstStyle/>
        <a:p>
          <a:endParaRPr lang="en-IN"/>
        </a:p>
      </dgm:t>
    </dgm:pt>
    <dgm:pt modelId="{7622A66F-1B1A-4A58-AC91-0B975ECEF776}">
      <dgm:prSet/>
      <dgm:spPr/>
      <dgm:t>
        <a:bodyPr/>
        <a:lstStyle/>
        <a:p>
          <a:r>
            <a:rPr lang="en-IN" b="1"/>
            <a:t>4.  </a:t>
          </a:r>
          <a:r>
            <a:rPr lang="en-IN" b="1" i="0"/>
            <a:t>Model Building and Evaluation with conclusion</a:t>
          </a:r>
          <a:endParaRPr lang="en-IN"/>
        </a:p>
      </dgm:t>
    </dgm:pt>
    <dgm:pt modelId="{7278ED40-F545-4582-A862-CBB41428C501}" type="parTrans" cxnId="{048520DD-880F-4995-AE16-D2406AC41828}">
      <dgm:prSet/>
      <dgm:spPr/>
      <dgm:t>
        <a:bodyPr/>
        <a:lstStyle/>
        <a:p>
          <a:endParaRPr lang="en-IN"/>
        </a:p>
      </dgm:t>
    </dgm:pt>
    <dgm:pt modelId="{1538C199-3643-4B28-86AC-C2141522EACD}" type="sibTrans" cxnId="{048520DD-880F-4995-AE16-D2406AC41828}">
      <dgm:prSet/>
      <dgm:spPr/>
      <dgm:t>
        <a:bodyPr/>
        <a:lstStyle/>
        <a:p>
          <a:endParaRPr lang="en-IN"/>
        </a:p>
      </dgm:t>
    </dgm:pt>
    <dgm:pt modelId="{738B31E6-87C8-4D9A-8219-7B2DED9A068A}" type="pres">
      <dgm:prSet presAssocID="{ED1A55EF-7B95-4CE8-B666-F8A6C577246C}" presName="Name0" presStyleCnt="0">
        <dgm:presLayoutVars>
          <dgm:dir/>
          <dgm:resizeHandles val="exact"/>
        </dgm:presLayoutVars>
      </dgm:prSet>
      <dgm:spPr/>
    </dgm:pt>
    <dgm:pt modelId="{8E7EF172-EB68-4ED4-9A58-479F1FABBFFC}" type="pres">
      <dgm:prSet presAssocID="{ED1A55EF-7B95-4CE8-B666-F8A6C577246C}" presName="arrow" presStyleLbl="bgShp" presStyleIdx="0" presStyleCnt="1"/>
      <dgm:spPr/>
    </dgm:pt>
    <dgm:pt modelId="{779FDB34-385B-4242-8957-D328E8F22235}" type="pres">
      <dgm:prSet presAssocID="{ED1A55EF-7B95-4CE8-B666-F8A6C577246C}" presName="points" presStyleCnt="0"/>
      <dgm:spPr/>
    </dgm:pt>
    <dgm:pt modelId="{98D07B42-2DAB-4039-BE0A-CC19538567DE}" type="pres">
      <dgm:prSet presAssocID="{AB1F3CA3-3D55-483E-A80F-B5275F2D8750}" presName="compositeA" presStyleCnt="0"/>
      <dgm:spPr/>
    </dgm:pt>
    <dgm:pt modelId="{B0FC8A03-5678-4A72-9FE3-F5343952B238}" type="pres">
      <dgm:prSet presAssocID="{AB1F3CA3-3D55-483E-A80F-B5275F2D8750}" presName="textA" presStyleLbl="revTx" presStyleIdx="0" presStyleCnt="4">
        <dgm:presLayoutVars>
          <dgm:bulletEnabled val="1"/>
        </dgm:presLayoutVars>
      </dgm:prSet>
      <dgm:spPr/>
    </dgm:pt>
    <dgm:pt modelId="{6D4A4698-70AA-4B20-AD28-389C858FD757}" type="pres">
      <dgm:prSet presAssocID="{AB1F3CA3-3D55-483E-A80F-B5275F2D8750}" presName="circleA" presStyleLbl="node1" presStyleIdx="0" presStyleCnt="4"/>
      <dgm:spPr/>
    </dgm:pt>
    <dgm:pt modelId="{2F54FB42-435F-4DF5-BDEC-54187FB1DB86}" type="pres">
      <dgm:prSet presAssocID="{AB1F3CA3-3D55-483E-A80F-B5275F2D8750}" presName="spaceA" presStyleCnt="0"/>
      <dgm:spPr/>
    </dgm:pt>
    <dgm:pt modelId="{0F731933-88DA-40C6-8614-C5114A690106}" type="pres">
      <dgm:prSet presAssocID="{57970F53-8C03-4244-9FC0-B86B522B3F8B}" presName="space" presStyleCnt="0"/>
      <dgm:spPr/>
    </dgm:pt>
    <dgm:pt modelId="{5E876111-148A-46B2-9246-9612944118B9}" type="pres">
      <dgm:prSet presAssocID="{DFE6BEF0-C89F-40F5-880B-C4BE3C849976}" presName="compositeB" presStyleCnt="0"/>
      <dgm:spPr/>
    </dgm:pt>
    <dgm:pt modelId="{F59A7693-8857-43CA-AAA5-698BAF44FF4D}" type="pres">
      <dgm:prSet presAssocID="{DFE6BEF0-C89F-40F5-880B-C4BE3C849976}" presName="textB" presStyleLbl="revTx" presStyleIdx="1" presStyleCnt="4">
        <dgm:presLayoutVars>
          <dgm:bulletEnabled val="1"/>
        </dgm:presLayoutVars>
      </dgm:prSet>
      <dgm:spPr/>
    </dgm:pt>
    <dgm:pt modelId="{F9ADCFA1-D753-4DF1-A0E8-4C82FA915574}" type="pres">
      <dgm:prSet presAssocID="{DFE6BEF0-C89F-40F5-880B-C4BE3C849976}" presName="circleB" presStyleLbl="node1" presStyleIdx="1" presStyleCnt="4"/>
      <dgm:spPr/>
    </dgm:pt>
    <dgm:pt modelId="{1EEA8D77-B47F-4A12-826D-3DBF6E043ED8}" type="pres">
      <dgm:prSet presAssocID="{DFE6BEF0-C89F-40F5-880B-C4BE3C849976}" presName="spaceB" presStyleCnt="0"/>
      <dgm:spPr/>
    </dgm:pt>
    <dgm:pt modelId="{3DEE69E7-D02B-4EDC-8511-AC8311D2762B}" type="pres">
      <dgm:prSet presAssocID="{5B90C99D-36D0-4211-9727-1A269944E14B}" presName="space" presStyleCnt="0"/>
      <dgm:spPr/>
    </dgm:pt>
    <dgm:pt modelId="{0227EDF5-5ED2-4EA0-BE25-57333289635B}" type="pres">
      <dgm:prSet presAssocID="{62EA909A-AA19-4E5F-9058-8794990846F5}" presName="compositeA" presStyleCnt="0"/>
      <dgm:spPr/>
    </dgm:pt>
    <dgm:pt modelId="{98399B02-4CF6-4763-AF86-E39A705B8911}" type="pres">
      <dgm:prSet presAssocID="{62EA909A-AA19-4E5F-9058-8794990846F5}" presName="textA" presStyleLbl="revTx" presStyleIdx="2" presStyleCnt="4">
        <dgm:presLayoutVars>
          <dgm:bulletEnabled val="1"/>
        </dgm:presLayoutVars>
      </dgm:prSet>
      <dgm:spPr/>
    </dgm:pt>
    <dgm:pt modelId="{8CF433CB-A7BF-41BF-95E3-69B92F91A548}" type="pres">
      <dgm:prSet presAssocID="{62EA909A-AA19-4E5F-9058-8794990846F5}" presName="circleA" presStyleLbl="node1" presStyleIdx="2" presStyleCnt="4"/>
      <dgm:spPr/>
    </dgm:pt>
    <dgm:pt modelId="{4B1CF3ED-E68E-477E-B91E-6A82D4F73374}" type="pres">
      <dgm:prSet presAssocID="{62EA909A-AA19-4E5F-9058-8794990846F5}" presName="spaceA" presStyleCnt="0"/>
      <dgm:spPr/>
    </dgm:pt>
    <dgm:pt modelId="{D4DAC59D-7E2D-4FE6-8E08-1B900F5DA1D9}" type="pres">
      <dgm:prSet presAssocID="{9BE998DA-63B9-41BF-8ECA-843E8F7AC68A}" presName="space" presStyleCnt="0"/>
      <dgm:spPr/>
    </dgm:pt>
    <dgm:pt modelId="{61B32532-F32B-41E5-9B2D-CF133F043443}" type="pres">
      <dgm:prSet presAssocID="{7622A66F-1B1A-4A58-AC91-0B975ECEF776}" presName="compositeB" presStyleCnt="0"/>
      <dgm:spPr/>
    </dgm:pt>
    <dgm:pt modelId="{E4EC88D4-A093-442B-89B2-B0E7057D9ADF}" type="pres">
      <dgm:prSet presAssocID="{7622A66F-1B1A-4A58-AC91-0B975ECEF776}" presName="textB" presStyleLbl="revTx" presStyleIdx="3" presStyleCnt="4">
        <dgm:presLayoutVars>
          <dgm:bulletEnabled val="1"/>
        </dgm:presLayoutVars>
      </dgm:prSet>
      <dgm:spPr/>
    </dgm:pt>
    <dgm:pt modelId="{90E47679-CCAA-4EB9-AAD4-53B3788AF60C}" type="pres">
      <dgm:prSet presAssocID="{7622A66F-1B1A-4A58-AC91-0B975ECEF776}" presName="circleB" presStyleLbl="node1" presStyleIdx="3" presStyleCnt="4"/>
      <dgm:spPr/>
    </dgm:pt>
    <dgm:pt modelId="{206EC918-7BEC-479B-BCCD-1E9D853CC35C}" type="pres">
      <dgm:prSet presAssocID="{7622A66F-1B1A-4A58-AC91-0B975ECEF776}" presName="spaceB" presStyleCnt="0"/>
      <dgm:spPr/>
    </dgm:pt>
  </dgm:ptLst>
  <dgm:cxnLst>
    <dgm:cxn modelId="{8504A123-D772-4C1F-A3B7-E09332E22B04}" type="presOf" srcId="{ED1A55EF-7B95-4CE8-B666-F8A6C577246C}" destId="{738B31E6-87C8-4D9A-8219-7B2DED9A068A}" srcOrd="0" destOrd="0" presId="urn:microsoft.com/office/officeart/2005/8/layout/hProcess11"/>
    <dgm:cxn modelId="{E30DBD2C-47C2-4237-B987-269EAC817AC3}" srcId="{ED1A55EF-7B95-4CE8-B666-F8A6C577246C}" destId="{62EA909A-AA19-4E5F-9058-8794990846F5}" srcOrd="2" destOrd="0" parTransId="{70D8E2D7-D968-4C56-AE32-5A31A2544702}" sibTransId="{9BE998DA-63B9-41BF-8ECA-843E8F7AC68A}"/>
    <dgm:cxn modelId="{CD206A48-FBC0-4197-9E2D-EA5CCF47C184}" srcId="{ED1A55EF-7B95-4CE8-B666-F8A6C577246C}" destId="{DFE6BEF0-C89F-40F5-880B-C4BE3C849976}" srcOrd="1" destOrd="0" parTransId="{E5C5C251-7099-4366-99CC-92449C09B3ED}" sibTransId="{5B90C99D-36D0-4211-9727-1A269944E14B}"/>
    <dgm:cxn modelId="{F8737D69-DB97-4878-9A9A-8EE4705E5242}" srcId="{ED1A55EF-7B95-4CE8-B666-F8A6C577246C}" destId="{AB1F3CA3-3D55-483E-A80F-B5275F2D8750}" srcOrd="0" destOrd="0" parTransId="{B7C05412-7C0B-4C0B-8EE3-C8DC99B01C38}" sibTransId="{57970F53-8C03-4244-9FC0-B86B522B3F8B}"/>
    <dgm:cxn modelId="{26972D97-F4C7-4C58-B8AD-0BFB7E9A3651}" type="presOf" srcId="{7622A66F-1B1A-4A58-AC91-0B975ECEF776}" destId="{E4EC88D4-A093-442B-89B2-B0E7057D9ADF}" srcOrd="0" destOrd="0" presId="urn:microsoft.com/office/officeart/2005/8/layout/hProcess11"/>
    <dgm:cxn modelId="{89ECB6A0-C65E-476B-B7B0-731E1BAF545B}" type="presOf" srcId="{DFE6BEF0-C89F-40F5-880B-C4BE3C849976}" destId="{F59A7693-8857-43CA-AAA5-698BAF44FF4D}" srcOrd="0" destOrd="0" presId="urn:microsoft.com/office/officeart/2005/8/layout/hProcess11"/>
    <dgm:cxn modelId="{95DD40AC-DBE1-4FD8-8DA9-3258F829A3C4}" type="presOf" srcId="{AB1F3CA3-3D55-483E-A80F-B5275F2D8750}" destId="{B0FC8A03-5678-4A72-9FE3-F5343952B238}" srcOrd="0" destOrd="0" presId="urn:microsoft.com/office/officeart/2005/8/layout/hProcess11"/>
    <dgm:cxn modelId="{048520DD-880F-4995-AE16-D2406AC41828}" srcId="{ED1A55EF-7B95-4CE8-B666-F8A6C577246C}" destId="{7622A66F-1B1A-4A58-AC91-0B975ECEF776}" srcOrd="3" destOrd="0" parTransId="{7278ED40-F545-4582-A862-CBB41428C501}" sibTransId="{1538C199-3643-4B28-86AC-C2141522EACD}"/>
    <dgm:cxn modelId="{6BE1E8DD-B801-4E54-B61E-69CAD5126427}" type="presOf" srcId="{62EA909A-AA19-4E5F-9058-8794990846F5}" destId="{98399B02-4CF6-4763-AF86-E39A705B8911}" srcOrd="0" destOrd="0" presId="urn:microsoft.com/office/officeart/2005/8/layout/hProcess11"/>
    <dgm:cxn modelId="{DA85C7DD-D6AA-4633-962B-7B2A92CEEBEB}" type="presParOf" srcId="{738B31E6-87C8-4D9A-8219-7B2DED9A068A}" destId="{8E7EF172-EB68-4ED4-9A58-479F1FABBFFC}" srcOrd="0" destOrd="0" presId="urn:microsoft.com/office/officeart/2005/8/layout/hProcess11"/>
    <dgm:cxn modelId="{FC98F8BD-3702-49FD-9739-63247310F261}" type="presParOf" srcId="{738B31E6-87C8-4D9A-8219-7B2DED9A068A}" destId="{779FDB34-385B-4242-8957-D328E8F22235}" srcOrd="1" destOrd="0" presId="urn:microsoft.com/office/officeart/2005/8/layout/hProcess11"/>
    <dgm:cxn modelId="{1A394FFD-D8B3-4FDD-B7D3-1C3E98219765}" type="presParOf" srcId="{779FDB34-385B-4242-8957-D328E8F22235}" destId="{98D07B42-2DAB-4039-BE0A-CC19538567DE}" srcOrd="0" destOrd="0" presId="urn:microsoft.com/office/officeart/2005/8/layout/hProcess11"/>
    <dgm:cxn modelId="{5A1C1EEE-326C-487D-B8FA-55C8E19AE235}" type="presParOf" srcId="{98D07B42-2DAB-4039-BE0A-CC19538567DE}" destId="{B0FC8A03-5678-4A72-9FE3-F5343952B238}" srcOrd="0" destOrd="0" presId="urn:microsoft.com/office/officeart/2005/8/layout/hProcess11"/>
    <dgm:cxn modelId="{EEF89E9C-3C7C-4244-AE01-106D26F00DFD}" type="presParOf" srcId="{98D07B42-2DAB-4039-BE0A-CC19538567DE}" destId="{6D4A4698-70AA-4B20-AD28-389C858FD757}" srcOrd="1" destOrd="0" presId="urn:microsoft.com/office/officeart/2005/8/layout/hProcess11"/>
    <dgm:cxn modelId="{FA5B489C-370C-4124-89BA-3ECAA0665FF1}" type="presParOf" srcId="{98D07B42-2DAB-4039-BE0A-CC19538567DE}" destId="{2F54FB42-435F-4DF5-BDEC-54187FB1DB86}" srcOrd="2" destOrd="0" presId="urn:microsoft.com/office/officeart/2005/8/layout/hProcess11"/>
    <dgm:cxn modelId="{1662A5DE-1A2A-4C94-B470-720FE58BC7EC}" type="presParOf" srcId="{779FDB34-385B-4242-8957-D328E8F22235}" destId="{0F731933-88DA-40C6-8614-C5114A690106}" srcOrd="1" destOrd="0" presId="urn:microsoft.com/office/officeart/2005/8/layout/hProcess11"/>
    <dgm:cxn modelId="{D3E1E7D4-1052-4ADF-BCE1-9F5E9BD3140C}" type="presParOf" srcId="{779FDB34-385B-4242-8957-D328E8F22235}" destId="{5E876111-148A-46B2-9246-9612944118B9}" srcOrd="2" destOrd="0" presId="urn:microsoft.com/office/officeart/2005/8/layout/hProcess11"/>
    <dgm:cxn modelId="{55979788-48DB-44EC-B2BD-81F19B7E86A9}" type="presParOf" srcId="{5E876111-148A-46B2-9246-9612944118B9}" destId="{F59A7693-8857-43CA-AAA5-698BAF44FF4D}" srcOrd="0" destOrd="0" presId="urn:microsoft.com/office/officeart/2005/8/layout/hProcess11"/>
    <dgm:cxn modelId="{004FF220-7F6F-4343-8C79-289BBC80A4DD}" type="presParOf" srcId="{5E876111-148A-46B2-9246-9612944118B9}" destId="{F9ADCFA1-D753-4DF1-A0E8-4C82FA915574}" srcOrd="1" destOrd="0" presId="urn:microsoft.com/office/officeart/2005/8/layout/hProcess11"/>
    <dgm:cxn modelId="{24586724-2A32-4D8A-91DF-176A4CCFDCE3}" type="presParOf" srcId="{5E876111-148A-46B2-9246-9612944118B9}" destId="{1EEA8D77-B47F-4A12-826D-3DBF6E043ED8}" srcOrd="2" destOrd="0" presId="urn:microsoft.com/office/officeart/2005/8/layout/hProcess11"/>
    <dgm:cxn modelId="{DE1EB3ED-580A-44E4-813D-A74DA0220DC6}" type="presParOf" srcId="{779FDB34-385B-4242-8957-D328E8F22235}" destId="{3DEE69E7-D02B-4EDC-8511-AC8311D2762B}" srcOrd="3" destOrd="0" presId="urn:microsoft.com/office/officeart/2005/8/layout/hProcess11"/>
    <dgm:cxn modelId="{44FA4EC0-D3AF-4FD9-85ED-2C98D90E6A85}" type="presParOf" srcId="{779FDB34-385B-4242-8957-D328E8F22235}" destId="{0227EDF5-5ED2-4EA0-BE25-57333289635B}" srcOrd="4" destOrd="0" presId="urn:microsoft.com/office/officeart/2005/8/layout/hProcess11"/>
    <dgm:cxn modelId="{F8E4CB89-45DE-4172-A07E-D08B647D9A3F}" type="presParOf" srcId="{0227EDF5-5ED2-4EA0-BE25-57333289635B}" destId="{98399B02-4CF6-4763-AF86-E39A705B8911}" srcOrd="0" destOrd="0" presId="urn:microsoft.com/office/officeart/2005/8/layout/hProcess11"/>
    <dgm:cxn modelId="{388422F6-D4E4-4426-AB3B-D3DE7D545CD2}" type="presParOf" srcId="{0227EDF5-5ED2-4EA0-BE25-57333289635B}" destId="{8CF433CB-A7BF-41BF-95E3-69B92F91A548}" srcOrd="1" destOrd="0" presId="urn:microsoft.com/office/officeart/2005/8/layout/hProcess11"/>
    <dgm:cxn modelId="{CA303D91-0308-4A6D-931E-748E044F76A1}" type="presParOf" srcId="{0227EDF5-5ED2-4EA0-BE25-57333289635B}" destId="{4B1CF3ED-E68E-477E-B91E-6A82D4F73374}" srcOrd="2" destOrd="0" presId="urn:microsoft.com/office/officeart/2005/8/layout/hProcess11"/>
    <dgm:cxn modelId="{3BAEF673-C928-4B0D-9432-87CDEB8AE86B}" type="presParOf" srcId="{779FDB34-385B-4242-8957-D328E8F22235}" destId="{D4DAC59D-7E2D-4FE6-8E08-1B900F5DA1D9}" srcOrd="5" destOrd="0" presId="urn:microsoft.com/office/officeart/2005/8/layout/hProcess11"/>
    <dgm:cxn modelId="{3A9111C9-93D2-4E7F-A370-B92A6E1F5353}" type="presParOf" srcId="{779FDB34-385B-4242-8957-D328E8F22235}" destId="{61B32532-F32B-41E5-9B2D-CF133F043443}" srcOrd="6" destOrd="0" presId="urn:microsoft.com/office/officeart/2005/8/layout/hProcess11"/>
    <dgm:cxn modelId="{75BFCA7F-66CB-4417-B29C-A00CEC08CC30}" type="presParOf" srcId="{61B32532-F32B-41E5-9B2D-CF133F043443}" destId="{E4EC88D4-A093-442B-89B2-B0E7057D9ADF}" srcOrd="0" destOrd="0" presId="urn:microsoft.com/office/officeart/2005/8/layout/hProcess11"/>
    <dgm:cxn modelId="{BF504D6A-869D-4EE9-A4E7-C58C2682C62B}" type="presParOf" srcId="{61B32532-F32B-41E5-9B2D-CF133F043443}" destId="{90E47679-CCAA-4EB9-AAD4-53B3788AF60C}" srcOrd="1" destOrd="0" presId="urn:microsoft.com/office/officeart/2005/8/layout/hProcess11"/>
    <dgm:cxn modelId="{A2E6A1C9-8DD8-4A88-BD13-95BA01F55D5B}" type="presParOf" srcId="{61B32532-F32B-41E5-9B2D-CF133F043443}" destId="{206EC918-7BEC-479B-BCCD-1E9D853CC35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DEAD47-ABC5-4473-9EE2-BBC45EB4FF09}" type="doc">
      <dgm:prSet loTypeId="urn:microsoft.com/office/officeart/2008/layout/IncreasingCircleProcess" loCatId="process" qsTypeId="urn:microsoft.com/office/officeart/2005/8/quickstyle/simple1" qsCatId="simple" csTypeId="urn:microsoft.com/office/officeart/2005/8/colors/accent1_2" csCatId="accent1"/>
      <dgm:spPr/>
      <dgm:t>
        <a:bodyPr/>
        <a:lstStyle/>
        <a:p>
          <a:endParaRPr lang="en-IN"/>
        </a:p>
      </dgm:t>
    </dgm:pt>
    <dgm:pt modelId="{D4C57F29-AC2E-4A27-9D9F-9F6D1AAFA990}">
      <dgm:prSet/>
      <dgm:spPr/>
      <dgm:t>
        <a:bodyPr/>
        <a:lstStyle/>
        <a:p>
          <a:r>
            <a:rPr lang="en-US" b="1" i="0"/>
            <a:t>String Value Handling</a:t>
          </a:r>
          <a:r>
            <a:rPr lang="en-US" b="0" i="0"/>
            <a:t>:</a:t>
          </a:r>
          <a:endParaRPr lang="en-IN"/>
        </a:p>
      </dgm:t>
    </dgm:pt>
    <dgm:pt modelId="{D1946C9D-F6FC-4133-B384-27049361B592}" type="parTrans" cxnId="{B50C98A7-17E1-4348-A13B-31D8D59FFC2B}">
      <dgm:prSet/>
      <dgm:spPr/>
      <dgm:t>
        <a:bodyPr/>
        <a:lstStyle/>
        <a:p>
          <a:endParaRPr lang="en-IN"/>
        </a:p>
      </dgm:t>
    </dgm:pt>
    <dgm:pt modelId="{8DF61A68-1A2C-4D9E-9E67-7D0FFD105675}" type="sibTrans" cxnId="{B50C98A7-17E1-4348-A13B-31D8D59FFC2B}">
      <dgm:prSet/>
      <dgm:spPr/>
      <dgm:t>
        <a:bodyPr/>
        <a:lstStyle/>
        <a:p>
          <a:endParaRPr lang="en-IN"/>
        </a:p>
      </dgm:t>
    </dgm:pt>
    <dgm:pt modelId="{91FFFBA4-48D8-483A-8C44-16A55A40013A}">
      <dgm:prSet/>
      <dgm:spPr/>
      <dgm:t>
        <a:bodyPr/>
        <a:lstStyle/>
        <a:p>
          <a:r>
            <a:rPr lang="en-US" b="0" i="0" dirty="0"/>
            <a:t>Dropped the '</a:t>
          </a:r>
          <a:r>
            <a:rPr lang="en-US" b="0" i="0" dirty="0" err="1"/>
            <a:t>car_name</a:t>
          </a:r>
          <a:r>
            <a:rPr lang="en-US" b="0" i="0" dirty="0"/>
            <a:t>' column to focus on numerical data.</a:t>
          </a:r>
          <a:endParaRPr lang="en-IN" dirty="0"/>
        </a:p>
      </dgm:t>
    </dgm:pt>
    <dgm:pt modelId="{2BD96AE7-D88D-489A-8BE1-16AA499A1C6F}" type="parTrans" cxnId="{23618628-90EE-45C7-B8A4-E9BA3C3080E6}">
      <dgm:prSet/>
      <dgm:spPr/>
      <dgm:t>
        <a:bodyPr/>
        <a:lstStyle/>
        <a:p>
          <a:endParaRPr lang="en-IN"/>
        </a:p>
      </dgm:t>
    </dgm:pt>
    <dgm:pt modelId="{8D95497B-E1B0-452C-B912-4667824AE1F2}" type="sibTrans" cxnId="{23618628-90EE-45C7-B8A4-E9BA3C3080E6}">
      <dgm:prSet/>
      <dgm:spPr/>
      <dgm:t>
        <a:bodyPr/>
        <a:lstStyle/>
        <a:p>
          <a:endParaRPr lang="en-IN"/>
        </a:p>
      </dgm:t>
    </dgm:pt>
    <dgm:pt modelId="{13F1BFAE-61D8-4DDA-AFEC-29E26057C5DC}">
      <dgm:prSet/>
      <dgm:spPr/>
      <dgm:t>
        <a:bodyPr/>
        <a:lstStyle/>
        <a:p>
          <a:r>
            <a:rPr lang="en-US" b="1" i="0"/>
            <a:t>Data Scaling</a:t>
          </a:r>
          <a:r>
            <a:rPr lang="en-US" b="0" i="0"/>
            <a:t>:</a:t>
          </a:r>
          <a:endParaRPr lang="en-IN"/>
        </a:p>
      </dgm:t>
    </dgm:pt>
    <dgm:pt modelId="{4919EAF7-6055-4C29-AC57-63C8BC0B4F37}" type="parTrans" cxnId="{80CAC0C1-CCD2-4DAA-8F73-362F9A116125}">
      <dgm:prSet/>
      <dgm:spPr/>
      <dgm:t>
        <a:bodyPr/>
        <a:lstStyle/>
        <a:p>
          <a:endParaRPr lang="en-IN"/>
        </a:p>
      </dgm:t>
    </dgm:pt>
    <dgm:pt modelId="{E3855595-E01E-492D-AAE0-4EB4C6E49360}" type="sibTrans" cxnId="{80CAC0C1-CCD2-4DAA-8F73-362F9A116125}">
      <dgm:prSet/>
      <dgm:spPr/>
      <dgm:t>
        <a:bodyPr/>
        <a:lstStyle/>
        <a:p>
          <a:endParaRPr lang="en-IN"/>
        </a:p>
      </dgm:t>
    </dgm:pt>
    <dgm:pt modelId="{1DA24E56-ACDD-4C22-A4A4-5D90F9BF9B4B}">
      <dgm:prSet/>
      <dgm:spPr/>
      <dgm:t>
        <a:bodyPr/>
        <a:lstStyle/>
        <a:p>
          <a:r>
            <a:rPr lang="en-US" b="0" i="0"/>
            <a:t>Used Standard Scaler to normalize the 'weight' column for consistent data.</a:t>
          </a:r>
          <a:endParaRPr lang="en-IN"/>
        </a:p>
      </dgm:t>
    </dgm:pt>
    <dgm:pt modelId="{6F8A6C93-2FED-411F-B7D6-10F1529AAFC9}" type="parTrans" cxnId="{04E8A995-68E0-4741-8E06-2EF6D11511DD}">
      <dgm:prSet/>
      <dgm:spPr/>
      <dgm:t>
        <a:bodyPr/>
        <a:lstStyle/>
        <a:p>
          <a:endParaRPr lang="en-IN"/>
        </a:p>
      </dgm:t>
    </dgm:pt>
    <dgm:pt modelId="{85C1CB3C-521A-4ABF-AFCD-3841A1341522}" type="sibTrans" cxnId="{04E8A995-68E0-4741-8E06-2EF6D11511DD}">
      <dgm:prSet/>
      <dgm:spPr/>
      <dgm:t>
        <a:bodyPr/>
        <a:lstStyle/>
        <a:p>
          <a:endParaRPr lang="en-IN"/>
        </a:p>
      </dgm:t>
    </dgm:pt>
    <dgm:pt modelId="{1890ECFD-7EE7-44DD-8C1A-D1C53A8A0DAA}">
      <dgm:prSet/>
      <dgm:spPr/>
      <dgm:t>
        <a:bodyPr/>
        <a:lstStyle/>
        <a:p>
          <a:r>
            <a:rPr lang="en-US" b="1" i="0"/>
            <a:t>Data Splitting</a:t>
          </a:r>
          <a:r>
            <a:rPr lang="en-US" b="0" i="0"/>
            <a:t>:</a:t>
          </a:r>
          <a:endParaRPr lang="en-IN"/>
        </a:p>
      </dgm:t>
    </dgm:pt>
    <dgm:pt modelId="{F85D0F59-DE30-4746-972D-A7A3E94160CC}" type="parTrans" cxnId="{4C14FB1C-C290-4019-950C-37B7EDA46F5F}">
      <dgm:prSet/>
      <dgm:spPr/>
      <dgm:t>
        <a:bodyPr/>
        <a:lstStyle/>
        <a:p>
          <a:endParaRPr lang="en-IN"/>
        </a:p>
      </dgm:t>
    </dgm:pt>
    <dgm:pt modelId="{27C72A2F-19AB-4B4B-8493-516D444069BD}" type="sibTrans" cxnId="{4C14FB1C-C290-4019-950C-37B7EDA46F5F}">
      <dgm:prSet/>
      <dgm:spPr/>
      <dgm:t>
        <a:bodyPr/>
        <a:lstStyle/>
        <a:p>
          <a:endParaRPr lang="en-IN"/>
        </a:p>
      </dgm:t>
    </dgm:pt>
    <dgm:pt modelId="{77F2F251-307F-4395-B86F-A39EEDA6761C}">
      <dgm:prSet/>
      <dgm:spPr/>
      <dgm:t>
        <a:bodyPr/>
        <a:lstStyle/>
        <a:p>
          <a:r>
            <a:rPr lang="en-US" b="0" i="0"/>
            <a:t>Divided the data into training and testing sets, with 'mpg' as the target variable.</a:t>
          </a:r>
          <a:endParaRPr lang="en-IN"/>
        </a:p>
      </dgm:t>
    </dgm:pt>
    <dgm:pt modelId="{A0B92D1F-A88B-4162-9B92-4CA2FDCEA84E}" type="parTrans" cxnId="{32D86B7D-CC7D-45DE-B1AF-A02C0AA25D62}">
      <dgm:prSet/>
      <dgm:spPr/>
      <dgm:t>
        <a:bodyPr/>
        <a:lstStyle/>
        <a:p>
          <a:endParaRPr lang="en-IN"/>
        </a:p>
      </dgm:t>
    </dgm:pt>
    <dgm:pt modelId="{E857C5C4-46D5-4376-82EF-9C7F20961309}" type="sibTrans" cxnId="{32D86B7D-CC7D-45DE-B1AF-A02C0AA25D62}">
      <dgm:prSet/>
      <dgm:spPr/>
      <dgm:t>
        <a:bodyPr/>
        <a:lstStyle/>
        <a:p>
          <a:endParaRPr lang="en-IN"/>
        </a:p>
      </dgm:t>
    </dgm:pt>
    <dgm:pt modelId="{605AE199-7544-4F3C-A73C-C20D8F069944}" type="pres">
      <dgm:prSet presAssocID="{04DEAD47-ABC5-4473-9EE2-BBC45EB4FF09}" presName="Name0" presStyleCnt="0">
        <dgm:presLayoutVars>
          <dgm:chMax val="7"/>
          <dgm:chPref val="7"/>
          <dgm:dir/>
          <dgm:animOne val="branch"/>
          <dgm:animLvl val="lvl"/>
        </dgm:presLayoutVars>
      </dgm:prSet>
      <dgm:spPr/>
    </dgm:pt>
    <dgm:pt modelId="{653034C5-B819-4313-8D16-83C45C3E94C7}" type="pres">
      <dgm:prSet presAssocID="{D4C57F29-AC2E-4A27-9D9F-9F6D1AAFA990}" presName="composite" presStyleCnt="0"/>
      <dgm:spPr/>
    </dgm:pt>
    <dgm:pt modelId="{8FAA836D-5EFD-4ECF-887D-24F62F028ED5}" type="pres">
      <dgm:prSet presAssocID="{D4C57F29-AC2E-4A27-9D9F-9F6D1AAFA990}" presName="BackAccent" presStyleLbl="bgShp" presStyleIdx="0" presStyleCnt="3"/>
      <dgm:spPr/>
    </dgm:pt>
    <dgm:pt modelId="{992D278F-7C81-4451-AA11-7F53054F4736}" type="pres">
      <dgm:prSet presAssocID="{D4C57F29-AC2E-4A27-9D9F-9F6D1AAFA990}" presName="Accent" presStyleLbl="alignNode1" presStyleIdx="0" presStyleCnt="3"/>
      <dgm:spPr/>
    </dgm:pt>
    <dgm:pt modelId="{381BC6DA-7DB0-4CC2-BC82-D122B0107019}" type="pres">
      <dgm:prSet presAssocID="{D4C57F29-AC2E-4A27-9D9F-9F6D1AAFA990}" presName="Child" presStyleLbl="revTx" presStyleIdx="0" presStyleCnt="6">
        <dgm:presLayoutVars>
          <dgm:chMax val="0"/>
          <dgm:chPref val="0"/>
          <dgm:bulletEnabled val="1"/>
        </dgm:presLayoutVars>
      </dgm:prSet>
      <dgm:spPr/>
    </dgm:pt>
    <dgm:pt modelId="{A97BEDA1-634D-4BAB-9968-2E289CDFE425}" type="pres">
      <dgm:prSet presAssocID="{D4C57F29-AC2E-4A27-9D9F-9F6D1AAFA990}" presName="Parent" presStyleLbl="revTx" presStyleIdx="1" presStyleCnt="6">
        <dgm:presLayoutVars>
          <dgm:chMax val="1"/>
          <dgm:chPref val="1"/>
          <dgm:bulletEnabled val="1"/>
        </dgm:presLayoutVars>
      </dgm:prSet>
      <dgm:spPr/>
    </dgm:pt>
    <dgm:pt modelId="{8C0AEE9E-DE31-4A9C-8A19-2AE4D1C0D889}" type="pres">
      <dgm:prSet presAssocID="{8DF61A68-1A2C-4D9E-9E67-7D0FFD105675}" presName="sibTrans" presStyleCnt="0"/>
      <dgm:spPr/>
    </dgm:pt>
    <dgm:pt modelId="{3D91D298-9182-4648-9415-04880E6244ED}" type="pres">
      <dgm:prSet presAssocID="{13F1BFAE-61D8-4DDA-AFEC-29E26057C5DC}" presName="composite" presStyleCnt="0"/>
      <dgm:spPr/>
    </dgm:pt>
    <dgm:pt modelId="{A599FD61-B405-4FB9-948A-AA6F2B784F59}" type="pres">
      <dgm:prSet presAssocID="{13F1BFAE-61D8-4DDA-AFEC-29E26057C5DC}" presName="BackAccent" presStyleLbl="bgShp" presStyleIdx="1" presStyleCnt="3"/>
      <dgm:spPr/>
    </dgm:pt>
    <dgm:pt modelId="{E434A659-F5FE-4109-8614-2B55370DF538}" type="pres">
      <dgm:prSet presAssocID="{13F1BFAE-61D8-4DDA-AFEC-29E26057C5DC}" presName="Accent" presStyleLbl="alignNode1" presStyleIdx="1" presStyleCnt="3"/>
      <dgm:spPr/>
    </dgm:pt>
    <dgm:pt modelId="{E0E6EBC8-B003-4F2A-A3BA-2CB98E2A3CEA}" type="pres">
      <dgm:prSet presAssocID="{13F1BFAE-61D8-4DDA-AFEC-29E26057C5DC}" presName="Child" presStyleLbl="revTx" presStyleIdx="2" presStyleCnt="6">
        <dgm:presLayoutVars>
          <dgm:chMax val="0"/>
          <dgm:chPref val="0"/>
          <dgm:bulletEnabled val="1"/>
        </dgm:presLayoutVars>
      </dgm:prSet>
      <dgm:spPr/>
    </dgm:pt>
    <dgm:pt modelId="{92A2F2A2-ACD9-4759-95CF-C51100DA2D79}" type="pres">
      <dgm:prSet presAssocID="{13F1BFAE-61D8-4DDA-AFEC-29E26057C5DC}" presName="Parent" presStyleLbl="revTx" presStyleIdx="3" presStyleCnt="6">
        <dgm:presLayoutVars>
          <dgm:chMax val="1"/>
          <dgm:chPref val="1"/>
          <dgm:bulletEnabled val="1"/>
        </dgm:presLayoutVars>
      </dgm:prSet>
      <dgm:spPr/>
    </dgm:pt>
    <dgm:pt modelId="{BCF1EC63-E895-42EB-BB82-96BCE05A2798}" type="pres">
      <dgm:prSet presAssocID="{E3855595-E01E-492D-AAE0-4EB4C6E49360}" presName="sibTrans" presStyleCnt="0"/>
      <dgm:spPr/>
    </dgm:pt>
    <dgm:pt modelId="{73FBA525-3278-46ED-A685-507BB406C250}" type="pres">
      <dgm:prSet presAssocID="{1890ECFD-7EE7-44DD-8C1A-D1C53A8A0DAA}" presName="composite" presStyleCnt="0"/>
      <dgm:spPr/>
    </dgm:pt>
    <dgm:pt modelId="{426A82B3-0300-4C21-BFB8-4CEFC01425AA}" type="pres">
      <dgm:prSet presAssocID="{1890ECFD-7EE7-44DD-8C1A-D1C53A8A0DAA}" presName="BackAccent" presStyleLbl="bgShp" presStyleIdx="2" presStyleCnt="3"/>
      <dgm:spPr/>
    </dgm:pt>
    <dgm:pt modelId="{B6081CEA-3BD1-4ECC-B7CE-AAF17C9CD5F8}" type="pres">
      <dgm:prSet presAssocID="{1890ECFD-7EE7-44DD-8C1A-D1C53A8A0DAA}" presName="Accent" presStyleLbl="alignNode1" presStyleIdx="2" presStyleCnt="3"/>
      <dgm:spPr/>
    </dgm:pt>
    <dgm:pt modelId="{7917733E-D92B-4A87-B94C-A8F39B025F08}" type="pres">
      <dgm:prSet presAssocID="{1890ECFD-7EE7-44DD-8C1A-D1C53A8A0DAA}" presName="Child" presStyleLbl="revTx" presStyleIdx="4" presStyleCnt="6">
        <dgm:presLayoutVars>
          <dgm:chMax val="0"/>
          <dgm:chPref val="0"/>
          <dgm:bulletEnabled val="1"/>
        </dgm:presLayoutVars>
      </dgm:prSet>
      <dgm:spPr/>
    </dgm:pt>
    <dgm:pt modelId="{88768AAC-A666-4264-9936-E3D04D44C0DB}" type="pres">
      <dgm:prSet presAssocID="{1890ECFD-7EE7-44DD-8C1A-D1C53A8A0DAA}" presName="Parent" presStyleLbl="revTx" presStyleIdx="5" presStyleCnt="6">
        <dgm:presLayoutVars>
          <dgm:chMax val="1"/>
          <dgm:chPref val="1"/>
          <dgm:bulletEnabled val="1"/>
        </dgm:presLayoutVars>
      </dgm:prSet>
      <dgm:spPr/>
    </dgm:pt>
  </dgm:ptLst>
  <dgm:cxnLst>
    <dgm:cxn modelId="{1ED53801-A66A-4F8D-9C8E-707B01C0ABCD}" type="presOf" srcId="{D4C57F29-AC2E-4A27-9D9F-9F6D1AAFA990}" destId="{A97BEDA1-634D-4BAB-9968-2E289CDFE425}" srcOrd="0" destOrd="0" presId="urn:microsoft.com/office/officeart/2008/layout/IncreasingCircleProcess"/>
    <dgm:cxn modelId="{52B6500C-F748-4F1D-A3BC-E8BD4AC24267}" type="presOf" srcId="{1890ECFD-7EE7-44DD-8C1A-D1C53A8A0DAA}" destId="{88768AAC-A666-4264-9936-E3D04D44C0DB}" srcOrd="0" destOrd="0" presId="urn:microsoft.com/office/officeart/2008/layout/IncreasingCircleProcess"/>
    <dgm:cxn modelId="{4C14FB1C-C290-4019-950C-37B7EDA46F5F}" srcId="{04DEAD47-ABC5-4473-9EE2-BBC45EB4FF09}" destId="{1890ECFD-7EE7-44DD-8C1A-D1C53A8A0DAA}" srcOrd="2" destOrd="0" parTransId="{F85D0F59-DE30-4746-972D-A7A3E94160CC}" sibTransId="{27C72A2F-19AB-4B4B-8493-516D444069BD}"/>
    <dgm:cxn modelId="{23618628-90EE-45C7-B8A4-E9BA3C3080E6}" srcId="{D4C57F29-AC2E-4A27-9D9F-9F6D1AAFA990}" destId="{91FFFBA4-48D8-483A-8C44-16A55A40013A}" srcOrd="0" destOrd="0" parTransId="{2BD96AE7-D88D-489A-8BE1-16AA499A1C6F}" sibTransId="{8D95497B-E1B0-452C-B912-4667824AE1F2}"/>
    <dgm:cxn modelId="{32D86B7D-CC7D-45DE-B1AF-A02C0AA25D62}" srcId="{1890ECFD-7EE7-44DD-8C1A-D1C53A8A0DAA}" destId="{77F2F251-307F-4395-B86F-A39EEDA6761C}" srcOrd="0" destOrd="0" parTransId="{A0B92D1F-A88B-4162-9B92-4CA2FDCEA84E}" sibTransId="{E857C5C4-46D5-4376-82EF-9C7F20961309}"/>
    <dgm:cxn modelId="{262C8195-54E0-437B-BFD5-7A4BEDE0230D}" type="presOf" srcId="{13F1BFAE-61D8-4DDA-AFEC-29E26057C5DC}" destId="{92A2F2A2-ACD9-4759-95CF-C51100DA2D79}" srcOrd="0" destOrd="0" presId="urn:microsoft.com/office/officeart/2008/layout/IncreasingCircleProcess"/>
    <dgm:cxn modelId="{04E8A995-68E0-4741-8E06-2EF6D11511DD}" srcId="{13F1BFAE-61D8-4DDA-AFEC-29E26057C5DC}" destId="{1DA24E56-ACDD-4C22-A4A4-5D90F9BF9B4B}" srcOrd="0" destOrd="0" parTransId="{6F8A6C93-2FED-411F-B7D6-10F1529AAFC9}" sibTransId="{85C1CB3C-521A-4ABF-AFCD-3841A1341522}"/>
    <dgm:cxn modelId="{B50C98A7-17E1-4348-A13B-31D8D59FFC2B}" srcId="{04DEAD47-ABC5-4473-9EE2-BBC45EB4FF09}" destId="{D4C57F29-AC2E-4A27-9D9F-9F6D1AAFA990}" srcOrd="0" destOrd="0" parTransId="{D1946C9D-F6FC-4133-B384-27049361B592}" sibTransId="{8DF61A68-1A2C-4D9E-9E67-7D0FFD105675}"/>
    <dgm:cxn modelId="{7C2A55B9-2677-442C-B0F8-E3A99D571195}" type="presOf" srcId="{77F2F251-307F-4395-B86F-A39EEDA6761C}" destId="{7917733E-D92B-4A87-B94C-A8F39B025F08}" srcOrd="0" destOrd="0" presId="urn:microsoft.com/office/officeart/2008/layout/IncreasingCircleProcess"/>
    <dgm:cxn modelId="{80CAC0C1-CCD2-4DAA-8F73-362F9A116125}" srcId="{04DEAD47-ABC5-4473-9EE2-BBC45EB4FF09}" destId="{13F1BFAE-61D8-4DDA-AFEC-29E26057C5DC}" srcOrd="1" destOrd="0" parTransId="{4919EAF7-6055-4C29-AC57-63C8BC0B4F37}" sibTransId="{E3855595-E01E-492D-AAE0-4EB4C6E49360}"/>
    <dgm:cxn modelId="{98EEB1D9-0B91-4BEF-80A8-7705733D0E65}" type="presOf" srcId="{91FFFBA4-48D8-483A-8C44-16A55A40013A}" destId="{381BC6DA-7DB0-4CC2-BC82-D122B0107019}" srcOrd="0" destOrd="0" presId="urn:microsoft.com/office/officeart/2008/layout/IncreasingCircleProcess"/>
    <dgm:cxn modelId="{7E9590DD-C7C2-4F29-9EE0-DE4224526352}" type="presOf" srcId="{1DA24E56-ACDD-4C22-A4A4-5D90F9BF9B4B}" destId="{E0E6EBC8-B003-4F2A-A3BA-2CB98E2A3CEA}" srcOrd="0" destOrd="0" presId="urn:microsoft.com/office/officeart/2008/layout/IncreasingCircleProcess"/>
    <dgm:cxn modelId="{9AC364E1-1482-486D-B5B4-F399E8EC6C25}" type="presOf" srcId="{04DEAD47-ABC5-4473-9EE2-BBC45EB4FF09}" destId="{605AE199-7544-4F3C-A73C-C20D8F069944}" srcOrd="0" destOrd="0" presId="urn:microsoft.com/office/officeart/2008/layout/IncreasingCircleProcess"/>
    <dgm:cxn modelId="{21806336-FC7F-4921-B439-14F242EC86B9}" type="presParOf" srcId="{605AE199-7544-4F3C-A73C-C20D8F069944}" destId="{653034C5-B819-4313-8D16-83C45C3E94C7}" srcOrd="0" destOrd="0" presId="urn:microsoft.com/office/officeart/2008/layout/IncreasingCircleProcess"/>
    <dgm:cxn modelId="{C81B2DEB-7075-4557-9D77-755E7630E90F}" type="presParOf" srcId="{653034C5-B819-4313-8D16-83C45C3E94C7}" destId="{8FAA836D-5EFD-4ECF-887D-24F62F028ED5}" srcOrd="0" destOrd="0" presId="urn:microsoft.com/office/officeart/2008/layout/IncreasingCircleProcess"/>
    <dgm:cxn modelId="{53CBFF5D-B7CA-4CAA-9ACE-135188703632}" type="presParOf" srcId="{653034C5-B819-4313-8D16-83C45C3E94C7}" destId="{992D278F-7C81-4451-AA11-7F53054F4736}" srcOrd="1" destOrd="0" presId="urn:microsoft.com/office/officeart/2008/layout/IncreasingCircleProcess"/>
    <dgm:cxn modelId="{1D4103D5-73EA-455C-A575-DB8C087AC339}" type="presParOf" srcId="{653034C5-B819-4313-8D16-83C45C3E94C7}" destId="{381BC6DA-7DB0-4CC2-BC82-D122B0107019}" srcOrd="2" destOrd="0" presId="urn:microsoft.com/office/officeart/2008/layout/IncreasingCircleProcess"/>
    <dgm:cxn modelId="{16862A69-7C0D-4410-9227-8FD4D0E90F1B}" type="presParOf" srcId="{653034C5-B819-4313-8D16-83C45C3E94C7}" destId="{A97BEDA1-634D-4BAB-9968-2E289CDFE425}" srcOrd="3" destOrd="0" presId="urn:microsoft.com/office/officeart/2008/layout/IncreasingCircleProcess"/>
    <dgm:cxn modelId="{40AE73A0-10D0-4220-A939-21DC3ADED0E4}" type="presParOf" srcId="{605AE199-7544-4F3C-A73C-C20D8F069944}" destId="{8C0AEE9E-DE31-4A9C-8A19-2AE4D1C0D889}" srcOrd="1" destOrd="0" presId="urn:microsoft.com/office/officeart/2008/layout/IncreasingCircleProcess"/>
    <dgm:cxn modelId="{C80BB0F1-FF64-4FCA-BF1C-2FAE02E55667}" type="presParOf" srcId="{605AE199-7544-4F3C-A73C-C20D8F069944}" destId="{3D91D298-9182-4648-9415-04880E6244ED}" srcOrd="2" destOrd="0" presId="urn:microsoft.com/office/officeart/2008/layout/IncreasingCircleProcess"/>
    <dgm:cxn modelId="{87BBB388-5952-4371-90B4-0C9FA84267E6}" type="presParOf" srcId="{3D91D298-9182-4648-9415-04880E6244ED}" destId="{A599FD61-B405-4FB9-948A-AA6F2B784F59}" srcOrd="0" destOrd="0" presId="urn:microsoft.com/office/officeart/2008/layout/IncreasingCircleProcess"/>
    <dgm:cxn modelId="{975BC133-388E-4376-9020-3594B8892A0C}" type="presParOf" srcId="{3D91D298-9182-4648-9415-04880E6244ED}" destId="{E434A659-F5FE-4109-8614-2B55370DF538}" srcOrd="1" destOrd="0" presId="urn:microsoft.com/office/officeart/2008/layout/IncreasingCircleProcess"/>
    <dgm:cxn modelId="{CA60A97B-2C2D-48E2-B841-539CC2CF8CFD}" type="presParOf" srcId="{3D91D298-9182-4648-9415-04880E6244ED}" destId="{E0E6EBC8-B003-4F2A-A3BA-2CB98E2A3CEA}" srcOrd="2" destOrd="0" presId="urn:microsoft.com/office/officeart/2008/layout/IncreasingCircleProcess"/>
    <dgm:cxn modelId="{250C0A64-28D9-4978-B6B0-B9D3617A6D90}" type="presParOf" srcId="{3D91D298-9182-4648-9415-04880E6244ED}" destId="{92A2F2A2-ACD9-4759-95CF-C51100DA2D79}" srcOrd="3" destOrd="0" presId="urn:microsoft.com/office/officeart/2008/layout/IncreasingCircleProcess"/>
    <dgm:cxn modelId="{9D91FFD3-4231-4E52-997A-B1E3712E3564}" type="presParOf" srcId="{605AE199-7544-4F3C-A73C-C20D8F069944}" destId="{BCF1EC63-E895-42EB-BB82-96BCE05A2798}" srcOrd="3" destOrd="0" presId="urn:microsoft.com/office/officeart/2008/layout/IncreasingCircleProcess"/>
    <dgm:cxn modelId="{E4F1DC1A-6FB6-4295-9A32-4A9B28B3A659}" type="presParOf" srcId="{605AE199-7544-4F3C-A73C-C20D8F069944}" destId="{73FBA525-3278-46ED-A685-507BB406C250}" srcOrd="4" destOrd="0" presId="urn:microsoft.com/office/officeart/2008/layout/IncreasingCircleProcess"/>
    <dgm:cxn modelId="{82FF165E-1CDC-45F6-B6EF-0994C8DA5C4B}" type="presParOf" srcId="{73FBA525-3278-46ED-A685-507BB406C250}" destId="{426A82B3-0300-4C21-BFB8-4CEFC01425AA}" srcOrd="0" destOrd="0" presId="urn:microsoft.com/office/officeart/2008/layout/IncreasingCircleProcess"/>
    <dgm:cxn modelId="{81662EB6-BC90-4C7D-979E-486F11926EF5}" type="presParOf" srcId="{73FBA525-3278-46ED-A685-507BB406C250}" destId="{B6081CEA-3BD1-4ECC-B7CE-AAF17C9CD5F8}" srcOrd="1" destOrd="0" presId="urn:microsoft.com/office/officeart/2008/layout/IncreasingCircleProcess"/>
    <dgm:cxn modelId="{88FF7989-43D6-4CB8-8F7E-56C64533BDD5}" type="presParOf" srcId="{73FBA525-3278-46ED-A685-507BB406C250}" destId="{7917733E-D92B-4A87-B94C-A8F39B025F08}" srcOrd="2" destOrd="0" presId="urn:microsoft.com/office/officeart/2008/layout/IncreasingCircleProcess"/>
    <dgm:cxn modelId="{9054EC14-BF09-4A5E-B07B-50BB0229D634}" type="presParOf" srcId="{73FBA525-3278-46ED-A685-507BB406C250}" destId="{88768AAC-A666-4264-9936-E3D04D44C0DB}" srcOrd="3" destOrd="0" presId="urn:microsoft.com/office/officeart/2008/layout/Increasing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EE66DC-3696-4533-A0BD-60A8670CDAB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525A0214-6319-4D94-9A3C-A40B2DEDE8D5}">
      <dgm:prSet>
        <dgm:style>
          <a:lnRef idx="2">
            <a:schemeClr val="accent1"/>
          </a:lnRef>
          <a:fillRef idx="1">
            <a:schemeClr val="lt1"/>
          </a:fillRef>
          <a:effectRef idx="0">
            <a:schemeClr val="accent1"/>
          </a:effectRef>
          <a:fontRef idx="minor">
            <a:schemeClr val="dk1"/>
          </a:fontRef>
        </dgm:style>
      </dgm:prSet>
      <dgm:spPr/>
      <dgm:t>
        <a:bodyPr/>
        <a:lstStyle/>
        <a:p>
          <a:r>
            <a:rPr lang="en-US" b="1" i="0" dirty="0"/>
            <a:t>Linear Regression</a:t>
          </a:r>
          <a:r>
            <a:rPr lang="en-US" b="0" i="0" dirty="0"/>
            <a:t>:</a:t>
          </a:r>
          <a:endParaRPr lang="en-IN" dirty="0"/>
        </a:p>
      </dgm:t>
    </dgm:pt>
    <dgm:pt modelId="{8365DFED-0AF7-4313-92E0-10C429B542C1}" type="parTrans" cxnId="{2AEB5709-AB2F-4A79-9031-208A669310F1}">
      <dgm:prSet/>
      <dgm:spPr/>
      <dgm:t>
        <a:bodyPr/>
        <a:lstStyle/>
        <a:p>
          <a:endParaRPr lang="en-IN"/>
        </a:p>
      </dgm:t>
    </dgm:pt>
    <dgm:pt modelId="{63E44E01-7397-434D-A8F5-8E635CAD76DE}" type="sibTrans" cxnId="{2AEB5709-AB2F-4A79-9031-208A669310F1}">
      <dgm:prSet/>
      <dgm:spPr/>
      <dgm:t>
        <a:bodyPr/>
        <a:lstStyle/>
        <a:p>
          <a:endParaRPr lang="en-IN"/>
        </a:p>
      </dgm:t>
    </dgm:pt>
    <dgm:pt modelId="{46AFABEB-DCDA-4AEE-A60D-30BDCFDFD458}">
      <dgm:prSet/>
      <dgm:spPr/>
      <dgm:t>
        <a:bodyPr/>
        <a:lstStyle/>
        <a:p>
          <a:r>
            <a:rPr lang="en-US" b="0" i="0"/>
            <a:t>Chosen due to the linear nature of the data.</a:t>
          </a:r>
          <a:endParaRPr lang="en-IN"/>
        </a:p>
      </dgm:t>
    </dgm:pt>
    <dgm:pt modelId="{654AFC81-A026-443C-91CD-CF49175CB8A3}" type="parTrans" cxnId="{2ED1A946-376B-47AF-8EE8-F972680DD0CF}">
      <dgm:prSet/>
      <dgm:spPr/>
      <dgm:t>
        <a:bodyPr/>
        <a:lstStyle/>
        <a:p>
          <a:endParaRPr lang="en-IN"/>
        </a:p>
      </dgm:t>
    </dgm:pt>
    <dgm:pt modelId="{0E612E24-5990-42F3-9EED-7C3636473A25}" type="sibTrans" cxnId="{2ED1A946-376B-47AF-8EE8-F972680DD0CF}">
      <dgm:prSet/>
      <dgm:spPr/>
      <dgm:t>
        <a:bodyPr/>
        <a:lstStyle/>
        <a:p>
          <a:endParaRPr lang="en-IN"/>
        </a:p>
      </dgm:t>
    </dgm:pt>
    <dgm:pt modelId="{3D8F9F66-694C-4B76-96B6-EBCA13BF4B8D}">
      <dgm:prSet/>
      <dgm:spPr/>
      <dgm:t>
        <a:bodyPr/>
        <a:lstStyle/>
        <a:p>
          <a:r>
            <a:rPr lang="en-US" b="0" i="0" dirty="0"/>
            <a:t>Achieved an accuracy of 80%.</a:t>
          </a:r>
          <a:endParaRPr lang="en-IN" dirty="0"/>
        </a:p>
      </dgm:t>
    </dgm:pt>
    <dgm:pt modelId="{C4295F1D-3323-4A78-A45C-D0BC30E78734}" type="parTrans" cxnId="{0AD72ABB-3A14-498B-A704-0A371B2572B0}">
      <dgm:prSet/>
      <dgm:spPr/>
      <dgm:t>
        <a:bodyPr/>
        <a:lstStyle/>
        <a:p>
          <a:endParaRPr lang="en-IN"/>
        </a:p>
      </dgm:t>
    </dgm:pt>
    <dgm:pt modelId="{E434E5D2-ED9E-427B-A98E-08678BC8DDF9}" type="sibTrans" cxnId="{0AD72ABB-3A14-498B-A704-0A371B2572B0}">
      <dgm:prSet/>
      <dgm:spPr/>
      <dgm:t>
        <a:bodyPr/>
        <a:lstStyle/>
        <a:p>
          <a:endParaRPr lang="en-IN"/>
        </a:p>
      </dgm:t>
    </dgm:pt>
    <dgm:pt modelId="{F2C81480-6676-405F-AF73-363384468A0F}">
      <dgm:prSet custT="1">
        <dgm:style>
          <a:lnRef idx="2">
            <a:schemeClr val="accent1"/>
          </a:lnRef>
          <a:fillRef idx="1">
            <a:schemeClr val="lt1"/>
          </a:fillRef>
          <a:effectRef idx="0">
            <a:schemeClr val="accent1"/>
          </a:effectRef>
          <a:fontRef idx="minor">
            <a:schemeClr val="dk1"/>
          </a:fontRef>
        </dgm:style>
      </dgm:prSet>
      <dgm:spPr>
        <a:ln/>
      </dgm:spPr>
      <dgm:t>
        <a:bodyPr spcFirstLastPara="0" vert="horz" wrap="square" lIns="72390" tIns="36195" rIns="72390" bIns="36195" numCol="1" spcCol="1270" anchor="ctr" anchorCtr="0"/>
        <a:lstStyle/>
        <a:p>
          <a:pPr marL="0" lvl="0" indent="0" algn="ctr" defTabSz="844550">
            <a:lnSpc>
              <a:spcPct val="90000"/>
            </a:lnSpc>
            <a:spcBef>
              <a:spcPct val="0"/>
            </a:spcBef>
            <a:spcAft>
              <a:spcPct val="35000"/>
            </a:spcAft>
            <a:buNone/>
          </a:pPr>
          <a:r>
            <a:rPr lang="en-US" sz="1900" b="1" i="0" kern="1200">
              <a:solidFill>
                <a:prstClr val="black"/>
              </a:solidFill>
              <a:latin typeface="Avenir Next LT Pro" panose="02020404030301010803"/>
              <a:ea typeface="+mn-ea"/>
              <a:cs typeface="+mn-cs"/>
            </a:rPr>
            <a:t>Support Vector Regression (SVR):</a:t>
          </a:r>
          <a:endParaRPr lang="en-IN" sz="1900" b="1" i="0" kern="1200">
            <a:solidFill>
              <a:prstClr val="black"/>
            </a:solidFill>
            <a:latin typeface="Avenir Next LT Pro" panose="02020404030301010803"/>
            <a:ea typeface="+mn-ea"/>
            <a:cs typeface="+mn-cs"/>
          </a:endParaRPr>
        </a:p>
      </dgm:t>
    </dgm:pt>
    <dgm:pt modelId="{7AFB711C-076D-4976-9782-301CA29AB210}" type="parTrans" cxnId="{C2F9BDE9-C1CE-4BD3-905A-006D7748C50E}">
      <dgm:prSet/>
      <dgm:spPr/>
      <dgm:t>
        <a:bodyPr/>
        <a:lstStyle/>
        <a:p>
          <a:endParaRPr lang="en-IN"/>
        </a:p>
      </dgm:t>
    </dgm:pt>
    <dgm:pt modelId="{9CAA53FE-53BA-4E3F-AFED-B26B17BF5843}" type="sibTrans" cxnId="{C2F9BDE9-C1CE-4BD3-905A-006D7748C50E}">
      <dgm:prSet/>
      <dgm:spPr/>
      <dgm:t>
        <a:bodyPr/>
        <a:lstStyle/>
        <a:p>
          <a:endParaRPr lang="en-IN"/>
        </a:p>
      </dgm:t>
    </dgm:pt>
    <dgm:pt modelId="{00AC58AD-370E-488D-9867-701B493DE0B2}">
      <dgm:prSet/>
      <dgm:spPr/>
      <dgm:t>
        <a:bodyPr/>
        <a:lstStyle/>
        <a:p>
          <a:r>
            <a:rPr lang="en-US" b="0" i="0"/>
            <a:t>Used for potentially better accuracy.</a:t>
          </a:r>
          <a:endParaRPr lang="en-IN"/>
        </a:p>
      </dgm:t>
    </dgm:pt>
    <dgm:pt modelId="{BBBB2A03-A25D-4A02-9236-C518EAC0E408}" type="parTrans" cxnId="{575D610C-1394-4A2A-B4A1-DF7D1FECF237}">
      <dgm:prSet/>
      <dgm:spPr/>
      <dgm:t>
        <a:bodyPr/>
        <a:lstStyle/>
        <a:p>
          <a:endParaRPr lang="en-IN"/>
        </a:p>
      </dgm:t>
    </dgm:pt>
    <dgm:pt modelId="{7328E507-D3BE-4042-8776-3095C2648C67}" type="sibTrans" cxnId="{575D610C-1394-4A2A-B4A1-DF7D1FECF237}">
      <dgm:prSet/>
      <dgm:spPr/>
      <dgm:t>
        <a:bodyPr/>
        <a:lstStyle/>
        <a:p>
          <a:endParaRPr lang="en-IN"/>
        </a:p>
      </dgm:t>
    </dgm:pt>
    <dgm:pt modelId="{806EE663-75DF-4CF1-9A47-0A6521FF4E98}">
      <dgm:prSet/>
      <dgm:spPr/>
      <dgm:t>
        <a:bodyPr/>
        <a:lstStyle/>
        <a:p>
          <a:r>
            <a:rPr lang="en-US" b="0" i="0"/>
            <a:t>Achieved an accuracy of 79%.</a:t>
          </a:r>
          <a:endParaRPr lang="en-IN"/>
        </a:p>
      </dgm:t>
    </dgm:pt>
    <dgm:pt modelId="{C73507F2-F273-490F-A45A-10477CA56E3D}" type="parTrans" cxnId="{B32F4EE0-5D8C-4D50-A4DA-B2CBFF53DD88}">
      <dgm:prSet/>
      <dgm:spPr/>
      <dgm:t>
        <a:bodyPr/>
        <a:lstStyle/>
        <a:p>
          <a:endParaRPr lang="en-IN"/>
        </a:p>
      </dgm:t>
    </dgm:pt>
    <dgm:pt modelId="{3531124A-3963-4720-9159-4A5224150300}" type="sibTrans" cxnId="{B32F4EE0-5D8C-4D50-A4DA-B2CBFF53DD88}">
      <dgm:prSet/>
      <dgm:spPr/>
      <dgm:t>
        <a:bodyPr/>
        <a:lstStyle/>
        <a:p>
          <a:endParaRPr lang="en-IN"/>
        </a:p>
      </dgm:t>
    </dgm:pt>
    <dgm:pt modelId="{BDC75B19-0B35-4D28-AE65-620E0B63E4A5}" type="pres">
      <dgm:prSet presAssocID="{76EE66DC-3696-4533-A0BD-60A8670CDAB5}" presName="Name0" presStyleCnt="0">
        <dgm:presLayoutVars>
          <dgm:dir/>
          <dgm:animLvl val="lvl"/>
          <dgm:resizeHandles val="exact"/>
        </dgm:presLayoutVars>
      </dgm:prSet>
      <dgm:spPr/>
    </dgm:pt>
    <dgm:pt modelId="{5EC75109-632B-408C-8780-C91C869699D2}" type="pres">
      <dgm:prSet presAssocID="{525A0214-6319-4D94-9A3C-A40B2DEDE8D5}" presName="linNode" presStyleCnt="0"/>
      <dgm:spPr/>
    </dgm:pt>
    <dgm:pt modelId="{EC3A8797-E411-4FB2-8925-1DEEA868F9E9}" type="pres">
      <dgm:prSet presAssocID="{525A0214-6319-4D94-9A3C-A40B2DEDE8D5}" presName="parentText" presStyleLbl="node1" presStyleIdx="0" presStyleCnt="2">
        <dgm:presLayoutVars>
          <dgm:chMax val="1"/>
          <dgm:bulletEnabled val="1"/>
        </dgm:presLayoutVars>
      </dgm:prSet>
      <dgm:spPr/>
    </dgm:pt>
    <dgm:pt modelId="{AF6745EC-A3B0-44D8-830A-6F33EBDEE48A}" type="pres">
      <dgm:prSet presAssocID="{525A0214-6319-4D94-9A3C-A40B2DEDE8D5}" presName="descendantText" presStyleLbl="alignAccFollowNode1" presStyleIdx="0" presStyleCnt="2">
        <dgm:presLayoutVars>
          <dgm:bulletEnabled val="1"/>
        </dgm:presLayoutVars>
      </dgm:prSet>
      <dgm:spPr/>
    </dgm:pt>
    <dgm:pt modelId="{144640DA-A087-4E6B-B5B9-686A57BF22C1}" type="pres">
      <dgm:prSet presAssocID="{63E44E01-7397-434D-A8F5-8E635CAD76DE}" presName="sp" presStyleCnt="0"/>
      <dgm:spPr/>
    </dgm:pt>
    <dgm:pt modelId="{82206B29-0D1F-4653-80D7-D37B9EC2CB91}" type="pres">
      <dgm:prSet presAssocID="{F2C81480-6676-405F-AF73-363384468A0F}" presName="linNode" presStyleCnt="0"/>
      <dgm:spPr/>
    </dgm:pt>
    <dgm:pt modelId="{6A0D09D7-8F1E-4915-A91A-08E3C28D1927}" type="pres">
      <dgm:prSet presAssocID="{F2C81480-6676-405F-AF73-363384468A0F}" presName="parentText" presStyleLbl="node1" presStyleIdx="1" presStyleCnt="2">
        <dgm:presLayoutVars>
          <dgm:chMax val="1"/>
          <dgm:bulletEnabled val="1"/>
        </dgm:presLayoutVars>
      </dgm:prSet>
      <dgm:spPr>
        <a:xfrm>
          <a:off x="0" y="1620494"/>
          <a:ext cx="1678838" cy="1543291"/>
        </a:xfrm>
        <a:prstGeom prst="roundRect">
          <a:avLst/>
        </a:prstGeom>
      </dgm:spPr>
    </dgm:pt>
    <dgm:pt modelId="{B5B51D40-63A7-497E-B15F-31B933277539}" type="pres">
      <dgm:prSet presAssocID="{F2C81480-6676-405F-AF73-363384468A0F}" presName="descendantText" presStyleLbl="alignAccFollowNode1" presStyleIdx="1" presStyleCnt="2">
        <dgm:presLayoutVars>
          <dgm:bulletEnabled val="1"/>
        </dgm:presLayoutVars>
      </dgm:prSet>
      <dgm:spPr/>
    </dgm:pt>
  </dgm:ptLst>
  <dgm:cxnLst>
    <dgm:cxn modelId="{2AEB5709-AB2F-4A79-9031-208A669310F1}" srcId="{76EE66DC-3696-4533-A0BD-60A8670CDAB5}" destId="{525A0214-6319-4D94-9A3C-A40B2DEDE8D5}" srcOrd="0" destOrd="0" parTransId="{8365DFED-0AF7-4313-92E0-10C429B542C1}" sibTransId="{63E44E01-7397-434D-A8F5-8E635CAD76DE}"/>
    <dgm:cxn modelId="{575D610C-1394-4A2A-B4A1-DF7D1FECF237}" srcId="{F2C81480-6676-405F-AF73-363384468A0F}" destId="{00AC58AD-370E-488D-9867-701B493DE0B2}" srcOrd="0" destOrd="0" parTransId="{BBBB2A03-A25D-4A02-9236-C518EAC0E408}" sibTransId="{7328E507-D3BE-4042-8776-3095C2648C67}"/>
    <dgm:cxn modelId="{A6684E39-7BC4-450D-8554-0FFC5AC76658}" type="presOf" srcId="{00AC58AD-370E-488D-9867-701B493DE0B2}" destId="{B5B51D40-63A7-497E-B15F-31B933277539}" srcOrd="0" destOrd="0" presId="urn:microsoft.com/office/officeart/2005/8/layout/vList5"/>
    <dgm:cxn modelId="{2ED1A946-376B-47AF-8EE8-F972680DD0CF}" srcId="{525A0214-6319-4D94-9A3C-A40B2DEDE8D5}" destId="{46AFABEB-DCDA-4AEE-A60D-30BDCFDFD458}" srcOrd="0" destOrd="0" parTransId="{654AFC81-A026-443C-91CD-CF49175CB8A3}" sibTransId="{0E612E24-5990-42F3-9EED-7C3636473A25}"/>
    <dgm:cxn modelId="{11813A59-1A10-4CFF-8496-C68E4D2899BD}" type="presOf" srcId="{76EE66DC-3696-4533-A0BD-60A8670CDAB5}" destId="{BDC75B19-0B35-4D28-AE65-620E0B63E4A5}" srcOrd="0" destOrd="0" presId="urn:microsoft.com/office/officeart/2005/8/layout/vList5"/>
    <dgm:cxn modelId="{8B03237D-FB0E-4CCF-9F08-060B10808B29}" type="presOf" srcId="{46AFABEB-DCDA-4AEE-A60D-30BDCFDFD458}" destId="{AF6745EC-A3B0-44D8-830A-6F33EBDEE48A}" srcOrd="0" destOrd="0" presId="urn:microsoft.com/office/officeart/2005/8/layout/vList5"/>
    <dgm:cxn modelId="{B931DAA5-5560-46E7-9C92-D0BD416C8D47}" type="presOf" srcId="{F2C81480-6676-405F-AF73-363384468A0F}" destId="{6A0D09D7-8F1E-4915-A91A-08E3C28D1927}" srcOrd="0" destOrd="0" presId="urn:microsoft.com/office/officeart/2005/8/layout/vList5"/>
    <dgm:cxn modelId="{0AD72ABB-3A14-498B-A704-0A371B2572B0}" srcId="{525A0214-6319-4D94-9A3C-A40B2DEDE8D5}" destId="{3D8F9F66-694C-4B76-96B6-EBCA13BF4B8D}" srcOrd="1" destOrd="0" parTransId="{C4295F1D-3323-4A78-A45C-D0BC30E78734}" sibTransId="{E434E5D2-ED9E-427B-A98E-08678BC8DDF9}"/>
    <dgm:cxn modelId="{54050ED8-C732-456E-8892-89AF413B57EE}" type="presOf" srcId="{525A0214-6319-4D94-9A3C-A40B2DEDE8D5}" destId="{EC3A8797-E411-4FB2-8925-1DEEA868F9E9}" srcOrd="0" destOrd="0" presId="urn:microsoft.com/office/officeart/2005/8/layout/vList5"/>
    <dgm:cxn modelId="{B32F4EE0-5D8C-4D50-A4DA-B2CBFF53DD88}" srcId="{F2C81480-6676-405F-AF73-363384468A0F}" destId="{806EE663-75DF-4CF1-9A47-0A6521FF4E98}" srcOrd="1" destOrd="0" parTransId="{C73507F2-F273-490F-A45A-10477CA56E3D}" sibTransId="{3531124A-3963-4720-9159-4A5224150300}"/>
    <dgm:cxn modelId="{7E0DF1E4-AD81-4682-94C6-1A70C941442C}" type="presOf" srcId="{3D8F9F66-694C-4B76-96B6-EBCA13BF4B8D}" destId="{AF6745EC-A3B0-44D8-830A-6F33EBDEE48A}" srcOrd="0" destOrd="1" presId="urn:microsoft.com/office/officeart/2005/8/layout/vList5"/>
    <dgm:cxn modelId="{C2F9BDE9-C1CE-4BD3-905A-006D7748C50E}" srcId="{76EE66DC-3696-4533-A0BD-60A8670CDAB5}" destId="{F2C81480-6676-405F-AF73-363384468A0F}" srcOrd="1" destOrd="0" parTransId="{7AFB711C-076D-4976-9782-301CA29AB210}" sibTransId="{9CAA53FE-53BA-4E3F-AFED-B26B17BF5843}"/>
    <dgm:cxn modelId="{65B3CFEC-ADCE-4A9C-BA30-6DD2291CD89A}" type="presOf" srcId="{806EE663-75DF-4CF1-9A47-0A6521FF4E98}" destId="{B5B51D40-63A7-497E-B15F-31B933277539}" srcOrd="0" destOrd="1" presId="urn:microsoft.com/office/officeart/2005/8/layout/vList5"/>
    <dgm:cxn modelId="{0DE7A41C-F46C-4824-8787-74F25E390F0B}" type="presParOf" srcId="{BDC75B19-0B35-4D28-AE65-620E0B63E4A5}" destId="{5EC75109-632B-408C-8780-C91C869699D2}" srcOrd="0" destOrd="0" presId="urn:microsoft.com/office/officeart/2005/8/layout/vList5"/>
    <dgm:cxn modelId="{7CE6604E-DF19-45A7-ACDF-A99A239C74C9}" type="presParOf" srcId="{5EC75109-632B-408C-8780-C91C869699D2}" destId="{EC3A8797-E411-4FB2-8925-1DEEA868F9E9}" srcOrd="0" destOrd="0" presId="urn:microsoft.com/office/officeart/2005/8/layout/vList5"/>
    <dgm:cxn modelId="{3A3D7FB1-983B-4F50-B9E3-55223F9FB8B1}" type="presParOf" srcId="{5EC75109-632B-408C-8780-C91C869699D2}" destId="{AF6745EC-A3B0-44D8-830A-6F33EBDEE48A}" srcOrd="1" destOrd="0" presId="urn:microsoft.com/office/officeart/2005/8/layout/vList5"/>
    <dgm:cxn modelId="{CCC35F9C-C3A9-43F5-B2EB-836B6F390C7C}" type="presParOf" srcId="{BDC75B19-0B35-4D28-AE65-620E0B63E4A5}" destId="{144640DA-A087-4E6B-B5B9-686A57BF22C1}" srcOrd="1" destOrd="0" presId="urn:microsoft.com/office/officeart/2005/8/layout/vList5"/>
    <dgm:cxn modelId="{32C9070D-BED6-4FC4-A195-5F761E68D17B}" type="presParOf" srcId="{BDC75B19-0B35-4D28-AE65-620E0B63E4A5}" destId="{82206B29-0D1F-4653-80D7-D37B9EC2CB91}" srcOrd="2" destOrd="0" presId="urn:microsoft.com/office/officeart/2005/8/layout/vList5"/>
    <dgm:cxn modelId="{B6CD852D-DDF5-46F2-80C6-04ADBE4F4DA1}" type="presParOf" srcId="{82206B29-0D1F-4653-80D7-D37B9EC2CB91}" destId="{6A0D09D7-8F1E-4915-A91A-08E3C28D1927}" srcOrd="0" destOrd="0" presId="urn:microsoft.com/office/officeart/2005/8/layout/vList5"/>
    <dgm:cxn modelId="{37CF9D07-2FFE-48AD-87B2-61A80AB82427}" type="presParOf" srcId="{82206B29-0D1F-4653-80D7-D37B9EC2CB91}" destId="{B5B51D40-63A7-497E-B15F-31B93327753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3A35735-4263-481D-8D19-10D14ED3D3F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E38EE5C4-D22F-404E-8A2F-D62D3D1A881E}">
      <dgm:prSet/>
      <dgm:spPr/>
      <dgm:t>
        <a:bodyPr/>
        <a:lstStyle/>
        <a:p>
          <a:endParaRPr lang="en-IN"/>
        </a:p>
      </dgm:t>
    </dgm:pt>
    <dgm:pt modelId="{E7C4BD23-22EC-42EB-8987-6F386EE68B50}" type="parTrans" cxnId="{8B1F3B3C-DD39-4D5B-ACB6-252CD2153A1A}">
      <dgm:prSet/>
      <dgm:spPr/>
      <dgm:t>
        <a:bodyPr/>
        <a:lstStyle/>
        <a:p>
          <a:endParaRPr lang="en-IN"/>
        </a:p>
      </dgm:t>
    </dgm:pt>
    <dgm:pt modelId="{3B6699B8-F0E6-4C66-97B9-73EB732AAEBC}" type="sibTrans" cxnId="{8B1F3B3C-DD39-4D5B-ACB6-252CD2153A1A}">
      <dgm:prSet/>
      <dgm:spPr/>
      <dgm:t>
        <a:bodyPr/>
        <a:lstStyle/>
        <a:p>
          <a:endParaRPr lang="en-IN"/>
        </a:p>
      </dgm:t>
    </dgm:pt>
    <dgm:pt modelId="{3DA8F2AE-E2AF-423D-8923-605F7CEF213B}">
      <dgm:prSet/>
      <dgm:spPr/>
      <dgm:t>
        <a:bodyPr/>
        <a:lstStyle/>
        <a:p>
          <a:r>
            <a:rPr lang="en-US" b="0" i="0"/>
            <a:t>Both Linear Regression and SVR were effective in predicting fuel efficiency, with Linear Regression slightly outperforming SVR.</a:t>
          </a:r>
          <a:endParaRPr lang="en-IN"/>
        </a:p>
      </dgm:t>
    </dgm:pt>
    <dgm:pt modelId="{9B494B00-EBA9-4FAA-BF98-CC5CDCAE81DB}" type="parTrans" cxnId="{DA898AC7-F6FD-4C98-BED8-101CED26F439}">
      <dgm:prSet/>
      <dgm:spPr/>
      <dgm:t>
        <a:bodyPr/>
        <a:lstStyle/>
        <a:p>
          <a:endParaRPr lang="en-IN"/>
        </a:p>
      </dgm:t>
    </dgm:pt>
    <dgm:pt modelId="{694C1BB5-AA8C-4568-8CF2-DBC8507DE48C}" type="sibTrans" cxnId="{DA898AC7-F6FD-4C98-BED8-101CED26F439}">
      <dgm:prSet/>
      <dgm:spPr/>
      <dgm:t>
        <a:bodyPr/>
        <a:lstStyle/>
        <a:p>
          <a:endParaRPr lang="en-IN"/>
        </a:p>
      </dgm:t>
    </dgm:pt>
    <dgm:pt modelId="{6196B9E6-1D35-4A40-AE68-15CC2EBD0F01}">
      <dgm:prSet/>
      <dgm:spPr/>
      <dgm:t>
        <a:bodyPr/>
        <a:lstStyle/>
        <a:p>
          <a:r>
            <a:rPr lang="en-US" b="0" i="0"/>
            <a:t>The project provides a comprehensive analysis of factors affecting fuel efficiency, including horsepower, weight, cylinders, displacement, acceleration, origin, and model year.</a:t>
          </a:r>
          <a:endParaRPr lang="en-IN"/>
        </a:p>
      </dgm:t>
    </dgm:pt>
    <dgm:pt modelId="{FD244BF1-8E72-48A6-87C2-C08B276B87C9}" type="parTrans" cxnId="{B4396CF8-EAF3-4EE3-9389-A12B16EFCFB3}">
      <dgm:prSet/>
      <dgm:spPr/>
      <dgm:t>
        <a:bodyPr/>
        <a:lstStyle/>
        <a:p>
          <a:endParaRPr lang="en-IN"/>
        </a:p>
      </dgm:t>
    </dgm:pt>
    <dgm:pt modelId="{7C2499EC-92B3-4F1D-B8EE-934E49ACCB15}" type="sibTrans" cxnId="{B4396CF8-EAF3-4EE3-9389-A12B16EFCFB3}">
      <dgm:prSet/>
      <dgm:spPr/>
      <dgm:t>
        <a:bodyPr/>
        <a:lstStyle/>
        <a:p>
          <a:endParaRPr lang="en-IN"/>
        </a:p>
      </dgm:t>
    </dgm:pt>
    <dgm:pt modelId="{CB897D84-0F6F-465F-9E97-9FFFEDFDE960}" type="pres">
      <dgm:prSet presAssocID="{73A35735-4263-481D-8D19-10D14ED3D3F2}" presName="linear" presStyleCnt="0">
        <dgm:presLayoutVars>
          <dgm:animLvl val="lvl"/>
          <dgm:resizeHandles val="exact"/>
        </dgm:presLayoutVars>
      </dgm:prSet>
      <dgm:spPr/>
    </dgm:pt>
    <dgm:pt modelId="{1361F97B-D687-41E9-A371-E3B243607E81}" type="pres">
      <dgm:prSet presAssocID="{E38EE5C4-D22F-404E-8A2F-D62D3D1A881E}" presName="parentText" presStyleLbl="node1" presStyleIdx="0" presStyleCnt="1">
        <dgm:presLayoutVars>
          <dgm:chMax val="0"/>
          <dgm:bulletEnabled val="1"/>
        </dgm:presLayoutVars>
      </dgm:prSet>
      <dgm:spPr/>
    </dgm:pt>
    <dgm:pt modelId="{BED3C8F8-FB1C-40D9-B88C-CA50DC392143}" type="pres">
      <dgm:prSet presAssocID="{E38EE5C4-D22F-404E-8A2F-D62D3D1A881E}" presName="childText" presStyleLbl="revTx" presStyleIdx="0" presStyleCnt="1">
        <dgm:presLayoutVars>
          <dgm:bulletEnabled val="1"/>
        </dgm:presLayoutVars>
      </dgm:prSet>
      <dgm:spPr/>
    </dgm:pt>
  </dgm:ptLst>
  <dgm:cxnLst>
    <dgm:cxn modelId="{08A4D80B-2629-4748-9025-287722154B2D}" type="presOf" srcId="{3DA8F2AE-E2AF-423D-8923-605F7CEF213B}" destId="{BED3C8F8-FB1C-40D9-B88C-CA50DC392143}" srcOrd="0" destOrd="0" presId="urn:microsoft.com/office/officeart/2005/8/layout/vList2"/>
    <dgm:cxn modelId="{B640302B-DD6B-406D-8E41-A526A0A78944}" type="presOf" srcId="{73A35735-4263-481D-8D19-10D14ED3D3F2}" destId="{CB897D84-0F6F-465F-9E97-9FFFEDFDE960}" srcOrd="0" destOrd="0" presId="urn:microsoft.com/office/officeart/2005/8/layout/vList2"/>
    <dgm:cxn modelId="{8B1F3B3C-DD39-4D5B-ACB6-252CD2153A1A}" srcId="{73A35735-4263-481D-8D19-10D14ED3D3F2}" destId="{E38EE5C4-D22F-404E-8A2F-D62D3D1A881E}" srcOrd="0" destOrd="0" parTransId="{E7C4BD23-22EC-42EB-8987-6F386EE68B50}" sibTransId="{3B6699B8-F0E6-4C66-97B9-73EB732AAEBC}"/>
    <dgm:cxn modelId="{50040F99-60D2-49F2-8A5C-3CBAA25A5270}" type="presOf" srcId="{6196B9E6-1D35-4A40-AE68-15CC2EBD0F01}" destId="{BED3C8F8-FB1C-40D9-B88C-CA50DC392143}" srcOrd="0" destOrd="1" presId="urn:microsoft.com/office/officeart/2005/8/layout/vList2"/>
    <dgm:cxn modelId="{DA898AC7-F6FD-4C98-BED8-101CED26F439}" srcId="{E38EE5C4-D22F-404E-8A2F-D62D3D1A881E}" destId="{3DA8F2AE-E2AF-423D-8923-605F7CEF213B}" srcOrd="0" destOrd="0" parTransId="{9B494B00-EBA9-4FAA-BF98-CC5CDCAE81DB}" sibTransId="{694C1BB5-AA8C-4568-8CF2-DBC8507DE48C}"/>
    <dgm:cxn modelId="{B4396CF8-EAF3-4EE3-9389-A12B16EFCFB3}" srcId="{E38EE5C4-D22F-404E-8A2F-D62D3D1A881E}" destId="{6196B9E6-1D35-4A40-AE68-15CC2EBD0F01}" srcOrd="1" destOrd="0" parTransId="{FD244BF1-8E72-48A6-87C2-C08B276B87C9}" sibTransId="{7C2499EC-92B3-4F1D-B8EE-934E49ACCB15}"/>
    <dgm:cxn modelId="{C07290FC-5427-4BFD-BDA2-6A8DDF2880B6}" type="presOf" srcId="{E38EE5C4-D22F-404E-8A2F-D62D3D1A881E}" destId="{1361F97B-D687-41E9-A371-E3B243607E81}" srcOrd="0" destOrd="0" presId="urn:microsoft.com/office/officeart/2005/8/layout/vList2"/>
    <dgm:cxn modelId="{49FF530E-4A0D-406E-968A-B1C8241BDC08}" type="presParOf" srcId="{CB897D84-0F6F-465F-9E97-9FFFEDFDE960}" destId="{1361F97B-D687-41E9-A371-E3B243607E81}" srcOrd="0" destOrd="0" presId="urn:microsoft.com/office/officeart/2005/8/layout/vList2"/>
    <dgm:cxn modelId="{70B42148-1061-4340-9623-DF7FE1EC94D5}" type="presParOf" srcId="{CB897D84-0F6F-465F-9E97-9FFFEDFDE960}" destId="{BED3C8F8-FB1C-40D9-B88C-CA50DC392143}"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C02F0-EDE0-45F6-9ACE-B862778126F5}">
      <dsp:nvSpPr>
        <dsp:cNvPr id="0" name=""/>
        <dsp:cNvSpPr/>
      </dsp:nvSpPr>
      <dsp:spPr>
        <a:xfrm>
          <a:off x="0" y="78925"/>
          <a:ext cx="10346636" cy="4960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endParaRPr lang="en-US" sz="2000" b="1" i="0" kern="1200" baseline="0" dirty="0"/>
        </a:p>
        <a:p>
          <a:pPr marL="0" lvl="0" indent="0" algn="ctr" defTabSz="889000">
            <a:lnSpc>
              <a:spcPct val="90000"/>
            </a:lnSpc>
            <a:spcBef>
              <a:spcPct val="0"/>
            </a:spcBef>
            <a:spcAft>
              <a:spcPct val="35000"/>
            </a:spcAft>
            <a:buNone/>
          </a:pPr>
          <a:r>
            <a:rPr lang="en-US" sz="2000" b="1" i="0" kern="1200" baseline="0" dirty="0"/>
            <a:t>In our analysis of fuel efficiency prediction, we focus on identifying the key automotive attributes that significantly impact fuel efficiency. We address how missing values and outliers are managed to ensure data integrity. Through exploratory data analysis, we uncover trends and correlations within the dataset. We carefully select features for our predictive model based on their relevance and importance. Various machine learning algorithms are evaluated for their performance in predicting fuel efficiency, with a focus on understanding their accuracy and reliability. To effectively present our findings, we utilize power BI for creating interactive visualizations that enhance the understanding of the relationships between different attributes and fuel efficiency, making the data insights more accessible and engaging for the audience.</a:t>
          </a:r>
          <a:br>
            <a:rPr lang="en-US" sz="2000" b="1" i="0" kern="1200" baseline="0" dirty="0"/>
          </a:br>
          <a:br>
            <a:rPr lang="en-US" sz="2000" b="1" i="0" kern="1200" baseline="0" dirty="0"/>
          </a:br>
          <a:endParaRPr lang="en-IN" sz="2000" kern="1200" dirty="0"/>
        </a:p>
      </dsp:txBody>
      <dsp:txXfrm>
        <a:off x="242166" y="321091"/>
        <a:ext cx="9862304" cy="44764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7EF172-EB68-4ED4-9A58-479F1FABBFFC}">
      <dsp:nvSpPr>
        <dsp:cNvPr id="0" name=""/>
        <dsp:cNvSpPr/>
      </dsp:nvSpPr>
      <dsp:spPr>
        <a:xfrm>
          <a:off x="0" y="1154887"/>
          <a:ext cx="10058399" cy="1539849"/>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FC8A03-5678-4A72-9FE3-F5343952B238}">
      <dsp:nvSpPr>
        <dsp:cNvPr id="0" name=""/>
        <dsp:cNvSpPr/>
      </dsp:nvSpPr>
      <dsp:spPr>
        <a:xfrm>
          <a:off x="4530" y="0"/>
          <a:ext cx="2179156" cy="1539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b" anchorCtr="0">
          <a:noAutofit/>
        </a:bodyPr>
        <a:lstStyle/>
        <a:p>
          <a:pPr marL="0" lvl="0" indent="0" algn="ctr" defTabSz="844550">
            <a:lnSpc>
              <a:spcPct val="90000"/>
            </a:lnSpc>
            <a:spcBef>
              <a:spcPct val="0"/>
            </a:spcBef>
            <a:spcAft>
              <a:spcPct val="35000"/>
            </a:spcAft>
            <a:buNone/>
          </a:pPr>
          <a:r>
            <a:rPr lang="en-US" sz="1900" b="1" i="0" kern="1200"/>
            <a:t>1.  Loading and </a:t>
          </a:r>
          <a:r>
            <a:rPr lang="en-IN" sz="1900" b="1" i="0" kern="1200"/>
            <a:t>Exploratory Data Analysis (EDA)</a:t>
          </a:r>
          <a:endParaRPr lang="en-IN" sz="1900" kern="1200"/>
        </a:p>
      </dsp:txBody>
      <dsp:txXfrm>
        <a:off x="4530" y="0"/>
        <a:ext cx="2179156" cy="1539849"/>
      </dsp:txXfrm>
    </dsp:sp>
    <dsp:sp modelId="{6D4A4698-70AA-4B20-AD28-389C858FD757}">
      <dsp:nvSpPr>
        <dsp:cNvPr id="0" name=""/>
        <dsp:cNvSpPr/>
      </dsp:nvSpPr>
      <dsp:spPr>
        <a:xfrm>
          <a:off x="901627" y="1732330"/>
          <a:ext cx="384962" cy="38496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9A7693-8857-43CA-AAA5-698BAF44FF4D}">
      <dsp:nvSpPr>
        <dsp:cNvPr id="0" name=""/>
        <dsp:cNvSpPr/>
      </dsp:nvSpPr>
      <dsp:spPr>
        <a:xfrm>
          <a:off x="2292644" y="2309774"/>
          <a:ext cx="2179156" cy="1539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0" lvl="0" indent="0" algn="ctr" defTabSz="844550">
            <a:lnSpc>
              <a:spcPct val="90000"/>
            </a:lnSpc>
            <a:spcBef>
              <a:spcPct val="0"/>
            </a:spcBef>
            <a:spcAft>
              <a:spcPct val="35000"/>
            </a:spcAft>
            <a:buNone/>
          </a:pPr>
          <a:r>
            <a:rPr lang="en-IN" sz="1900" b="1" i="0" kern="1200"/>
            <a:t>2. Visualizing the Data </a:t>
          </a:r>
          <a:endParaRPr lang="en-IN" sz="1900" kern="1200"/>
        </a:p>
      </dsp:txBody>
      <dsp:txXfrm>
        <a:off x="2292644" y="2309774"/>
        <a:ext cx="2179156" cy="1539849"/>
      </dsp:txXfrm>
    </dsp:sp>
    <dsp:sp modelId="{F9ADCFA1-D753-4DF1-A0E8-4C82FA915574}">
      <dsp:nvSpPr>
        <dsp:cNvPr id="0" name=""/>
        <dsp:cNvSpPr/>
      </dsp:nvSpPr>
      <dsp:spPr>
        <a:xfrm>
          <a:off x="3189741" y="1732330"/>
          <a:ext cx="384962" cy="38496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399B02-4CF6-4763-AF86-E39A705B8911}">
      <dsp:nvSpPr>
        <dsp:cNvPr id="0" name=""/>
        <dsp:cNvSpPr/>
      </dsp:nvSpPr>
      <dsp:spPr>
        <a:xfrm>
          <a:off x="4580758" y="0"/>
          <a:ext cx="2179156" cy="1539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b" anchorCtr="0">
          <a:noAutofit/>
        </a:bodyPr>
        <a:lstStyle/>
        <a:p>
          <a:pPr marL="0" lvl="0" indent="0" algn="ctr" defTabSz="844550">
            <a:lnSpc>
              <a:spcPct val="90000"/>
            </a:lnSpc>
            <a:spcBef>
              <a:spcPct val="0"/>
            </a:spcBef>
            <a:spcAft>
              <a:spcPct val="35000"/>
            </a:spcAft>
            <a:buNone/>
          </a:pPr>
          <a:r>
            <a:rPr lang="en-IN" sz="1900" b="1" kern="1200"/>
            <a:t>3.  </a:t>
          </a:r>
          <a:r>
            <a:rPr lang="en-IN" sz="1900" b="1" i="0" kern="1200"/>
            <a:t>Data Preprocessing</a:t>
          </a:r>
          <a:endParaRPr lang="en-IN" sz="1900" kern="1200"/>
        </a:p>
      </dsp:txBody>
      <dsp:txXfrm>
        <a:off x="4580758" y="0"/>
        <a:ext cx="2179156" cy="1539849"/>
      </dsp:txXfrm>
    </dsp:sp>
    <dsp:sp modelId="{8CF433CB-A7BF-41BF-95E3-69B92F91A548}">
      <dsp:nvSpPr>
        <dsp:cNvPr id="0" name=""/>
        <dsp:cNvSpPr/>
      </dsp:nvSpPr>
      <dsp:spPr>
        <a:xfrm>
          <a:off x="5477855" y="1732330"/>
          <a:ext cx="384962" cy="38496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EC88D4-A093-442B-89B2-B0E7057D9ADF}">
      <dsp:nvSpPr>
        <dsp:cNvPr id="0" name=""/>
        <dsp:cNvSpPr/>
      </dsp:nvSpPr>
      <dsp:spPr>
        <a:xfrm>
          <a:off x="6868873" y="2309774"/>
          <a:ext cx="2179156" cy="1539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0" lvl="0" indent="0" algn="ctr" defTabSz="844550">
            <a:lnSpc>
              <a:spcPct val="90000"/>
            </a:lnSpc>
            <a:spcBef>
              <a:spcPct val="0"/>
            </a:spcBef>
            <a:spcAft>
              <a:spcPct val="35000"/>
            </a:spcAft>
            <a:buNone/>
          </a:pPr>
          <a:r>
            <a:rPr lang="en-IN" sz="1900" b="1" kern="1200"/>
            <a:t>4.  </a:t>
          </a:r>
          <a:r>
            <a:rPr lang="en-IN" sz="1900" b="1" i="0" kern="1200"/>
            <a:t>Model Building and Evaluation with conclusion</a:t>
          </a:r>
          <a:endParaRPr lang="en-IN" sz="1900" kern="1200"/>
        </a:p>
      </dsp:txBody>
      <dsp:txXfrm>
        <a:off x="6868873" y="2309774"/>
        <a:ext cx="2179156" cy="1539849"/>
      </dsp:txXfrm>
    </dsp:sp>
    <dsp:sp modelId="{90E47679-CCAA-4EB9-AAD4-53B3788AF60C}">
      <dsp:nvSpPr>
        <dsp:cNvPr id="0" name=""/>
        <dsp:cNvSpPr/>
      </dsp:nvSpPr>
      <dsp:spPr>
        <a:xfrm>
          <a:off x="7765969" y="1732330"/>
          <a:ext cx="384962" cy="38496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A836D-5EFD-4ECF-887D-24F62F028ED5}">
      <dsp:nvSpPr>
        <dsp:cNvPr id="0" name=""/>
        <dsp:cNvSpPr/>
      </dsp:nvSpPr>
      <dsp:spPr>
        <a:xfrm>
          <a:off x="255666" y="0"/>
          <a:ext cx="739127" cy="73912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2D278F-7C81-4451-AA11-7F53054F4736}">
      <dsp:nvSpPr>
        <dsp:cNvPr id="0" name=""/>
        <dsp:cNvSpPr/>
      </dsp:nvSpPr>
      <dsp:spPr>
        <a:xfrm>
          <a:off x="329579" y="73912"/>
          <a:ext cx="591302" cy="591302"/>
        </a:xfrm>
        <a:prstGeom prst="chord">
          <a:avLst>
            <a:gd name="adj1" fmla="val 1168272"/>
            <a:gd name="adj2" fmla="val 9631728"/>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1BC6DA-7DB0-4CC2-BC82-D122B0107019}">
      <dsp:nvSpPr>
        <dsp:cNvPr id="0" name=""/>
        <dsp:cNvSpPr/>
      </dsp:nvSpPr>
      <dsp:spPr>
        <a:xfrm>
          <a:off x="1148779" y="739127"/>
          <a:ext cx="2186586" cy="3110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55880" rIns="55880" bIns="55880" numCol="1" spcCol="1270" anchor="t" anchorCtr="0">
          <a:noAutofit/>
        </a:bodyPr>
        <a:lstStyle/>
        <a:p>
          <a:pPr marL="0" lvl="0" indent="0" algn="l" defTabSz="977900">
            <a:lnSpc>
              <a:spcPct val="90000"/>
            </a:lnSpc>
            <a:spcBef>
              <a:spcPct val="0"/>
            </a:spcBef>
            <a:spcAft>
              <a:spcPct val="35000"/>
            </a:spcAft>
            <a:buNone/>
          </a:pPr>
          <a:r>
            <a:rPr lang="en-US" sz="2200" b="0" i="0" kern="1200" dirty="0"/>
            <a:t>Dropped the '</a:t>
          </a:r>
          <a:r>
            <a:rPr lang="en-US" sz="2200" b="0" i="0" kern="1200" dirty="0" err="1"/>
            <a:t>car_name</a:t>
          </a:r>
          <a:r>
            <a:rPr lang="en-US" sz="2200" b="0" i="0" kern="1200" dirty="0"/>
            <a:t>' column to focus on numerical data.</a:t>
          </a:r>
          <a:endParaRPr lang="en-IN" sz="2200" kern="1200" dirty="0"/>
        </a:p>
      </dsp:txBody>
      <dsp:txXfrm>
        <a:off x="1148779" y="739127"/>
        <a:ext cx="2186586" cy="3110496"/>
      </dsp:txXfrm>
    </dsp:sp>
    <dsp:sp modelId="{A97BEDA1-634D-4BAB-9968-2E289CDFE425}">
      <dsp:nvSpPr>
        <dsp:cNvPr id="0" name=""/>
        <dsp:cNvSpPr/>
      </dsp:nvSpPr>
      <dsp:spPr>
        <a:xfrm>
          <a:off x="1148779" y="0"/>
          <a:ext cx="2186586" cy="7391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55880" rIns="55880" bIns="55880" numCol="1" spcCol="1270" anchor="b" anchorCtr="0">
          <a:noAutofit/>
        </a:bodyPr>
        <a:lstStyle/>
        <a:p>
          <a:pPr marL="0" lvl="0" indent="0" algn="l" defTabSz="977900">
            <a:lnSpc>
              <a:spcPct val="90000"/>
            </a:lnSpc>
            <a:spcBef>
              <a:spcPct val="0"/>
            </a:spcBef>
            <a:spcAft>
              <a:spcPct val="35000"/>
            </a:spcAft>
            <a:buNone/>
          </a:pPr>
          <a:r>
            <a:rPr lang="en-US" sz="2200" b="1" i="0" kern="1200"/>
            <a:t>String Value Handling</a:t>
          </a:r>
          <a:r>
            <a:rPr lang="en-US" sz="2200" b="0" i="0" kern="1200"/>
            <a:t>:</a:t>
          </a:r>
          <a:endParaRPr lang="en-IN" sz="2200" kern="1200"/>
        </a:p>
      </dsp:txBody>
      <dsp:txXfrm>
        <a:off x="1148779" y="0"/>
        <a:ext cx="2186586" cy="739127"/>
      </dsp:txXfrm>
    </dsp:sp>
    <dsp:sp modelId="{A599FD61-B405-4FB9-948A-AA6F2B784F59}">
      <dsp:nvSpPr>
        <dsp:cNvPr id="0" name=""/>
        <dsp:cNvSpPr/>
      </dsp:nvSpPr>
      <dsp:spPr>
        <a:xfrm>
          <a:off x="3489350" y="0"/>
          <a:ext cx="739127" cy="73912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34A659-F5FE-4109-8614-2B55370DF538}">
      <dsp:nvSpPr>
        <dsp:cNvPr id="0" name=""/>
        <dsp:cNvSpPr/>
      </dsp:nvSpPr>
      <dsp:spPr>
        <a:xfrm>
          <a:off x="3563263" y="73912"/>
          <a:ext cx="591302" cy="591302"/>
        </a:xfrm>
        <a:prstGeom prst="chord">
          <a:avLst>
            <a:gd name="adj1" fmla="val 20431728"/>
            <a:gd name="adj2" fmla="val 11968272"/>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E6EBC8-B003-4F2A-A3BA-2CB98E2A3CEA}">
      <dsp:nvSpPr>
        <dsp:cNvPr id="0" name=""/>
        <dsp:cNvSpPr/>
      </dsp:nvSpPr>
      <dsp:spPr>
        <a:xfrm>
          <a:off x="4382463" y="739127"/>
          <a:ext cx="2186586" cy="3110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55880" rIns="55880" bIns="55880" numCol="1" spcCol="1270" anchor="t" anchorCtr="0">
          <a:noAutofit/>
        </a:bodyPr>
        <a:lstStyle/>
        <a:p>
          <a:pPr marL="0" lvl="0" indent="0" algn="l" defTabSz="977900">
            <a:lnSpc>
              <a:spcPct val="90000"/>
            </a:lnSpc>
            <a:spcBef>
              <a:spcPct val="0"/>
            </a:spcBef>
            <a:spcAft>
              <a:spcPct val="35000"/>
            </a:spcAft>
            <a:buNone/>
          </a:pPr>
          <a:r>
            <a:rPr lang="en-US" sz="2200" b="0" i="0" kern="1200"/>
            <a:t>Used Standard Scaler to normalize the 'weight' column for consistent data.</a:t>
          </a:r>
          <a:endParaRPr lang="en-IN" sz="2200" kern="1200"/>
        </a:p>
      </dsp:txBody>
      <dsp:txXfrm>
        <a:off x="4382463" y="739127"/>
        <a:ext cx="2186586" cy="3110496"/>
      </dsp:txXfrm>
    </dsp:sp>
    <dsp:sp modelId="{92A2F2A2-ACD9-4759-95CF-C51100DA2D79}">
      <dsp:nvSpPr>
        <dsp:cNvPr id="0" name=""/>
        <dsp:cNvSpPr/>
      </dsp:nvSpPr>
      <dsp:spPr>
        <a:xfrm>
          <a:off x="4382463" y="0"/>
          <a:ext cx="2186586" cy="7391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55880" rIns="55880" bIns="55880" numCol="1" spcCol="1270" anchor="b" anchorCtr="0">
          <a:noAutofit/>
        </a:bodyPr>
        <a:lstStyle/>
        <a:p>
          <a:pPr marL="0" lvl="0" indent="0" algn="l" defTabSz="977900">
            <a:lnSpc>
              <a:spcPct val="90000"/>
            </a:lnSpc>
            <a:spcBef>
              <a:spcPct val="0"/>
            </a:spcBef>
            <a:spcAft>
              <a:spcPct val="35000"/>
            </a:spcAft>
            <a:buNone/>
          </a:pPr>
          <a:r>
            <a:rPr lang="en-US" sz="2200" b="1" i="0" kern="1200"/>
            <a:t>Data Scaling</a:t>
          </a:r>
          <a:r>
            <a:rPr lang="en-US" sz="2200" b="0" i="0" kern="1200"/>
            <a:t>:</a:t>
          </a:r>
          <a:endParaRPr lang="en-IN" sz="2200" kern="1200"/>
        </a:p>
      </dsp:txBody>
      <dsp:txXfrm>
        <a:off x="4382463" y="0"/>
        <a:ext cx="2186586" cy="739127"/>
      </dsp:txXfrm>
    </dsp:sp>
    <dsp:sp modelId="{426A82B3-0300-4C21-BFB8-4CEFC01425AA}">
      <dsp:nvSpPr>
        <dsp:cNvPr id="0" name=""/>
        <dsp:cNvSpPr/>
      </dsp:nvSpPr>
      <dsp:spPr>
        <a:xfrm>
          <a:off x="6723034" y="0"/>
          <a:ext cx="739127" cy="73912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081CEA-3BD1-4ECC-B7CE-AAF17C9CD5F8}">
      <dsp:nvSpPr>
        <dsp:cNvPr id="0" name=""/>
        <dsp:cNvSpPr/>
      </dsp:nvSpPr>
      <dsp:spPr>
        <a:xfrm>
          <a:off x="6796947" y="73912"/>
          <a:ext cx="591302" cy="591302"/>
        </a:xfrm>
        <a:prstGeom prst="chord">
          <a:avLst>
            <a:gd name="adj1" fmla="val 16200000"/>
            <a:gd name="adj2" fmla="val 162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17733E-D92B-4A87-B94C-A8F39B025F08}">
      <dsp:nvSpPr>
        <dsp:cNvPr id="0" name=""/>
        <dsp:cNvSpPr/>
      </dsp:nvSpPr>
      <dsp:spPr>
        <a:xfrm>
          <a:off x="7616147" y="739127"/>
          <a:ext cx="2186586" cy="3110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55880" rIns="55880" bIns="55880" numCol="1" spcCol="1270" anchor="t" anchorCtr="0">
          <a:noAutofit/>
        </a:bodyPr>
        <a:lstStyle/>
        <a:p>
          <a:pPr marL="0" lvl="0" indent="0" algn="l" defTabSz="977900">
            <a:lnSpc>
              <a:spcPct val="90000"/>
            </a:lnSpc>
            <a:spcBef>
              <a:spcPct val="0"/>
            </a:spcBef>
            <a:spcAft>
              <a:spcPct val="35000"/>
            </a:spcAft>
            <a:buNone/>
          </a:pPr>
          <a:r>
            <a:rPr lang="en-US" sz="2200" b="0" i="0" kern="1200"/>
            <a:t>Divided the data into training and testing sets, with 'mpg' as the target variable.</a:t>
          </a:r>
          <a:endParaRPr lang="en-IN" sz="2200" kern="1200"/>
        </a:p>
      </dsp:txBody>
      <dsp:txXfrm>
        <a:off x="7616147" y="739127"/>
        <a:ext cx="2186586" cy="3110496"/>
      </dsp:txXfrm>
    </dsp:sp>
    <dsp:sp modelId="{88768AAC-A666-4264-9936-E3D04D44C0DB}">
      <dsp:nvSpPr>
        <dsp:cNvPr id="0" name=""/>
        <dsp:cNvSpPr/>
      </dsp:nvSpPr>
      <dsp:spPr>
        <a:xfrm>
          <a:off x="7616147" y="0"/>
          <a:ext cx="2186586" cy="7391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55880" rIns="55880" bIns="55880" numCol="1" spcCol="1270" anchor="b" anchorCtr="0">
          <a:noAutofit/>
        </a:bodyPr>
        <a:lstStyle/>
        <a:p>
          <a:pPr marL="0" lvl="0" indent="0" algn="l" defTabSz="977900">
            <a:lnSpc>
              <a:spcPct val="90000"/>
            </a:lnSpc>
            <a:spcBef>
              <a:spcPct val="0"/>
            </a:spcBef>
            <a:spcAft>
              <a:spcPct val="35000"/>
            </a:spcAft>
            <a:buNone/>
          </a:pPr>
          <a:r>
            <a:rPr lang="en-US" sz="2200" b="1" i="0" kern="1200"/>
            <a:t>Data Splitting</a:t>
          </a:r>
          <a:r>
            <a:rPr lang="en-US" sz="2200" b="0" i="0" kern="1200"/>
            <a:t>:</a:t>
          </a:r>
          <a:endParaRPr lang="en-IN" sz="2200" kern="1200"/>
        </a:p>
      </dsp:txBody>
      <dsp:txXfrm>
        <a:off x="7616147" y="0"/>
        <a:ext cx="2186586" cy="7391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6745EC-A3B0-44D8-830A-6F33EBDEE48A}">
      <dsp:nvSpPr>
        <dsp:cNvPr id="0" name=""/>
        <dsp:cNvSpPr/>
      </dsp:nvSpPr>
      <dsp:spPr>
        <a:xfrm rot="5400000">
          <a:off x="2553822" y="-720616"/>
          <a:ext cx="1234633" cy="298460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b="0" i="0" kern="1200"/>
            <a:t>Chosen due to the linear nature of the data.</a:t>
          </a:r>
          <a:endParaRPr lang="en-IN" sz="1800" kern="1200"/>
        </a:p>
        <a:p>
          <a:pPr marL="171450" lvl="1" indent="-171450" algn="l" defTabSz="800100">
            <a:lnSpc>
              <a:spcPct val="90000"/>
            </a:lnSpc>
            <a:spcBef>
              <a:spcPct val="0"/>
            </a:spcBef>
            <a:spcAft>
              <a:spcPct val="15000"/>
            </a:spcAft>
            <a:buChar char="•"/>
          </a:pPr>
          <a:r>
            <a:rPr lang="en-US" sz="1800" b="0" i="0" kern="1200" dirty="0"/>
            <a:t>Achieved an accuracy of 80%.</a:t>
          </a:r>
          <a:endParaRPr lang="en-IN" sz="1800" kern="1200" dirty="0"/>
        </a:p>
      </dsp:txBody>
      <dsp:txXfrm rot="-5400000">
        <a:off x="1678838" y="214638"/>
        <a:ext cx="2924331" cy="1114093"/>
      </dsp:txXfrm>
    </dsp:sp>
    <dsp:sp modelId="{EC3A8797-E411-4FB2-8925-1DEEA868F9E9}">
      <dsp:nvSpPr>
        <dsp:cNvPr id="0" name=""/>
        <dsp:cNvSpPr/>
      </dsp:nvSpPr>
      <dsp:spPr>
        <a:xfrm>
          <a:off x="0" y="38"/>
          <a:ext cx="1678838" cy="1543291"/>
        </a:xfrm>
        <a:prstGeom prst="roundRect">
          <a:avLst/>
        </a:prstGeom>
        <a:solidFill>
          <a:schemeClr val="lt1"/>
        </a:solidFill>
        <a:ln w="127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b="1" i="0" kern="1200" dirty="0"/>
            <a:t>Linear Regression</a:t>
          </a:r>
          <a:r>
            <a:rPr lang="en-US" sz="1900" b="0" i="0" kern="1200" dirty="0"/>
            <a:t>:</a:t>
          </a:r>
          <a:endParaRPr lang="en-IN" sz="1900" kern="1200" dirty="0"/>
        </a:p>
      </dsp:txBody>
      <dsp:txXfrm>
        <a:off x="75337" y="75375"/>
        <a:ext cx="1528164" cy="1392617"/>
      </dsp:txXfrm>
    </dsp:sp>
    <dsp:sp modelId="{B5B51D40-63A7-497E-B15F-31B933277539}">
      <dsp:nvSpPr>
        <dsp:cNvPr id="0" name=""/>
        <dsp:cNvSpPr/>
      </dsp:nvSpPr>
      <dsp:spPr>
        <a:xfrm rot="5400000">
          <a:off x="2553822" y="899839"/>
          <a:ext cx="1234633" cy="298460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b="0" i="0" kern="1200"/>
            <a:t>Used for potentially better accuracy.</a:t>
          </a:r>
          <a:endParaRPr lang="en-IN" sz="1800" kern="1200"/>
        </a:p>
        <a:p>
          <a:pPr marL="171450" lvl="1" indent="-171450" algn="l" defTabSz="800100">
            <a:lnSpc>
              <a:spcPct val="90000"/>
            </a:lnSpc>
            <a:spcBef>
              <a:spcPct val="0"/>
            </a:spcBef>
            <a:spcAft>
              <a:spcPct val="15000"/>
            </a:spcAft>
            <a:buChar char="•"/>
          </a:pPr>
          <a:r>
            <a:rPr lang="en-US" sz="1800" b="0" i="0" kern="1200"/>
            <a:t>Achieved an accuracy of 79%.</a:t>
          </a:r>
          <a:endParaRPr lang="en-IN" sz="1800" kern="1200"/>
        </a:p>
      </dsp:txBody>
      <dsp:txXfrm rot="-5400000">
        <a:off x="1678838" y="1835093"/>
        <a:ext cx="2924331" cy="1114093"/>
      </dsp:txXfrm>
    </dsp:sp>
    <dsp:sp modelId="{6A0D09D7-8F1E-4915-A91A-08E3C28D1927}">
      <dsp:nvSpPr>
        <dsp:cNvPr id="0" name=""/>
        <dsp:cNvSpPr/>
      </dsp:nvSpPr>
      <dsp:spPr>
        <a:xfrm>
          <a:off x="0" y="1620494"/>
          <a:ext cx="1678838" cy="1543291"/>
        </a:xfrm>
        <a:prstGeom prst="roundRect">
          <a:avLst/>
        </a:prstGeom>
        <a:solidFill>
          <a:schemeClr val="lt1"/>
        </a:solidFill>
        <a:ln w="127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b="1" i="0" kern="1200">
              <a:solidFill>
                <a:prstClr val="black"/>
              </a:solidFill>
              <a:latin typeface="Avenir Next LT Pro" panose="02020404030301010803"/>
              <a:ea typeface="+mn-ea"/>
              <a:cs typeface="+mn-cs"/>
            </a:rPr>
            <a:t>Support Vector Regression (SVR):</a:t>
          </a:r>
          <a:endParaRPr lang="en-IN" sz="1900" b="1" i="0" kern="1200">
            <a:solidFill>
              <a:prstClr val="black"/>
            </a:solidFill>
            <a:latin typeface="Avenir Next LT Pro" panose="02020404030301010803"/>
            <a:ea typeface="+mn-ea"/>
            <a:cs typeface="+mn-cs"/>
          </a:endParaRPr>
        </a:p>
      </dsp:txBody>
      <dsp:txXfrm>
        <a:off x="75337" y="1695831"/>
        <a:ext cx="1528164" cy="13926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61F97B-D687-41E9-A371-E3B243607E81}">
      <dsp:nvSpPr>
        <dsp:cNvPr id="0" name=""/>
        <dsp:cNvSpPr/>
      </dsp:nvSpPr>
      <dsp:spPr>
        <a:xfrm>
          <a:off x="0" y="176724"/>
          <a:ext cx="4663440" cy="4305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endParaRPr lang="en-IN" sz="2300" kern="1200"/>
        </a:p>
      </dsp:txBody>
      <dsp:txXfrm>
        <a:off x="21018" y="197742"/>
        <a:ext cx="4621404" cy="388524"/>
      </dsp:txXfrm>
    </dsp:sp>
    <dsp:sp modelId="{BED3C8F8-FB1C-40D9-B88C-CA50DC392143}">
      <dsp:nvSpPr>
        <dsp:cNvPr id="0" name=""/>
        <dsp:cNvSpPr/>
      </dsp:nvSpPr>
      <dsp:spPr>
        <a:xfrm>
          <a:off x="0" y="607284"/>
          <a:ext cx="4663440" cy="2380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06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0" i="0" kern="1200"/>
            <a:t>Both Linear Regression and SVR were effective in predicting fuel efficiency, with Linear Regression slightly outperforming SVR.</a:t>
          </a:r>
          <a:endParaRPr lang="en-IN" sz="1800" kern="1200"/>
        </a:p>
        <a:p>
          <a:pPr marL="171450" lvl="1" indent="-171450" algn="l" defTabSz="800100">
            <a:lnSpc>
              <a:spcPct val="90000"/>
            </a:lnSpc>
            <a:spcBef>
              <a:spcPct val="0"/>
            </a:spcBef>
            <a:spcAft>
              <a:spcPct val="20000"/>
            </a:spcAft>
            <a:buChar char="•"/>
          </a:pPr>
          <a:r>
            <a:rPr lang="en-US" sz="1800" b="0" i="0" kern="1200"/>
            <a:t>The project provides a comprehensive analysis of factors affecting fuel efficiency, including horsepower, weight, cylinders, displacement, acceleration, origin, and model year.</a:t>
          </a:r>
          <a:endParaRPr lang="en-IN" sz="1800" kern="1200"/>
        </a:p>
      </dsp:txBody>
      <dsp:txXfrm>
        <a:off x="0" y="607284"/>
        <a:ext cx="4663440" cy="23805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293D36-5DEA-429E-ACC3-2BC0A5C986A3}" type="datetimeFigureOut">
              <a:rPr lang="en-IN" smtClean="0"/>
              <a:t>01-06-2024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932C68-2173-4712-AB6B-175EDD7714C2}" type="slidenum">
              <a:rPr lang="en-IN" smtClean="0"/>
              <a:t>‹#›</a:t>
            </a:fld>
            <a:endParaRPr lang="en-IN"/>
          </a:p>
        </p:txBody>
      </p:sp>
    </p:spTree>
    <p:extLst>
      <p:ext uri="{BB962C8B-B14F-4D97-AF65-F5344CB8AC3E}">
        <p14:creationId xmlns:p14="http://schemas.microsoft.com/office/powerpoint/2010/main" val="2650764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6/1/2024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6/1/2024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6/1/2024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2204516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3791436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6/1/2024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6/1/2024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6/1/2024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6/1/2024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5" r:id="rId13"/>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 y="1749287"/>
            <a:ext cx="12192000" cy="305131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Calibri" panose="020F0502020204030204" pitchFamily="34" charset="0"/>
              </a:rPr>
              <a:t>Fuel Efficiency Prediction and Analysis for Automotive Insight</a:t>
            </a:r>
          </a:p>
          <a:p>
            <a:pPr algn="r"/>
            <a:r>
              <a:rPr lang="en-US" sz="2400" b="1" dirty="0">
                <a:latin typeface="Calibri" panose="020F0502020204030204" pitchFamily="34" charset="0"/>
              </a:rPr>
              <a:t>Prepared by – Shubham Chougule</a:t>
            </a:r>
            <a:endParaRPr lang="en-US" sz="4400" b="1" dirty="0">
              <a:latin typeface="Calibri" panose="020F0502020204030204" pitchFamily="34" charset="0"/>
            </a:endParaRP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0D238-58CE-8FCC-3ABB-C12146016E8F}"/>
              </a:ext>
            </a:extLst>
          </p:cNvPr>
          <p:cNvSpPr>
            <a:spLocks noGrp="1"/>
          </p:cNvSpPr>
          <p:nvPr>
            <p:ph type="title"/>
          </p:nvPr>
        </p:nvSpPr>
        <p:spPr/>
        <p:txBody>
          <a:bodyPr>
            <a:normAutofit/>
          </a:bodyPr>
          <a:lstStyle/>
          <a:p>
            <a:r>
              <a:rPr lang="en-US" sz="3600" b="1" i="0" dirty="0">
                <a:solidFill>
                  <a:srgbClr val="0D0D0D"/>
                </a:solidFill>
                <a:effectLst/>
                <a:highlight>
                  <a:srgbClr val="FFFFFF"/>
                </a:highlight>
              </a:rPr>
              <a:t>Model Building and Evaluation with Conclusion </a:t>
            </a:r>
            <a:endParaRPr lang="en-IN" sz="3600" b="1" dirty="0"/>
          </a:p>
        </p:txBody>
      </p:sp>
      <p:sp>
        <p:nvSpPr>
          <p:cNvPr id="3" name="Text Placeholder 2">
            <a:extLst>
              <a:ext uri="{FF2B5EF4-FFF2-40B4-BE49-F238E27FC236}">
                <a16:creationId xmlns:a16="http://schemas.microsoft.com/office/drawing/2014/main" id="{0605D825-C5F8-F288-AD5C-66FF42B1AD16}"/>
              </a:ext>
            </a:extLst>
          </p:cNvPr>
          <p:cNvSpPr>
            <a:spLocks noGrp="1"/>
          </p:cNvSpPr>
          <p:nvPr>
            <p:ph type="body" idx="1"/>
          </p:nvPr>
        </p:nvSpPr>
        <p:spPr/>
        <p:txBody>
          <a:bodyPr>
            <a:normAutofit/>
          </a:bodyPr>
          <a:lstStyle/>
          <a:p>
            <a:pPr algn="ctr"/>
            <a:r>
              <a:rPr lang="en-US" sz="3200" dirty="0">
                <a:latin typeface="+mj-lt"/>
              </a:rPr>
              <a:t>Algorithms</a:t>
            </a:r>
            <a:endParaRPr lang="en-IN" sz="3200" dirty="0">
              <a:latin typeface="+mj-lt"/>
            </a:endParaRPr>
          </a:p>
        </p:txBody>
      </p:sp>
      <p:graphicFrame>
        <p:nvGraphicFramePr>
          <p:cNvPr id="7" name="Content Placeholder 6">
            <a:extLst>
              <a:ext uri="{FF2B5EF4-FFF2-40B4-BE49-F238E27FC236}">
                <a16:creationId xmlns:a16="http://schemas.microsoft.com/office/drawing/2014/main" id="{AC4A7FFD-839A-8F20-5210-5FEB6E1CE8B5}"/>
              </a:ext>
            </a:extLst>
          </p:cNvPr>
          <p:cNvGraphicFramePr>
            <a:graphicFrameLocks noGrp="1"/>
          </p:cNvGraphicFramePr>
          <p:nvPr>
            <p:ph sz="half" idx="2"/>
            <p:extLst>
              <p:ext uri="{D42A27DB-BD31-4B8C-83A1-F6EECF244321}">
                <p14:modId xmlns:p14="http://schemas.microsoft.com/office/powerpoint/2010/main" val="1797976409"/>
              </p:ext>
            </p:extLst>
          </p:nvPr>
        </p:nvGraphicFramePr>
        <p:xfrm>
          <a:off x="1069848" y="2792472"/>
          <a:ext cx="4663440" cy="3163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a:extLst>
              <a:ext uri="{FF2B5EF4-FFF2-40B4-BE49-F238E27FC236}">
                <a16:creationId xmlns:a16="http://schemas.microsoft.com/office/drawing/2014/main" id="{4CDF83BC-8EE9-6E54-9578-871B644D124E}"/>
              </a:ext>
            </a:extLst>
          </p:cNvPr>
          <p:cNvSpPr>
            <a:spLocks noGrp="1"/>
          </p:cNvSpPr>
          <p:nvPr>
            <p:ph type="body" sz="quarter" idx="3"/>
          </p:nvPr>
        </p:nvSpPr>
        <p:spPr/>
        <p:txBody>
          <a:bodyPr>
            <a:normAutofit/>
          </a:bodyPr>
          <a:lstStyle/>
          <a:p>
            <a:pPr algn="ctr"/>
            <a:r>
              <a:rPr lang="en-US" sz="3200" dirty="0">
                <a:latin typeface="+mj-lt"/>
              </a:rPr>
              <a:t>Conclusion</a:t>
            </a:r>
            <a:endParaRPr lang="en-IN" sz="3200" dirty="0">
              <a:latin typeface="+mj-lt"/>
            </a:endParaRPr>
          </a:p>
        </p:txBody>
      </p:sp>
      <p:graphicFrame>
        <p:nvGraphicFramePr>
          <p:cNvPr id="8" name="Content Placeholder 7">
            <a:extLst>
              <a:ext uri="{FF2B5EF4-FFF2-40B4-BE49-F238E27FC236}">
                <a16:creationId xmlns:a16="http://schemas.microsoft.com/office/drawing/2014/main" id="{196059B9-6464-556B-5DD4-A7B32544BF36}"/>
              </a:ext>
            </a:extLst>
          </p:cNvPr>
          <p:cNvGraphicFramePr>
            <a:graphicFrameLocks noGrp="1"/>
          </p:cNvGraphicFramePr>
          <p:nvPr>
            <p:ph sz="quarter" idx="4"/>
            <p:extLst>
              <p:ext uri="{D42A27DB-BD31-4B8C-83A1-F6EECF244321}">
                <p14:modId xmlns:p14="http://schemas.microsoft.com/office/powerpoint/2010/main" val="588909312"/>
              </p:ext>
            </p:extLst>
          </p:nvPr>
        </p:nvGraphicFramePr>
        <p:xfrm>
          <a:off x="6458712" y="2792472"/>
          <a:ext cx="4663440" cy="31645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760676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E7C-EE30-FCEC-9E57-07AB90F2DD6A}"/>
              </a:ext>
            </a:extLst>
          </p:cNvPr>
          <p:cNvSpPr>
            <a:spLocks noGrp="1"/>
          </p:cNvSpPr>
          <p:nvPr>
            <p:ph type="title"/>
          </p:nvPr>
        </p:nvSpPr>
        <p:spPr>
          <a:xfrm>
            <a:off x="357809" y="397565"/>
            <a:ext cx="11469756" cy="6092687"/>
          </a:xfrm>
        </p:spPr>
        <p:txBody>
          <a:bodyPr/>
          <a:lstStyle/>
          <a:p>
            <a:pPr algn="ctr"/>
            <a:r>
              <a:rPr lang="en-US" dirty="0">
                <a:solidFill>
                  <a:schemeClr val="accent5"/>
                </a:solidFill>
                <a:latin typeface="Arial Rounded MT Bold" panose="020F0704030504030204" pitchFamily="34" charset="0"/>
              </a:rPr>
              <a:t>Let’s Explore With Power BI Dashboard</a:t>
            </a:r>
            <a:endParaRPr lang="en-IN" dirty="0">
              <a:solidFill>
                <a:schemeClr val="accent5"/>
              </a:solidFill>
              <a:latin typeface="Arial Rounded MT Bold" panose="020F0704030504030204" pitchFamily="34" charset="0"/>
            </a:endParaRPr>
          </a:p>
        </p:txBody>
      </p:sp>
    </p:spTree>
    <p:extLst>
      <p:ext uri="{BB962C8B-B14F-4D97-AF65-F5344CB8AC3E}">
        <p14:creationId xmlns:p14="http://schemas.microsoft.com/office/powerpoint/2010/main" val="3842763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3734BA-201B-A466-8D89-BB6021A902AA}"/>
              </a:ext>
            </a:extLst>
          </p:cNvPr>
          <p:cNvPicPr>
            <a:picLocks noChangeAspect="1"/>
          </p:cNvPicPr>
          <p:nvPr/>
        </p:nvPicPr>
        <p:blipFill>
          <a:blip r:embed="rId2"/>
          <a:stretch>
            <a:fillRect/>
          </a:stretch>
        </p:blipFill>
        <p:spPr>
          <a:xfrm>
            <a:off x="377687" y="378607"/>
            <a:ext cx="11439939" cy="6101706"/>
          </a:xfrm>
          <a:prstGeom prst="rect">
            <a:avLst/>
          </a:prstGeom>
        </p:spPr>
      </p:pic>
    </p:spTree>
    <p:extLst>
      <p:ext uri="{BB962C8B-B14F-4D97-AF65-F5344CB8AC3E}">
        <p14:creationId xmlns:p14="http://schemas.microsoft.com/office/powerpoint/2010/main" val="1169191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17ACB-9880-007E-72F3-498884387B38}"/>
              </a:ext>
            </a:extLst>
          </p:cNvPr>
          <p:cNvSpPr>
            <a:spLocks noGrp="1"/>
          </p:cNvSpPr>
          <p:nvPr>
            <p:ph type="title"/>
          </p:nvPr>
        </p:nvSpPr>
        <p:spPr>
          <a:xfrm>
            <a:off x="1066800" y="642593"/>
            <a:ext cx="10058400" cy="1464503"/>
          </a:xfrm>
        </p:spPr>
        <p:txBody>
          <a:bodyPr>
            <a:noAutofit/>
          </a:bodyPr>
          <a:lstStyle/>
          <a:p>
            <a:r>
              <a:rPr lang="en-US" sz="3200" b="1" i="0" dirty="0">
                <a:solidFill>
                  <a:srgbClr val="0D0D0D"/>
                </a:solidFill>
                <a:effectLst/>
                <a:highlight>
                  <a:srgbClr val="FFFFFF"/>
                </a:highlight>
              </a:rPr>
              <a:t>Key Insights from the Fuel Efficiency Dashboard</a:t>
            </a:r>
            <a:br>
              <a:rPr lang="en-US" sz="3200" b="1" i="0" dirty="0">
                <a:solidFill>
                  <a:srgbClr val="0D0D0D"/>
                </a:solidFill>
                <a:effectLst/>
                <a:highlight>
                  <a:srgbClr val="FFFFFF"/>
                </a:highlight>
                <a:latin typeface="ui-sans-serif"/>
              </a:rPr>
            </a:br>
            <a:endParaRPr lang="en-IN" sz="3200" dirty="0"/>
          </a:p>
        </p:txBody>
      </p:sp>
      <p:sp>
        <p:nvSpPr>
          <p:cNvPr id="3" name="Content Placeholder 2">
            <a:extLst>
              <a:ext uri="{FF2B5EF4-FFF2-40B4-BE49-F238E27FC236}">
                <a16:creationId xmlns:a16="http://schemas.microsoft.com/office/drawing/2014/main" id="{1149D15B-4826-B9F6-2C10-B33AEDC08A17}"/>
              </a:ext>
            </a:extLst>
          </p:cNvPr>
          <p:cNvSpPr>
            <a:spLocks noGrp="1"/>
          </p:cNvSpPr>
          <p:nvPr>
            <p:ph idx="1"/>
          </p:nvPr>
        </p:nvSpPr>
        <p:spPr>
          <a:xfrm>
            <a:off x="1066800" y="1868556"/>
            <a:ext cx="10058400" cy="4084187"/>
          </a:xfrm>
        </p:spPr>
        <p:txBody>
          <a:bodyPr>
            <a:normAutofit fontScale="25000" lnSpcReduction="20000"/>
          </a:bodyPr>
          <a:lstStyle/>
          <a:p>
            <a:pPr marL="0" indent="0" algn="l">
              <a:buNone/>
            </a:pPr>
            <a:r>
              <a:rPr lang="en-US" sz="8000" b="1" i="0" dirty="0">
                <a:solidFill>
                  <a:srgbClr val="0D0D0D"/>
                </a:solidFill>
                <a:effectLst/>
                <a:highlight>
                  <a:srgbClr val="C0C0C0"/>
                </a:highlight>
                <a:latin typeface="+mj-lt"/>
              </a:rPr>
              <a:t>Top Performers in Fuel Efficiency</a:t>
            </a:r>
            <a:r>
              <a:rPr lang="en-US" sz="8000" b="0" i="0" dirty="0">
                <a:solidFill>
                  <a:srgbClr val="0D0D0D"/>
                </a:solidFill>
                <a:effectLst/>
                <a:highlight>
                  <a:srgbClr val="C0C0C0"/>
                </a:highlight>
                <a:latin typeface="+mj-lt"/>
              </a:rPr>
              <a:t>:</a:t>
            </a:r>
          </a:p>
          <a:p>
            <a:pPr lvl="1" indent="0" algn="l">
              <a:buNone/>
            </a:pPr>
            <a:r>
              <a:rPr lang="en-US" sz="7200" b="0" i="0" dirty="0">
                <a:solidFill>
                  <a:srgbClr val="0D0D0D"/>
                </a:solidFill>
                <a:effectLst/>
                <a:latin typeface="+mj-lt"/>
              </a:rPr>
              <a:t>The dashboard highlights that the </a:t>
            </a:r>
            <a:r>
              <a:rPr lang="en-US" sz="7200" b="1" i="0" dirty="0">
                <a:solidFill>
                  <a:srgbClr val="0D0D0D"/>
                </a:solidFill>
                <a:effectLst/>
                <a:latin typeface="+mj-lt"/>
              </a:rPr>
              <a:t>Toyota Corolla</a:t>
            </a:r>
            <a:r>
              <a:rPr lang="en-US" sz="7200" b="0" i="0" dirty="0">
                <a:solidFill>
                  <a:srgbClr val="0D0D0D"/>
                </a:solidFill>
                <a:effectLst/>
                <a:latin typeface="+mj-lt"/>
              </a:rPr>
              <a:t> and </a:t>
            </a:r>
            <a:r>
              <a:rPr lang="en-US" sz="7200" b="1" i="0" dirty="0">
                <a:solidFill>
                  <a:srgbClr val="0D0D0D"/>
                </a:solidFill>
                <a:effectLst/>
                <a:latin typeface="+mj-lt"/>
              </a:rPr>
              <a:t>Honda Civic</a:t>
            </a:r>
            <a:r>
              <a:rPr lang="en-US" sz="7200" b="0" i="0" dirty="0">
                <a:solidFill>
                  <a:srgbClr val="0D0D0D"/>
                </a:solidFill>
                <a:effectLst/>
                <a:latin typeface="+mj-lt"/>
              </a:rPr>
              <a:t> are among the top performers in terms of miles per gallon (mpg). These models consistently show higher mpg values, indicating superior fuel efficiency.</a:t>
            </a:r>
          </a:p>
          <a:p>
            <a:pPr lvl="1" indent="0" algn="l">
              <a:buNone/>
            </a:pPr>
            <a:endParaRPr lang="en-US" sz="7200" b="0" i="0" dirty="0">
              <a:solidFill>
                <a:srgbClr val="0D0D0D"/>
              </a:solidFill>
              <a:effectLst/>
              <a:latin typeface="+mj-lt"/>
            </a:endParaRPr>
          </a:p>
          <a:p>
            <a:pPr marL="0" indent="0" algn="l">
              <a:buNone/>
            </a:pPr>
            <a:r>
              <a:rPr lang="en-US" sz="8000" b="1" i="0" dirty="0">
                <a:solidFill>
                  <a:srgbClr val="0D0D0D"/>
                </a:solidFill>
                <a:effectLst/>
                <a:highlight>
                  <a:srgbClr val="C0C0C0"/>
                </a:highlight>
                <a:latin typeface="+mj-lt"/>
              </a:rPr>
              <a:t>Acceleration vs. Fuel Efficiency</a:t>
            </a:r>
            <a:r>
              <a:rPr lang="en-US" sz="8000" b="0" i="0" dirty="0">
                <a:solidFill>
                  <a:srgbClr val="0D0D0D"/>
                </a:solidFill>
                <a:effectLst/>
                <a:highlight>
                  <a:srgbClr val="C0C0C0"/>
                </a:highlight>
                <a:latin typeface="+mj-lt"/>
              </a:rPr>
              <a:t>:</a:t>
            </a:r>
          </a:p>
          <a:p>
            <a:pPr lvl="1" indent="0" algn="l">
              <a:buNone/>
            </a:pPr>
            <a:r>
              <a:rPr lang="en-US" sz="7200" b="0" i="0" dirty="0">
                <a:solidFill>
                  <a:srgbClr val="0D0D0D"/>
                </a:solidFill>
                <a:effectLst/>
                <a:latin typeface="+mj-lt"/>
              </a:rPr>
              <a:t>There is a clear distinction between vehicles with high acceleration and those with high fuel efficiency. Cars with higher acceleration tend to have lower fuel efficiency, and vice versa. This trade-off is crucial for consumers prioritizing either performance or fuel economy.</a:t>
            </a:r>
          </a:p>
          <a:p>
            <a:pPr marL="0" indent="0" algn="l">
              <a:buNone/>
            </a:pPr>
            <a:endParaRPr lang="en-US" sz="8000" dirty="0">
              <a:solidFill>
                <a:srgbClr val="0D0D0D"/>
              </a:solidFill>
              <a:latin typeface="+mj-lt"/>
            </a:endParaRPr>
          </a:p>
          <a:p>
            <a:pPr marL="0" indent="0" algn="l">
              <a:buNone/>
            </a:pPr>
            <a:r>
              <a:rPr lang="en-US" sz="8000" b="1" i="0" dirty="0">
                <a:solidFill>
                  <a:srgbClr val="0D0D0D"/>
                </a:solidFill>
                <a:effectLst/>
                <a:highlight>
                  <a:srgbClr val="C0C0C0"/>
                </a:highlight>
                <a:latin typeface="+mj-lt"/>
              </a:rPr>
              <a:t>Impact of Cylinders on Fuel Efficiency</a:t>
            </a:r>
            <a:r>
              <a:rPr lang="en-US" sz="8000" b="0" i="0" dirty="0">
                <a:solidFill>
                  <a:srgbClr val="0D0D0D"/>
                </a:solidFill>
                <a:effectLst/>
                <a:highlight>
                  <a:srgbClr val="C0C0C0"/>
                </a:highlight>
                <a:latin typeface="+mj-lt"/>
              </a:rPr>
              <a:t>:</a:t>
            </a:r>
          </a:p>
          <a:p>
            <a:pPr lvl="1" indent="0" algn="l">
              <a:buNone/>
            </a:pPr>
            <a:r>
              <a:rPr lang="en-US" sz="7200" b="0" i="0" dirty="0">
                <a:solidFill>
                  <a:srgbClr val="0D0D0D"/>
                </a:solidFill>
                <a:effectLst/>
                <a:latin typeface="+mj-lt"/>
              </a:rPr>
              <a:t>The analysis shows that vehicles with fewer cylinders generally have better fuel efficiency. Specifically, cars with </a:t>
            </a:r>
            <a:r>
              <a:rPr lang="en-US" sz="7200" b="1" i="0" dirty="0">
                <a:solidFill>
                  <a:srgbClr val="0D0D0D"/>
                </a:solidFill>
                <a:effectLst/>
                <a:latin typeface="+mj-lt"/>
              </a:rPr>
              <a:t>4 cylinders</a:t>
            </a:r>
            <a:r>
              <a:rPr lang="en-US" sz="7200" b="0" i="0" dirty="0">
                <a:solidFill>
                  <a:srgbClr val="0D0D0D"/>
                </a:solidFill>
                <a:effectLst/>
                <a:latin typeface="+mj-lt"/>
              </a:rPr>
              <a:t> have a significantly higher average mpg compared to those with 6 or 8 cylinders. This suggests that smaller engines are more economical.</a:t>
            </a:r>
          </a:p>
          <a:p>
            <a:br>
              <a:rPr lang="en-US" dirty="0"/>
            </a:br>
            <a:endParaRPr lang="en-IN" dirty="0"/>
          </a:p>
        </p:txBody>
      </p:sp>
    </p:spTree>
    <p:extLst>
      <p:ext uri="{BB962C8B-B14F-4D97-AF65-F5344CB8AC3E}">
        <p14:creationId xmlns:p14="http://schemas.microsoft.com/office/powerpoint/2010/main" val="3453116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17ACB-9880-007E-72F3-498884387B38}"/>
              </a:ext>
            </a:extLst>
          </p:cNvPr>
          <p:cNvSpPr>
            <a:spLocks noGrp="1"/>
          </p:cNvSpPr>
          <p:nvPr>
            <p:ph type="title"/>
          </p:nvPr>
        </p:nvSpPr>
        <p:spPr/>
        <p:txBody>
          <a:bodyPr>
            <a:normAutofit/>
          </a:bodyPr>
          <a:lstStyle/>
          <a:p>
            <a:r>
              <a:rPr lang="en-US" sz="3600" b="1" i="0" dirty="0">
                <a:solidFill>
                  <a:srgbClr val="0D0D0D"/>
                </a:solidFill>
                <a:effectLst/>
                <a:highlight>
                  <a:srgbClr val="FFFFFF"/>
                </a:highlight>
              </a:rPr>
              <a:t>Key Insights from the Fuel Efficiency Dashboard</a:t>
            </a:r>
            <a:br>
              <a:rPr lang="en-US" b="1" i="0" dirty="0">
                <a:solidFill>
                  <a:srgbClr val="0D0D0D"/>
                </a:solidFill>
                <a:effectLst/>
                <a:highlight>
                  <a:srgbClr val="FFFFFF"/>
                </a:highlight>
                <a:latin typeface="ui-sans-serif"/>
              </a:rPr>
            </a:br>
            <a:endParaRPr lang="en-IN" dirty="0"/>
          </a:p>
        </p:txBody>
      </p:sp>
      <p:sp>
        <p:nvSpPr>
          <p:cNvPr id="3" name="Content Placeholder 2">
            <a:extLst>
              <a:ext uri="{FF2B5EF4-FFF2-40B4-BE49-F238E27FC236}">
                <a16:creationId xmlns:a16="http://schemas.microsoft.com/office/drawing/2014/main" id="{1149D15B-4826-B9F6-2C10-B33AEDC08A17}"/>
              </a:ext>
            </a:extLst>
          </p:cNvPr>
          <p:cNvSpPr>
            <a:spLocks noGrp="1"/>
          </p:cNvSpPr>
          <p:nvPr>
            <p:ph idx="1"/>
          </p:nvPr>
        </p:nvSpPr>
        <p:spPr>
          <a:xfrm>
            <a:off x="1066800" y="2014194"/>
            <a:ext cx="10058400" cy="3938550"/>
          </a:xfrm>
        </p:spPr>
        <p:txBody>
          <a:bodyPr>
            <a:normAutofit/>
          </a:bodyPr>
          <a:lstStyle/>
          <a:p>
            <a:pPr marL="0" indent="0" algn="l">
              <a:buNone/>
            </a:pPr>
            <a:r>
              <a:rPr lang="en-US" sz="2000" b="1" i="0" dirty="0">
                <a:solidFill>
                  <a:srgbClr val="0D0D0D"/>
                </a:solidFill>
                <a:effectLst/>
                <a:highlight>
                  <a:srgbClr val="C0C0C0"/>
                </a:highlight>
                <a:latin typeface="+mj-lt"/>
              </a:rPr>
              <a:t>Weight and Fuel Efficiency</a:t>
            </a:r>
            <a:r>
              <a:rPr lang="en-US" sz="2000" b="0" i="0" dirty="0">
                <a:solidFill>
                  <a:srgbClr val="0D0D0D"/>
                </a:solidFill>
                <a:effectLst/>
                <a:highlight>
                  <a:srgbClr val="C0C0C0"/>
                </a:highlight>
                <a:latin typeface="+mj-lt"/>
              </a:rPr>
              <a:t>:</a:t>
            </a:r>
          </a:p>
          <a:p>
            <a:pPr lvl="1" indent="0" algn="l">
              <a:buNone/>
            </a:pPr>
            <a:r>
              <a:rPr lang="en-US" sz="1800" b="0" i="0" dirty="0">
                <a:solidFill>
                  <a:srgbClr val="0D0D0D"/>
                </a:solidFill>
                <a:effectLst/>
                <a:latin typeface="+mj-lt"/>
              </a:rPr>
              <a:t>Heavier vehicles tend to have lower fuel efficiency. The count of vehicle weight versus mpg indicates that as the weight of the vehicle increases, the miles per gallon decrease. This relationship underscores the importance of vehicle weight management in enhancing fuel efficiency.</a:t>
            </a:r>
          </a:p>
          <a:p>
            <a:pPr marL="0" indent="0" algn="l">
              <a:buNone/>
            </a:pPr>
            <a:br>
              <a:rPr lang="en-US" sz="2000" dirty="0">
                <a:highlight>
                  <a:srgbClr val="C0C0C0"/>
                </a:highlight>
              </a:rPr>
            </a:br>
            <a:r>
              <a:rPr lang="en-US" sz="2000" b="1" i="0" dirty="0">
                <a:solidFill>
                  <a:srgbClr val="0D0D0D"/>
                </a:solidFill>
                <a:effectLst/>
                <a:highlight>
                  <a:srgbClr val="C0C0C0"/>
                </a:highlight>
                <a:latin typeface="+mj-lt"/>
              </a:rPr>
              <a:t>Horsepower and Fuel Efficiency</a:t>
            </a:r>
            <a:r>
              <a:rPr lang="en-US" sz="2000" b="0" i="0" dirty="0">
                <a:solidFill>
                  <a:srgbClr val="0D0D0D"/>
                </a:solidFill>
                <a:effectLst/>
                <a:highlight>
                  <a:srgbClr val="C0C0C0"/>
                </a:highlight>
                <a:latin typeface="+mj-lt"/>
              </a:rPr>
              <a:t>:</a:t>
            </a:r>
          </a:p>
          <a:p>
            <a:pPr lvl="1" indent="0">
              <a:buNone/>
            </a:pPr>
            <a:r>
              <a:rPr lang="en-US" sz="1800" b="0" i="0" dirty="0">
                <a:solidFill>
                  <a:srgbClr val="0D0D0D"/>
                </a:solidFill>
                <a:effectLst/>
                <a:latin typeface="+mj-lt"/>
              </a:rPr>
              <a:t>The dashboard provides a comparison between horsepower and fuel efficiency, where vehicles with higher horsepower do not necessarily equate to better fuel efficiency. This reinforces the balance manufacturers need to strike between engine power and fuel economy.</a:t>
            </a:r>
          </a:p>
          <a:p>
            <a:pPr marL="0" indent="0">
              <a:buNone/>
            </a:pPr>
            <a:endParaRPr lang="en-IN" dirty="0"/>
          </a:p>
        </p:txBody>
      </p:sp>
    </p:spTree>
    <p:extLst>
      <p:ext uri="{BB962C8B-B14F-4D97-AF65-F5344CB8AC3E}">
        <p14:creationId xmlns:p14="http://schemas.microsoft.com/office/powerpoint/2010/main" val="2449686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14136-BE90-5AEA-E3DD-2612FFE7F67A}"/>
              </a:ext>
            </a:extLst>
          </p:cNvPr>
          <p:cNvSpPr>
            <a:spLocks noGrp="1"/>
          </p:cNvSpPr>
          <p:nvPr>
            <p:ph type="title"/>
          </p:nvPr>
        </p:nvSpPr>
        <p:spPr>
          <a:xfrm>
            <a:off x="377687" y="387626"/>
            <a:ext cx="11439939" cy="6102626"/>
          </a:xfrm>
        </p:spPr>
        <p:txBody>
          <a:bodyPr/>
          <a:lstStyle/>
          <a:p>
            <a:pPr algn="ctr"/>
            <a:r>
              <a:rPr lang="en-US" dirty="0">
                <a:latin typeface="Arial Rounded MT Bold" panose="020F0704030504030204" pitchFamily="34" charset="0"/>
              </a:rPr>
              <a:t>Attachment :</a:t>
            </a:r>
            <a:br>
              <a:rPr lang="en-US" dirty="0"/>
            </a:br>
            <a:br>
              <a:rPr lang="en-US" dirty="0"/>
            </a:br>
            <a:r>
              <a:rPr lang="en-US" sz="2800" b="1" dirty="0"/>
              <a:t>Checkout full work on </a:t>
            </a:r>
            <a:br>
              <a:rPr lang="en-US" dirty="0"/>
            </a:br>
            <a:r>
              <a:rPr lang="en-US" b="1" dirty="0">
                <a:latin typeface="+mn-lt"/>
              </a:rPr>
              <a:t> </a:t>
            </a:r>
            <a:r>
              <a:rPr lang="en-US" sz="3200" b="1" dirty="0">
                <a:latin typeface="+mn-lt"/>
              </a:rPr>
              <a:t>https://github.com/shubham1177/fuel-efficiency.git</a:t>
            </a:r>
            <a:br>
              <a:rPr lang="en-US" dirty="0"/>
            </a:br>
            <a:endParaRPr lang="en-IN" dirty="0"/>
          </a:p>
        </p:txBody>
      </p:sp>
    </p:spTree>
    <p:extLst>
      <p:ext uri="{BB962C8B-B14F-4D97-AF65-F5344CB8AC3E}">
        <p14:creationId xmlns:p14="http://schemas.microsoft.com/office/powerpoint/2010/main" val="896812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a:extLst>
              <a:ext uri="{FF2B5EF4-FFF2-40B4-BE49-F238E27FC236}">
                <a16:creationId xmlns:a16="http://schemas.microsoft.com/office/drawing/2014/main" id="{49E3C20D-2C3C-449E-46B1-F9E58F637B32}"/>
              </a:ext>
            </a:extLst>
          </p:cNvPr>
          <p:cNvGraphicFramePr/>
          <p:nvPr>
            <p:extLst>
              <p:ext uri="{D42A27DB-BD31-4B8C-83A1-F6EECF244321}">
                <p14:modId xmlns:p14="http://schemas.microsoft.com/office/powerpoint/2010/main" val="1945808106"/>
              </p:ext>
            </p:extLst>
          </p:nvPr>
        </p:nvGraphicFramePr>
        <p:xfrm>
          <a:off x="914400" y="884583"/>
          <a:ext cx="10346636" cy="51186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3862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a:xfrm>
            <a:off x="1066800" y="642594"/>
            <a:ext cx="10058400" cy="1027180"/>
          </a:xfrm>
        </p:spPr>
        <p:txBody>
          <a:bodyPr/>
          <a:lstStyle/>
          <a:p>
            <a:r>
              <a:rPr lang="en-US" b="1" i="0" dirty="0">
                <a:solidFill>
                  <a:srgbClr val="0D0D0D"/>
                </a:solidFill>
                <a:effectLst/>
                <a:highlight>
                  <a:srgbClr val="FFFFFF"/>
                </a:highlight>
              </a:rPr>
              <a:t>Agenda</a:t>
            </a:r>
            <a:endParaRPr lang="en-IN" dirty="0">
              <a:highlight>
                <a:srgbClr val="C0C0C0"/>
              </a:highlight>
            </a:endParaRPr>
          </a:p>
        </p:txBody>
      </p:sp>
      <p:sp>
        <p:nvSpPr>
          <p:cNvPr id="3" name="Content Placeholder 2">
            <a:extLst>
              <a:ext uri="{FF2B5EF4-FFF2-40B4-BE49-F238E27FC236}">
                <a16:creationId xmlns:a16="http://schemas.microsoft.com/office/drawing/2014/main" id="{67B003C9-103A-47E6-D7EB-87D0A8CB5431}"/>
              </a:ext>
            </a:extLst>
          </p:cNvPr>
          <p:cNvSpPr>
            <a:spLocks noGrp="1"/>
          </p:cNvSpPr>
          <p:nvPr>
            <p:ph idx="1"/>
          </p:nvPr>
        </p:nvSpPr>
        <p:spPr>
          <a:xfrm>
            <a:off x="1066800" y="1828800"/>
            <a:ext cx="10058400" cy="4123944"/>
          </a:xfrm>
        </p:spPr>
        <p:txBody>
          <a:bodyPr>
            <a:normAutofit/>
          </a:bodyPr>
          <a:lstStyle/>
          <a:p>
            <a:r>
              <a:rPr lang="en-US" b="0" i="0" dirty="0">
                <a:solidFill>
                  <a:srgbClr val="000000"/>
                </a:solidFill>
                <a:effectLst/>
                <a:latin typeface="+mj-lt"/>
              </a:rPr>
              <a:t>Based on the extracted content, the document appears to be related to a data analysis project involving automobile attributes and fuel efficiency. The document covers various aspects such as data loading, exploratory data analysis (EDA), data preprocessing, visualization, and predictive modeling using Python libraries like pandas</a:t>
            </a:r>
            <a:r>
              <a:rPr lang="en-US" dirty="0">
                <a:solidFill>
                  <a:srgbClr val="000000"/>
                </a:solidFill>
                <a:latin typeface="+mj-lt"/>
              </a:rPr>
              <a:t> and</a:t>
            </a:r>
            <a:r>
              <a:rPr lang="en-US" b="0" i="0" dirty="0">
                <a:solidFill>
                  <a:srgbClr val="000000"/>
                </a:solidFill>
                <a:effectLst/>
                <a:latin typeface="+mj-lt"/>
              </a:rPr>
              <a:t> seaborn. The dataset includes attributes such as mpg, cylinders, displacement, horsepower, weight, acceleration, model year, origin, and car name. The analysis involves addressing string values in the dataset, standardizing data, and implementing predictive models to predict fuel efficiency.</a:t>
            </a:r>
          </a:p>
          <a:p>
            <a:r>
              <a:rPr lang="en-US" b="0" i="0" dirty="0">
                <a:solidFill>
                  <a:srgbClr val="000000"/>
                </a:solidFill>
                <a:effectLst/>
                <a:latin typeface="+mj-lt"/>
              </a:rPr>
              <a:t>following topics to cover in the presentation of predictive model</a:t>
            </a:r>
          </a:p>
          <a:p>
            <a:r>
              <a:rPr lang="en-US" b="0" i="0" dirty="0">
                <a:solidFill>
                  <a:srgbClr val="000000"/>
                </a:solidFill>
                <a:effectLst/>
                <a:highlight>
                  <a:srgbClr val="C0C0C0"/>
                </a:highlight>
                <a:latin typeface="+mj-lt"/>
              </a:rPr>
              <a:t>1</a:t>
            </a:r>
            <a:r>
              <a:rPr lang="en-US" b="1" i="0" dirty="0">
                <a:solidFill>
                  <a:srgbClr val="000000"/>
                </a:solidFill>
                <a:effectLst/>
                <a:highlight>
                  <a:srgbClr val="C0C0C0"/>
                </a:highlight>
                <a:latin typeface="+mj-lt"/>
              </a:rPr>
              <a:t>. Loading the data </a:t>
            </a:r>
          </a:p>
          <a:p>
            <a:r>
              <a:rPr lang="en-US" b="1" i="0" dirty="0">
                <a:solidFill>
                  <a:srgbClr val="000000"/>
                </a:solidFill>
                <a:effectLst/>
                <a:highlight>
                  <a:srgbClr val="C0C0C0"/>
                </a:highlight>
                <a:latin typeface="+mj-lt"/>
              </a:rPr>
              <a:t>2. Exploratory Data Analysis (EDA) </a:t>
            </a:r>
          </a:p>
          <a:p>
            <a:r>
              <a:rPr lang="en-US" b="1" dirty="0">
                <a:solidFill>
                  <a:srgbClr val="000000"/>
                </a:solidFill>
                <a:highlight>
                  <a:srgbClr val="C0C0C0"/>
                </a:highlight>
                <a:latin typeface="+mj-lt"/>
              </a:rPr>
              <a:t>3</a:t>
            </a:r>
            <a:r>
              <a:rPr lang="en-US" b="1" i="0" dirty="0">
                <a:solidFill>
                  <a:srgbClr val="000000"/>
                </a:solidFill>
                <a:effectLst/>
                <a:highlight>
                  <a:srgbClr val="C0C0C0"/>
                </a:highlight>
                <a:latin typeface="+mj-lt"/>
              </a:rPr>
              <a:t>. Visualization </a:t>
            </a:r>
          </a:p>
          <a:p>
            <a:r>
              <a:rPr lang="en-US" b="1" dirty="0">
                <a:solidFill>
                  <a:srgbClr val="000000"/>
                </a:solidFill>
                <a:highlight>
                  <a:srgbClr val="C0C0C0"/>
                </a:highlight>
                <a:latin typeface="+mj-lt"/>
              </a:rPr>
              <a:t>4</a:t>
            </a:r>
            <a:r>
              <a:rPr lang="en-US" b="1" i="0" dirty="0">
                <a:solidFill>
                  <a:srgbClr val="000000"/>
                </a:solidFill>
                <a:effectLst/>
                <a:highlight>
                  <a:srgbClr val="C0C0C0"/>
                </a:highlight>
                <a:latin typeface="+mj-lt"/>
              </a:rPr>
              <a:t>. Data Preprocessing </a:t>
            </a:r>
          </a:p>
          <a:p>
            <a:r>
              <a:rPr lang="en-US" b="1" i="0" dirty="0">
                <a:solidFill>
                  <a:srgbClr val="000000"/>
                </a:solidFill>
                <a:effectLst/>
                <a:highlight>
                  <a:srgbClr val="C0C0C0"/>
                </a:highlight>
                <a:latin typeface="+mj-lt"/>
              </a:rPr>
              <a:t>5. Predictive Modeling</a:t>
            </a:r>
            <a:endParaRPr lang="en-IN" b="1" dirty="0">
              <a:highlight>
                <a:srgbClr val="C0C0C0"/>
              </a:highlight>
              <a:latin typeface="+mj-lt"/>
            </a:endParaRPr>
          </a:p>
        </p:txBody>
      </p:sp>
    </p:spTree>
    <p:extLst>
      <p:ext uri="{BB962C8B-B14F-4D97-AF65-F5344CB8AC3E}">
        <p14:creationId xmlns:p14="http://schemas.microsoft.com/office/powerpoint/2010/main" val="1953804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2E294-2743-5168-D498-6121EF33AC03}"/>
              </a:ext>
            </a:extLst>
          </p:cNvPr>
          <p:cNvSpPr>
            <a:spLocks noGrp="1"/>
          </p:cNvSpPr>
          <p:nvPr>
            <p:ph type="title"/>
          </p:nvPr>
        </p:nvSpPr>
        <p:spPr>
          <a:xfrm>
            <a:off x="1066800" y="642594"/>
            <a:ext cx="10058400" cy="1027180"/>
          </a:xfrm>
        </p:spPr>
        <p:txBody>
          <a:bodyPr/>
          <a:lstStyle/>
          <a:p>
            <a:r>
              <a:rPr lang="en-US" b="1" i="0" dirty="0">
                <a:solidFill>
                  <a:srgbClr val="0D0D0D"/>
                </a:solidFill>
                <a:effectLst/>
                <a:highlight>
                  <a:srgbClr val="FFFFFF"/>
                </a:highlight>
              </a:rPr>
              <a:t>Datasets And Data Field</a:t>
            </a:r>
            <a:endParaRPr lang="en-IN" dirty="0"/>
          </a:p>
        </p:txBody>
      </p:sp>
      <p:sp>
        <p:nvSpPr>
          <p:cNvPr id="3" name="Content Placeholder 2">
            <a:extLst>
              <a:ext uri="{FF2B5EF4-FFF2-40B4-BE49-F238E27FC236}">
                <a16:creationId xmlns:a16="http://schemas.microsoft.com/office/drawing/2014/main" id="{3AC5418D-FC0C-249B-82E7-A405BE62B5DA}"/>
              </a:ext>
            </a:extLst>
          </p:cNvPr>
          <p:cNvSpPr>
            <a:spLocks noGrp="1"/>
          </p:cNvSpPr>
          <p:nvPr>
            <p:ph idx="1"/>
          </p:nvPr>
        </p:nvSpPr>
        <p:spPr>
          <a:xfrm>
            <a:off x="1066800" y="1669774"/>
            <a:ext cx="10058400" cy="4282970"/>
          </a:xfrm>
        </p:spPr>
        <p:txBody>
          <a:bodyPr>
            <a:normAutofit fontScale="92500" lnSpcReduction="20000"/>
          </a:bodyPr>
          <a:lstStyle/>
          <a:p>
            <a:r>
              <a:rPr lang="en-US" sz="2200" b="1" dirty="0">
                <a:highlight>
                  <a:srgbClr val="C0C0C0"/>
                </a:highlight>
                <a:latin typeface="+mj-lt"/>
              </a:rPr>
              <a:t>Dataset :</a:t>
            </a:r>
          </a:p>
          <a:p>
            <a:r>
              <a:rPr lang="en-US" dirty="0">
                <a:latin typeface="+mj-lt"/>
              </a:rPr>
              <a:t>Autos_mpg.csv – ( Dataset of Fuel Efficiency )</a:t>
            </a:r>
          </a:p>
          <a:p>
            <a:r>
              <a:rPr lang="en-US" dirty="0">
                <a:latin typeface="+mj-lt"/>
              </a:rPr>
              <a:t>Dictionary File – ( explaining the content in the data)</a:t>
            </a:r>
          </a:p>
          <a:p>
            <a:r>
              <a:rPr lang="en-US" sz="2200" b="1" dirty="0">
                <a:highlight>
                  <a:srgbClr val="C0C0C0"/>
                </a:highlight>
                <a:latin typeface="+mj-lt"/>
              </a:rPr>
              <a:t>Data field</a:t>
            </a:r>
          </a:p>
          <a:p>
            <a:pPr marL="342900" indent="-342900">
              <a:buFont typeface="+mj-lt"/>
              <a:buAutoNum type="arabicPeriod"/>
            </a:pPr>
            <a:r>
              <a:rPr lang="en-US" b="1" dirty="0">
                <a:latin typeface="+mj-lt"/>
              </a:rPr>
              <a:t>mpg: </a:t>
            </a:r>
            <a:r>
              <a:rPr lang="en-US" dirty="0">
                <a:latin typeface="+mj-lt"/>
              </a:rPr>
              <a:t>Car's fuel efficiency measured in miles per gallon.</a:t>
            </a:r>
          </a:p>
          <a:p>
            <a:pPr marL="342900" indent="-342900">
              <a:buFont typeface="+mj-lt"/>
              <a:buAutoNum type="arabicPeriod"/>
            </a:pPr>
            <a:r>
              <a:rPr lang="en-US" b="1" dirty="0">
                <a:latin typeface="+mj-lt"/>
              </a:rPr>
              <a:t>cylinders: </a:t>
            </a:r>
            <a:r>
              <a:rPr lang="en-US" dirty="0">
                <a:latin typeface="+mj-lt"/>
              </a:rPr>
              <a:t>Number of cylinders in the car's engine.</a:t>
            </a:r>
          </a:p>
          <a:p>
            <a:pPr marL="342900" indent="-342900">
              <a:buFont typeface="+mj-lt"/>
              <a:buAutoNum type="arabicPeriod"/>
            </a:pPr>
            <a:r>
              <a:rPr lang="en-US" b="1" dirty="0">
                <a:latin typeface="+mj-lt"/>
              </a:rPr>
              <a:t>displacement: </a:t>
            </a:r>
            <a:r>
              <a:rPr lang="en-US" dirty="0">
                <a:latin typeface="+mj-lt"/>
              </a:rPr>
              <a:t>Engine displacement in cubic inches.</a:t>
            </a:r>
          </a:p>
          <a:p>
            <a:pPr marL="342900" indent="-342900">
              <a:buFont typeface="+mj-lt"/>
              <a:buAutoNum type="arabicPeriod"/>
            </a:pPr>
            <a:r>
              <a:rPr lang="en-US" b="1" dirty="0">
                <a:latin typeface="+mj-lt"/>
              </a:rPr>
              <a:t>horsepower: </a:t>
            </a:r>
            <a:r>
              <a:rPr lang="en-US" dirty="0">
                <a:latin typeface="+mj-lt"/>
              </a:rPr>
              <a:t>Engine power output measured in horsepower.</a:t>
            </a:r>
          </a:p>
          <a:p>
            <a:pPr marL="342900" indent="-342900">
              <a:buFont typeface="+mj-lt"/>
              <a:buAutoNum type="arabicPeriod"/>
            </a:pPr>
            <a:r>
              <a:rPr lang="en-US" b="1" dirty="0">
                <a:latin typeface="+mj-lt"/>
              </a:rPr>
              <a:t>weight: </a:t>
            </a:r>
            <a:r>
              <a:rPr lang="en-US" dirty="0">
                <a:latin typeface="+mj-lt"/>
              </a:rPr>
              <a:t>Car's weight in pounds.</a:t>
            </a:r>
          </a:p>
          <a:p>
            <a:pPr marL="342900" indent="-342900">
              <a:buFont typeface="+mj-lt"/>
              <a:buAutoNum type="arabicPeriod"/>
            </a:pPr>
            <a:r>
              <a:rPr lang="en-US" b="1" dirty="0">
                <a:latin typeface="+mj-lt"/>
              </a:rPr>
              <a:t>acceleration: </a:t>
            </a:r>
            <a:r>
              <a:rPr lang="en-US" dirty="0">
                <a:latin typeface="+mj-lt"/>
              </a:rPr>
              <a:t>Time taken for the car to reach a certain speed from standstill.</a:t>
            </a:r>
          </a:p>
          <a:p>
            <a:pPr marL="342900" indent="-342900">
              <a:buFont typeface="+mj-lt"/>
              <a:buAutoNum type="arabicPeriod"/>
            </a:pPr>
            <a:r>
              <a:rPr lang="en-US" b="1" dirty="0" err="1">
                <a:latin typeface="+mj-lt"/>
              </a:rPr>
              <a:t>model_year</a:t>
            </a:r>
            <a:r>
              <a:rPr lang="en-US" b="1" dirty="0">
                <a:latin typeface="+mj-lt"/>
              </a:rPr>
              <a:t>: </a:t>
            </a:r>
            <a:r>
              <a:rPr lang="en-US" dirty="0">
                <a:latin typeface="+mj-lt"/>
              </a:rPr>
              <a:t>Year of manufacturing or model release.</a:t>
            </a:r>
          </a:p>
          <a:p>
            <a:pPr marL="342900" indent="-342900">
              <a:buFont typeface="+mj-lt"/>
              <a:buAutoNum type="arabicPeriod"/>
            </a:pPr>
            <a:r>
              <a:rPr lang="en-US" b="1" dirty="0">
                <a:latin typeface="+mj-lt"/>
              </a:rPr>
              <a:t>origin: </a:t>
            </a:r>
            <a:r>
              <a:rPr lang="en-US" dirty="0">
                <a:latin typeface="+mj-lt"/>
              </a:rPr>
              <a:t>Country of origin or manufacture of the car.</a:t>
            </a:r>
          </a:p>
          <a:p>
            <a:pPr marL="342900" indent="-342900">
              <a:buFont typeface="+mj-lt"/>
              <a:buAutoNum type="arabicPeriod"/>
            </a:pPr>
            <a:r>
              <a:rPr lang="en-US" b="1" dirty="0" err="1">
                <a:latin typeface="+mj-lt"/>
              </a:rPr>
              <a:t>car_name</a:t>
            </a:r>
            <a:r>
              <a:rPr lang="en-US" b="1" dirty="0">
                <a:latin typeface="+mj-lt"/>
              </a:rPr>
              <a:t>: </a:t>
            </a:r>
            <a:r>
              <a:rPr lang="en-US" dirty="0">
                <a:latin typeface="+mj-lt"/>
              </a:rPr>
              <a:t>Unique identifier for each car instance.</a:t>
            </a:r>
          </a:p>
          <a:p>
            <a:endParaRPr lang="en-IN" dirty="0"/>
          </a:p>
        </p:txBody>
      </p:sp>
    </p:spTree>
    <p:extLst>
      <p:ext uri="{BB962C8B-B14F-4D97-AF65-F5344CB8AC3E}">
        <p14:creationId xmlns:p14="http://schemas.microsoft.com/office/powerpoint/2010/main" val="1479600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7979C-58EB-5A99-0CB2-8F77DFEE7759}"/>
              </a:ext>
            </a:extLst>
          </p:cNvPr>
          <p:cNvSpPr>
            <a:spLocks noGrp="1"/>
          </p:cNvSpPr>
          <p:nvPr>
            <p:ph type="title"/>
          </p:nvPr>
        </p:nvSpPr>
        <p:spPr/>
        <p:txBody>
          <a:bodyPr/>
          <a:lstStyle/>
          <a:p>
            <a:r>
              <a:rPr lang="en-US" b="1" i="0" dirty="0">
                <a:solidFill>
                  <a:srgbClr val="0D0D0D"/>
                </a:solidFill>
                <a:effectLst/>
                <a:highlight>
                  <a:srgbClr val="FFFFFF"/>
                </a:highlight>
              </a:rPr>
              <a:t>Key Metrics</a:t>
            </a:r>
            <a:endParaRPr lang="en-IN" dirty="0"/>
          </a:p>
        </p:txBody>
      </p:sp>
      <p:sp>
        <p:nvSpPr>
          <p:cNvPr id="3" name="Content Placeholder 2">
            <a:extLst>
              <a:ext uri="{FF2B5EF4-FFF2-40B4-BE49-F238E27FC236}">
                <a16:creationId xmlns:a16="http://schemas.microsoft.com/office/drawing/2014/main" id="{194D8AC8-1D00-C499-92A3-F32A23FD0268}"/>
              </a:ext>
            </a:extLst>
          </p:cNvPr>
          <p:cNvSpPr>
            <a:spLocks noGrp="1"/>
          </p:cNvSpPr>
          <p:nvPr>
            <p:ph idx="1"/>
          </p:nvPr>
        </p:nvSpPr>
        <p:spPr/>
        <p:txBody>
          <a:bodyPr/>
          <a:lstStyle/>
          <a:p>
            <a:endParaRPr lang="en-US" dirty="0"/>
          </a:p>
          <a:p>
            <a:r>
              <a:rPr lang="en-US" sz="1800" dirty="0"/>
              <a:t>We worked with a dataset of 398 vehicles to predict fuel efficiency (MPG) using various metrics like horsepower, weight, cylinders, displacement, acceleration, origin, and model year. First, we cleaned the data by handling null values in the 'horsepower' column and converting strings to integers. We also normalized the 'weight' column for consistency. After splitting the data into training and testing sets, we built two models: Linear Regression and Support Vector Regression (SVR). Linear Regression performed slightly better with 80% accuracy, compared to SVR's 79%. This project highlights the main factors affecting fuel efficiency and shows how effective predictive modeling can be.</a:t>
            </a:r>
          </a:p>
        </p:txBody>
      </p:sp>
    </p:spTree>
    <p:extLst>
      <p:ext uri="{BB962C8B-B14F-4D97-AF65-F5344CB8AC3E}">
        <p14:creationId xmlns:p14="http://schemas.microsoft.com/office/powerpoint/2010/main" val="3341566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20C2D-FA37-F533-DC41-4F194AC9CF8E}"/>
              </a:ext>
            </a:extLst>
          </p:cNvPr>
          <p:cNvSpPr>
            <a:spLocks noGrp="1"/>
          </p:cNvSpPr>
          <p:nvPr>
            <p:ph type="title"/>
          </p:nvPr>
        </p:nvSpPr>
        <p:spPr/>
        <p:txBody>
          <a:bodyPr>
            <a:normAutofit/>
          </a:bodyPr>
          <a:lstStyle/>
          <a:p>
            <a:r>
              <a:rPr lang="en-US" b="1" i="0" dirty="0">
                <a:solidFill>
                  <a:srgbClr val="0D0D0D"/>
                </a:solidFill>
                <a:effectLst/>
                <a:highlight>
                  <a:srgbClr val="FFFFFF"/>
                </a:highlight>
              </a:rPr>
              <a:t>Dividing </a:t>
            </a:r>
            <a:r>
              <a:rPr lang="en-US" b="1" dirty="0">
                <a:solidFill>
                  <a:srgbClr val="0D0D0D"/>
                </a:solidFill>
                <a:highlight>
                  <a:srgbClr val="FFFFFF"/>
                </a:highlight>
              </a:rPr>
              <a:t>the</a:t>
            </a:r>
            <a:r>
              <a:rPr lang="en-US" b="1" i="0" dirty="0">
                <a:solidFill>
                  <a:srgbClr val="0D0D0D"/>
                </a:solidFill>
                <a:effectLst/>
                <a:highlight>
                  <a:srgbClr val="FFFFFF"/>
                </a:highlight>
              </a:rPr>
              <a:t> data in 4 phase</a:t>
            </a:r>
            <a:endParaRPr lang="en-IN" dirty="0"/>
          </a:p>
        </p:txBody>
      </p:sp>
      <p:graphicFrame>
        <p:nvGraphicFramePr>
          <p:cNvPr id="4" name="Content Placeholder 3">
            <a:extLst>
              <a:ext uri="{FF2B5EF4-FFF2-40B4-BE49-F238E27FC236}">
                <a16:creationId xmlns:a16="http://schemas.microsoft.com/office/drawing/2014/main" id="{69BF81A2-25DF-B8D9-7246-FB3D95398826}"/>
              </a:ext>
            </a:extLst>
          </p:cNvPr>
          <p:cNvGraphicFramePr>
            <a:graphicFrameLocks noGrp="1"/>
          </p:cNvGraphicFramePr>
          <p:nvPr>
            <p:ph idx="1"/>
            <p:extLst>
              <p:ext uri="{D42A27DB-BD31-4B8C-83A1-F6EECF244321}">
                <p14:modId xmlns:p14="http://schemas.microsoft.com/office/powerpoint/2010/main" val="2281373957"/>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4625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BF766-5C81-D6D1-B49F-FE87FE2D44BC}"/>
              </a:ext>
            </a:extLst>
          </p:cNvPr>
          <p:cNvSpPr>
            <a:spLocks noGrp="1"/>
          </p:cNvSpPr>
          <p:nvPr>
            <p:ph type="title"/>
          </p:nvPr>
        </p:nvSpPr>
        <p:spPr>
          <a:xfrm>
            <a:off x="1066800" y="905256"/>
            <a:ext cx="10058400" cy="1108938"/>
          </a:xfrm>
        </p:spPr>
        <p:txBody>
          <a:bodyPr>
            <a:normAutofit fontScale="90000"/>
          </a:bodyPr>
          <a:lstStyle/>
          <a:p>
            <a:r>
              <a:rPr lang="en-US" b="1" i="0" dirty="0">
                <a:solidFill>
                  <a:srgbClr val="0D0D0D"/>
                </a:solidFill>
                <a:effectLst/>
                <a:highlight>
                  <a:srgbClr val="FFFFFF"/>
                </a:highlight>
              </a:rPr>
              <a:t>1.Loading and Exploratory Data Analysis ( EDA )</a:t>
            </a:r>
            <a:endParaRPr lang="en-IN" dirty="0"/>
          </a:p>
        </p:txBody>
      </p:sp>
      <p:sp>
        <p:nvSpPr>
          <p:cNvPr id="3" name="Content Placeholder 2">
            <a:extLst>
              <a:ext uri="{FF2B5EF4-FFF2-40B4-BE49-F238E27FC236}">
                <a16:creationId xmlns:a16="http://schemas.microsoft.com/office/drawing/2014/main" id="{B1C00B4A-6BAD-62AC-3AD9-F32E6ADD323F}"/>
              </a:ext>
            </a:extLst>
          </p:cNvPr>
          <p:cNvSpPr>
            <a:spLocks noGrp="1"/>
          </p:cNvSpPr>
          <p:nvPr>
            <p:ph idx="1"/>
          </p:nvPr>
        </p:nvSpPr>
        <p:spPr/>
        <p:txBody>
          <a:bodyPr/>
          <a:lstStyle/>
          <a:p>
            <a:pPr algn="l">
              <a:buFont typeface="+mj-lt"/>
              <a:buAutoNum type="arabicPeriod"/>
            </a:pPr>
            <a:r>
              <a:rPr lang="en-US" sz="2000" b="1" i="0" dirty="0">
                <a:solidFill>
                  <a:srgbClr val="0D0D0D"/>
                </a:solidFill>
                <a:effectLst/>
                <a:highlight>
                  <a:srgbClr val="C0C0C0"/>
                </a:highlight>
                <a:latin typeface="+mj-lt"/>
              </a:rPr>
              <a:t> Data Overview</a:t>
            </a:r>
            <a:r>
              <a:rPr lang="en-US" sz="2000" b="0" i="0" dirty="0">
                <a:solidFill>
                  <a:srgbClr val="0D0D0D"/>
                </a:solidFill>
                <a:effectLst/>
                <a:highlight>
                  <a:srgbClr val="C0C0C0"/>
                </a:highlight>
                <a:latin typeface="+mj-lt"/>
              </a:rPr>
              <a:t>:</a:t>
            </a:r>
          </a:p>
          <a:p>
            <a:pPr marL="742950" lvl="1" indent="-285750" algn="l">
              <a:buFont typeface="+mj-lt"/>
              <a:buAutoNum type="arabicPeriod"/>
            </a:pPr>
            <a:r>
              <a:rPr lang="en-US" sz="1800" b="0" i="0" dirty="0">
                <a:solidFill>
                  <a:srgbClr val="0D0D0D"/>
                </a:solidFill>
                <a:effectLst/>
              </a:rPr>
              <a:t>The dataset contains 398 rows and 9 columns with various data types (floats, integers, and strings).</a:t>
            </a:r>
          </a:p>
          <a:p>
            <a:pPr marL="742950" lvl="1" indent="-285750" algn="l">
              <a:buFont typeface="+mj-lt"/>
              <a:buAutoNum type="arabicPeriod"/>
            </a:pPr>
            <a:r>
              <a:rPr lang="en-US" sz="1800" b="0" i="0" dirty="0">
                <a:solidFill>
                  <a:srgbClr val="0D0D0D"/>
                </a:solidFill>
                <a:effectLst/>
              </a:rPr>
              <a:t>Identified null values in the 'horsepower' column and dropped the rows with null values.</a:t>
            </a:r>
          </a:p>
          <a:p>
            <a:pPr marL="742950" lvl="1" indent="-285750" algn="l">
              <a:buFont typeface="+mj-lt"/>
              <a:buAutoNum type="arabicPeriod"/>
            </a:pPr>
            <a:endParaRPr lang="en-US" sz="1800" b="0" i="0" dirty="0">
              <a:solidFill>
                <a:srgbClr val="0D0D0D"/>
              </a:solidFill>
              <a:effectLst/>
              <a:highlight>
                <a:srgbClr val="C0C0C0"/>
              </a:highlight>
            </a:endParaRPr>
          </a:p>
          <a:p>
            <a:pPr algn="l">
              <a:buFont typeface="+mj-lt"/>
              <a:buAutoNum type="arabicPeriod"/>
            </a:pPr>
            <a:r>
              <a:rPr lang="en-US" sz="2000" b="1" i="0" dirty="0">
                <a:solidFill>
                  <a:srgbClr val="0D0D0D"/>
                </a:solidFill>
                <a:effectLst/>
                <a:latin typeface="+mj-lt"/>
              </a:rPr>
              <a:t> </a:t>
            </a:r>
            <a:r>
              <a:rPr lang="en-US" sz="2000" b="1" i="0" dirty="0">
                <a:solidFill>
                  <a:srgbClr val="0D0D0D"/>
                </a:solidFill>
                <a:effectLst/>
                <a:highlight>
                  <a:srgbClr val="C0C0C0"/>
                </a:highlight>
                <a:latin typeface="+mj-lt"/>
              </a:rPr>
              <a:t>Data Conversion</a:t>
            </a:r>
            <a:r>
              <a:rPr lang="en-US" sz="2000" b="0" i="0" dirty="0">
                <a:solidFill>
                  <a:srgbClr val="0D0D0D"/>
                </a:solidFill>
                <a:effectLst/>
                <a:highlight>
                  <a:srgbClr val="C0C0C0"/>
                </a:highlight>
                <a:latin typeface="+mj-lt"/>
              </a:rPr>
              <a:t>:</a:t>
            </a:r>
          </a:p>
          <a:p>
            <a:pPr marL="742950" lvl="1" indent="-285750" algn="l">
              <a:buFont typeface="+mj-lt"/>
              <a:buAutoNum type="arabicPeriod"/>
            </a:pPr>
            <a:r>
              <a:rPr lang="en-US" sz="1800" b="0" i="0" dirty="0">
                <a:solidFill>
                  <a:srgbClr val="0D0D0D"/>
                </a:solidFill>
                <a:effectLst/>
              </a:rPr>
              <a:t>Converted 'horsepower' from strings to integers using </a:t>
            </a:r>
            <a:r>
              <a:rPr lang="en-US" sz="1800" b="0" i="0" dirty="0" err="1">
                <a:solidFill>
                  <a:srgbClr val="0D0D0D"/>
                </a:solidFill>
                <a:effectLst/>
              </a:rPr>
              <a:t>LabelEncoder</a:t>
            </a:r>
            <a:r>
              <a:rPr lang="en-US" sz="1800" b="0" i="0" dirty="0">
                <a:solidFill>
                  <a:srgbClr val="0D0D0D"/>
                </a:solidFill>
                <a:effectLst/>
              </a:rPr>
              <a:t> to prepare for visualization and analysis.</a:t>
            </a:r>
          </a:p>
          <a:p>
            <a:endParaRPr lang="en-IN" dirty="0"/>
          </a:p>
        </p:txBody>
      </p:sp>
    </p:spTree>
    <p:extLst>
      <p:ext uri="{BB962C8B-B14F-4D97-AF65-F5344CB8AC3E}">
        <p14:creationId xmlns:p14="http://schemas.microsoft.com/office/powerpoint/2010/main" val="3535376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86B53-A841-3494-FAA0-7EEEF97F1E44}"/>
              </a:ext>
            </a:extLst>
          </p:cNvPr>
          <p:cNvSpPr>
            <a:spLocks noGrp="1"/>
          </p:cNvSpPr>
          <p:nvPr>
            <p:ph type="title"/>
          </p:nvPr>
        </p:nvSpPr>
        <p:spPr/>
        <p:txBody>
          <a:bodyPr/>
          <a:lstStyle/>
          <a:p>
            <a:r>
              <a:rPr lang="en-US" b="1" i="0" dirty="0">
                <a:solidFill>
                  <a:srgbClr val="0D0D0D"/>
                </a:solidFill>
                <a:effectLst/>
                <a:highlight>
                  <a:srgbClr val="FFFFFF"/>
                </a:highlight>
              </a:rPr>
              <a:t>2.</a:t>
            </a:r>
            <a:r>
              <a:rPr lang="en-IN" b="0" i="0" dirty="0">
                <a:solidFill>
                  <a:srgbClr val="0D0D0D"/>
                </a:solidFill>
                <a:effectLst/>
                <a:highlight>
                  <a:srgbClr val="FFFFFF"/>
                </a:highlight>
                <a:latin typeface="ui-sans-serif"/>
              </a:rPr>
              <a:t> </a:t>
            </a:r>
            <a:r>
              <a:rPr lang="en-IN" b="1" i="0" dirty="0">
                <a:solidFill>
                  <a:srgbClr val="0D0D0D"/>
                </a:solidFill>
                <a:effectLst/>
                <a:highlight>
                  <a:srgbClr val="FFFFFF"/>
                </a:highlight>
              </a:rPr>
              <a:t>Visualizing</a:t>
            </a:r>
            <a:r>
              <a:rPr lang="en-US" b="1" i="0" dirty="0">
                <a:solidFill>
                  <a:srgbClr val="0D0D0D"/>
                </a:solidFill>
                <a:effectLst/>
                <a:highlight>
                  <a:srgbClr val="FFFFFF"/>
                </a:highlight>
              </a:rPr>
              <a:t> the Data</a:t>
            </a:r>
            <a:endParaRPr lang="en-IN" dirty="0"/>
          </a:p>
        </p:txBody>
      </p:sp>
      <p:sp>
        <p:nvSpPr>
          <p:cNvPr id="3" name="Content Placeholder 2">
            <a:extLst>
              <a:ext uri="{FF2B5EF4-FFF2-40B4-BE49-F238E27FC236}">
                <a16:creationId xmlns:a16="http://schemas.microsoft.com/office/drawing/2014/main" id="{E03DF8DD-06FF-A5D0-DE46-1AA5294C12F4}"/>
              </a:ext>
            </a:extLst>
          </p:cNvPr>
          <p:cNvSpPr>
            <a:spLocks noGrp="1"/>
          </p:cNvSpPr>
          <p:nvPr>
            <p:ph idx="1"/>
          </p:nvPr>
        </p:nvSpPr>
        <p:spPr/>
        <p:txBody>
          <a:bodyPr/>
          <a:lstStyle/>
          <a:p>
            <a:pPr marL="0" indent="0" algn="l">
              <a:buNone/>
            </a:pPr>
            <a:endParaRPr lang="en-US" sz="2000" b="0" i="0" dirty="0">
              <a:solidFill>
                <a:srgbClr val="0D0D0D"/>
              </a:solidFill>
              <a:effectLst/>
              <a:latin typeface="+mj-lt"/>
            </a:endParaRPr>
          </a:p>
          <a:p>
            <a:pPr marL="742950" lvl="1" indent="-285750" algn="l">
              <a:buFont typeface="+mj-lt"/>
              <a:buAutoNum type="arabicPeriod"/>
            </a:pPr>
            <a:r>
              <a:rPr lang="en-US" sz="1800" b="0" i="0" dirty="0">
                <a:solidFill>
                  <a:srgbClr val="0D0D0D"/>
                </a:solidFill>
                <a:effectLst/>
                <a:latin typeface="+mj-lt"/>
              </a:rPr>
              <a:t>Most vehicles have an MPG between 15 and 40.</a:t>
            </a:r>
          </a:p>
          <a:p>
            <a:pPr marL="742950" lvl="1" indent="-285750" algn="l">
              <a:buFont typeface="+mj-lt"/>
              <a:buAutoNum type="arabicPeriod"/>
            </a:pPr>
            <a:r>
              <a:rPr lang="en-US" sz="1800" b="0" i="0" dirty="0">
                <a:solidFill>
                  <a:srgbClr val="0D0D0D"/>
                </a:solidFill>
                <a:effectLst/>
                <a:latin typeface="+mj-lt"/>
              </a:rPr>
              <a:t>Majority of horsepower counts are above 50.</a:t>
            </a:r>
          </a:p>
          <a:p>
            <a:pPr marL="742950" lvl="1" indent="-285750" algn="l">
              <a:buFont typeface="+mj-lt"/>
              <a:buAutoNum type="arabicPeriod"/>
            </a:pPr>
            <a:r>
              <a:rPr lang="en-US" sz="1800" b="0" i="0" dirty="0">
                <a:solidFill>
                  <a:srgbClr val="0D0D0D"/>
                </a:solidFill>
                <a:effectLst/>
                <a:latin typeface="+mj-lt"/>
              </a:rPr>
              <a:t>Most vehicles originate from region 1.</a:t>
            </a:r>
          </a:p>
          <a:p>
            <a:pPr marL="742950" lvl="1" indent="-285750" algn="l">
              <a:buFont typeface="+mj-lt"/>
              <a:buAutoNum type="arabicPeriod"/>
            </a:pPr>
            <a:r>
              <a:rPr lang="en-US" sz="1800" b="0" i="0" dirty="0">
                <a:solidFill>
                  <a:srgbClr val="0D0D0D"/>
                </a:solidFill>
                <a:effectLst/>
                <a:latin typeface="+mj-lt"/>
              </a:rPr>
              <a:t>A few cars exhibit high horsepower and over 40 MPG.</a:t>
            </a:r>
          </a:p>
          <a:p>
            <a:pPr marL="742950" lvl="1" indent="-285750" algn="l">
              <a:buFont typeface="+mj-lt"/>
              <a:buAutoNum type="arabicPeriod"/>
            </a:pPr>
            <a:r>
              <a:rPr lang="en-US" sz="1800" b="0" i="0" dirty="0">
                <a:solidFill>
                  <a:srgbClr val="0D0D0D"/>
                </a:solidFill>
                <a:effectLst/>
                <a:latin typeface="+mj-lt"/>
              </a:rPr>
              <a:t>Most vehicles have four cylinders and weigh between 2000 - 4500 lbs.</a:t>
            </a:r>
          </a:p>
          <a:p>
            <a:pPr marL="742950" lvl="1" indent="-285750" algn="l">
              <a:buFont typeface="+mj-lt"/>
              <a:buAutoNum type="arabicPeriod"/>
            </a:pPr>
            <a:r>
              <a:rPr lang="en-US" sz="1800" b="0" i="0" dirty="0">
                <a:solidFill>
                  <a:srgbClr val="0D0D0D"/>
                </a:solidFill>
                <a:effectLst/>
                <a:latin typeface="+mj-lt"/>
              </a:rPr>
              <a:t>No significant outliers in horsepower, but some outliers were found in acceleration.</a:t>
            </a:r>
          </a:p>
          <a:p>
            <a:pPr marL="742950" lvl="1" indent="-285750" algn="l">
              <a:buFont typeface="+mj-lt"/>
              <a:buAutoNum type="arabicPeriod"/>
            </a:pPr>
            <a:endParaRPr lang="en-US" sz="1800" b="0" i="0" dirty="0">
              <a:solidFill>
                <a:srgbClr val="0D0D0D"/>
              </a:solidFill>
              <a:effectLst/>
              <a:highlight>
                <a:srgbClr val="C0C0C0"/>
              </a:highlight>
              <a:latin typeface="+mj-lt"/>
            </a:endParaRPr>
          </a:p>
          <a:p>
            <a:pPr algn="l">
              <a:buFont typeface="Wingdings" panose="05000000000000000000" pitchFamily="2" charset="2"/>
              <a:buChar char="v"/>
            </a:pPr>
            <a:r>
              <a:rPr lang="en-US" sz="2000" b="1" i="0" dirty="0">
                <a:solidFill>
                  <a:srgbClr val="0D0D0D"/>
                </a:solidFill>
                <a:effectLst/>
                <a:latin typeface="+mj-lt"/>
              </a:rPr>
              <a:t>  </a:t>
            </a:r>
            <a:r>
              <a:rPr lang="en-US" sz="2000" b="1" i="0" dirty="0">
                <a:solidFill>
                  <a:srgbClr val="0D0D0D"/>
                </a:solidFill>
                <a:effectLst/>
                <a:highlight>
                  <a:srgbClr val="C0C0C0"/>
                </a:highlight>
                <a:latin typeface="+mj-lt"/>
              </a:rPr>
              <a:t>Model Year Insights</a:t>
            </a:r>
            <a:r>
              <a:rPr lang="en-US" sz="2000" b="0" i="0" dirty="0">
                <a:solidFill>
                  <a:srgbClr val="0D0D0D"/>
                </a:solidFill>
                <a:effectLst/>
                <a:highlight>
                  <a:srgbClr val="C0C0C0"/>
                </a:highlight>
                <a:latin typeface="+mj-lt"/>
              </a:rPr>
              <a:t>:</a:t>
            </a:r>
          </a:p>
          <a:p>
            <a:pPr marL="742950" lvl="1" indent="-285750" algn="l">
              <a:buFont typeface="+mj-lt"/>
              <a:buAutoNum type="arabicPeriod"/>
            </a:pPr>
            <a:r>
              <a:rPr lang="en-US" sz="1800" b="0" i="0" dirty="0">
                <a:solidFill>
                  <a:srgbClr val="0D0D0D"/>
                </a:solidFill>
                <a:effectLst/>
                <a:latin typeface="+mj-lt"/>
              </a:rPr>
              <a:t>Vehicles from model year 70 have the highest displacement, followed by those from 73.</a:t>
            </a:r>
          </a:p>
          <a:p>
            <a:endParaRPr lang="en-IN" dirty="0"/>
          </a:p>
        </p:txBody>
      </p:sp>
    </p:spTree>
    <p:extLst>
      <p:ext uri="{BB962C8B-B14F-4D97-AF65-F5344CB8AC3E}">
        <p14:creationId xmlns:p14="http://schemas.microsoft.com/office/powerpoint/2010/main" val="4140732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9C150-2600-45E7-8F1E-74A4AC3032CE}"/>
              </a:ext>
            </a:extLst>
          </p:cNvPr>
          <p:cNvSpPr>
            <a:spLocks noGrp="1"/>
          </p:cNvSpPr>
          <p:nvPr>
            <p:ph type="title"/>
          </p:nvPr>
        </p:nvSpPr>
        <p:spPr/>
        <p:txBody>
          <a:bodyPr/>
          <a:lstStyle/>
          <a:p>
            <a:r>
              <a:rPr lang="en-US" b="1" i="0" dirty="0">
                <a:solidFill>
                  <a:srgbClr val="0D0D0D"/>
                </a:solidFill>
                <a:effectLst/>
                <a:highlight>
                  <a:srgbClr val="FFFFFF"/>
                </a:highlight>
              </a:rPr>
              <a:t>Data Preprocessing</a:t>
            </a:r>
            <a:endParaRPr lang="en-IN" dirty="0"/>
          </a:p>
        </p:txBody>
      </p:sp>
      <p:graphicFrame>
        <p:nvGraphicFramePr>
          <p:cNvPr id="5" name="Content Placeholder 4">
            <a:extLst>
              <a:ext uri="{FF2B5EF4-FFF2-40B4-BE49-F238E27FC236}">
                <a16:creationId xmlns:a16="http://schemas.microsoft.com/office/drawing/2014/main" id="{0FFC1127-DD9B-2E95-4D84-F7B8A958E66A}"/>
              </a:ext>
            </a:extLst>
          </p:cNvPr>
          <p:cNvGraphicFramePr>
            <a:graphicFrameLocks noGrp="1"/>
          </p:cNvGraphicFramePr>
          <p:nvPr>
            <p:ph idx="1"/>
            <p:extLst>
              <p:ext uri="{D42A27DB-BD31-4B8C-83A1-F6EECF244321}">
                <p14:modId xmlns:p14="http://schemas.microsoft.com/office/powerpoint/2010/main" val="1595211354"/>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07647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2.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{6BE8E6AE-77A4-47FB-B62F-1EF91A384D5A}tf56219246_win32</Template>
  <TotalTime>6626</TotalTime>
  <Words>1163</Words>
  <Application>Microsoft Office PowerPoint</Application>
  <PresentationFormat>Widescreen</PresentationFormat>
  <Paragraphs>88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 Rounded MT Bold</vt:lpstr>
      <vt:lpstr>Avenir Next LT Pro</vt:lpstr>
      <vt:lpstr>Avenir Next LT Pro Light</vt:lpstr>
      <vt:lpstr>Calibri</vt:lpstr>
      <vt:lpstr>Garamond</vt:lpstr>
      <vt:lpstr>ui-sans-serif</vt:lpstr>
      <vt:lpstr>Wingdings</vt:lpstr>
      <vt:lpstr>SavonVTI</vt:lpstr>
      <vt:lpstr>PowerPoint Presentation</vt:lpstr>
      <vt:lpstr>PowerPoint Presentation</vt:lpstr>
      <vt:lpstr>Agenda</vt:lpstr>
      <vt:lpstr>Datasets And Data Field</vt:lpstr>
      <vt:lpstr>Key Metrics</vt:lpstr>
      <vt:lpstr>Dividing the data in 4 phase</vt:lpstr>
      <vt:lpstr>1.Loading and Exploratory Data Analysis ( EDA )</vt:lpstr>
      <vt:lpstr>2. Visualizing the Data</vt:lpstr>
      <vt:lpstr>Data Preprocessing</vt:lpstr>
      <vt:lpstr>Model Building and Evaluation with Conclusion </vt:lpstr>
      <vt:lpstr>Let’s Explore With Power BI Dashboard</vt:lpstr>
      <vt:lpstr>PowerPoint Presentation</vt:lpstr>
      <vt:lpstr>Key Insights from the Fuel Efficiency Dashboard </vt:lpstr>
      <vt:lpstr>Key Insights from the Fuel Efficiency Dashboard </vt:lpstr>
      <vt:lpstr>Attachment :  Checkout full work on   https://github.com/shubham1177/fuel-efficiency.git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chougule</dc:creator>
  <cp:lastModifiedBy>shubham chougule</cp:lastModifiedBy>
  <cp:revision>4</cp:revision>
  <dcterms:created xsi:type="dcterms:W3CDTF">2024-05-27T18:13:01Z</dcterms:created>
  <dcterms:modified xsi:type="dcterms:W3CDTF">2024-06-01T08:47:50Z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