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1"/>
  </p:notesMasterIdLst>
  <p:sldIdLst>
    <p:sldId id="256" r:id="rId5"/>
    <p:sldId id="711" r:id="rId6"/>
    <p:sldId id="714" r:id="rId7"/>
    <p:sldId id="719" r:id="rId8"/>
    <p:sldId id="720" r:id="rId9"/>
    <p:sldId id="721" r:id="rId10"/>
    <p:sldId id="723" r:id="rId11"/>
    <p:sldId id="724" r:id="rId12"/>
    <p:sldId id="725" r:id="rId13"/>
    <p:sldId id="727" r:id="rId14"/>
    <p:sldId id="728" r:id="rId15"/>
    <p:sldId id="715" r:id="rId16"/>
    <p:sldId id="716" r:id="rId17"/>
    <p:sldId id="718" r:id="rId18"/>
    <p:sldId id="729" r:id="rId19"/>
    <p:sldId id="30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77" d="100"/>
          <a:sy n="77" d="100"/>
        </p:scale>
        <p:origin x="869"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ubham chougule" userId="d1d49626a902c63f" providerId="LiveId" clId="{449D6DDB-C18D-44E3-85B4-DFF5BEE3DA8C}"/>
    <pc:docChg chg="undo custSel addSld delSld modSld">
      <pc:chgData name="shubham chougule" userId="d1d49626a902c63f" providerId="LiveId" clId="{449D6DDB-C18D-44E3-85B4-DFF5BEE3DA8C}" dt="2024-05-31T16:03:40.311" v="1173" actId="122"/>
      <pc:docMkLst>
        <pc:docMk/>
      </pc:docMkLst>
      <pc:sldChg chg="modSp mod">
        <pc:chgData name="shubham chougule" userId="d1d49626a902c63f" providerId="LiveId" clId="{449D6DDB-C18D-44E3-85B4-DFF5BEE3DA8C}" dt="2024-05-31T15:51:03.282" v="984" actId="20577"/>
        <pc:sldMkLst>
          <pc:docMk/>
          <pc:sldMk cId="1024334718" sldId="256"/>
        </pc:sldMkLst>
        <pc:spChg chg="mod">
          <ac:chgData name="shubham chougule" userId="d1d49626a902c63f" providerId="LiveId" clId="{449D6DDB-C18D-44E3-85B4-DFF5BEE3DA8C}" dt="2024-05-31T15:51:03.282" v="984" actId="20577"/>
          <ac:spMkLst>
            <pc:docMk/>
            <pc:sldMk cId="1024334718" sldId="256"/>
            <ac:spMk id="2" creationId="{1A225F15-9B21-01FF-BD6D-D04F30F7A091}"/>
          </ac:spMkLst>
        </pc:spChg>
      </pc:sldChg>
      <pc:sldChg chg="del">
        <pc:chgData name="shubham chougule" userId="d1d49626a902c63f" providerId="LiveId" clId="{449D6DDB-C18D-44E3-85B4-DFF5BEE3DA8C}" dt="2024-05-31T15:37:58.471" v="812" actId="2696"/>
        <pc:sldMkLst>
          <pc:docMk/>
          <pc:sldMk cId="2272459462" sldId="674"/>
        </pc:sldMkLst>
      </pc:sldChg>
      <pc:sldChg chg="modSp mod">
        <pc:chgData name="shubham chougule" userId="d1d49626a902c63f" providerId="LiveId" clId="{449D6DDB-C18D-44E3-85B4-DFF5BEE3DA8C}" dt="2024-05-31T15:51:30.806" v="986" actId="20577"/>
        <pc:sldMkLst>
          <pc:docMk/>
          <pc:sldMk cId="1173862094" sldId="711"/>
        </pc:sldMkLst>
        <pc:spChg chg="mod">
          <ac:chgData name="shubham chougule" userId="d1d49626a902c63f" providerId="LiveId" clId="{449D6DDB-C18D-44E3-85B4-DFF5BEE3DA8C}" dt="2024-05-31T15:51:30.806" v="986" actId="20577"/>
          <ac:spMkLst>
            <pc:docMk/>
            <pc:sldMk cId="1173862094" sldId="711"/>
            <ac:spMk id="4" creationId="{6F80C857-4384-387E-D3B0-A675AA2C932C}"/>
          </ac:spMkLst>
        </pc:spChg>
      </pc:sldChg>
      <pc:sldChg chg="add del">
        <pc:chgData name="shubham chougule" userId="d1d49626a902c63f" providerId="LiveId" clId="{449D6DDB-C18D-44E3-85B4-DFF5BEE3DA8C}" dt="2024-05-31T15:32:19.346" v="782" actId="2696"/>
        <pc:sldMkLst>
          <pc:docMk/>
          <pc:sldMk cId="1594365271" sldId="712"/>
        </pc:sldMkLst>
      </pc:sldChg>
      <pc:sldChg chg="modSp del mod">
        <pc:chgData name="shubham chougule" userId="d1d49626a902c63f" providerId="LiveId" clId="{449D6DDB-C18D-44E3-85B4-DFF5BEE3DA8C}" dt="2024-05-31T15:32:12.820" v="781" actId="2696"/>
        <pc:sldMkLst>
          <pc:docMk/>
          <pc:sldMk cId="1344420264" sldId="713"/>
        </pc:sldMkLst>
        <pc:spChg chg="mod">
          <ac:chgData name="shubham chougule" userId="d1d49626a902c63f" providerId="LiveId" clId="{449D6DDB-C18D-44E3-85B4-DFF5BEE3DA8C}" dt="2024-05-31T15:30:05.030" v="780"/>
          <ac:spMkLst>
            <pc:docMk/>
            <pc:sldMk cId="1344420264" sldId="713"/>
            <ac:spMk id="5" creationId="{911E276C-DF85-3591-E888-F5B1B9B1522C}"/>
          </ac:spMkLst>
        </pc:spChg>
      </pc:sldChg>
      <pc:sldChg chg="modSp mod">
        <pc:chgData name="shubham chougule" userId="d1d49626a902c63f" providerId="LiveId" clId="{449D6DDB-C18D-44E3-85B4-DFF5BEE3DA8C}" dt="2024-05-31T15:36:06.695" v="804" actId="2711"/>
        <pc:sldMkLst>
          <pc:docMk/>
          <pc:sldMk cId="1953804542" sldId="714"/>
        </pc:sldMkLst>
        <pc:spChg chg="mod">
          <ac:chgData name="shubham chougule" userId="d1d49626a902c63f" providerId="LiveId" clId="{449D6DDB-C18D-44E3-85B4-DFF5BEE3DA8C}" dt="2024-05-31T15:36:06.695" v="804" actId="2711"/>
          <ac:spMkLst>
            <pc:docMk/>
            <pc:sldMk cId="1953804542" sldId="714"/>
            <ac:spMk id="2" creationId="{C938B360-A630-EE21-210D-844E85048949}"/>
          </ac:spMkLst>
        </pc:spChg>
        <pc:spChg chg="mod">
          <ac:chgData name="shubham chougule" userId="d1d49626a902c63f" providerId="LiveId" clId="{449D6DDB-C18D-44E3-85B4-DFF5BEE3DA8C}" dt="2024-05-31T14:43:15.502" v="408" actId="2711"/>
          <ac:spMkLst>
            <pc:docMk/>
            <pc:sldMk cId="1953804542" sldId="714"/>
            <ac:spMk id="3" creationId="{67B003C9-103A-47E6-D7EB-87D0A8CB5431}"/>
          </ac:spMkLst>
        </pc:spChg>
      </pc:sldChg>
      <pc:sldChg chg="modSp mod">
        <pc:chgData name="shubham chougule" userId="d1d49626a902c63f" providerId="LiveId" clId="{449D6DDB-C18D-44E3-85B4-DFF5BEE3DA8C}" dt="2024-05-31T15:37:25.081" v="809" actId="14100"/>
        <pc:sldMkLst>
          <pc:docMk/>
          <pc:sldMk cId="3453116745" sldId="716"/>
        </pc:sldMkLst>
        <pc:spChg chg="mod">
          <ac:chgData name="shubham chougule" userId="d1d49626a902c63f" providerId="LiveId" clId="{449D6DDB-C18D-44E3-85B4-DFF5BEE3DA8C}" dt="2024-05-31T15:37:17.189" v="808" actId="14100"/>
          <ac:spMkLst>
            <pc:docMk/>
            <pc:sldMk cId="3453116745" sldId="716"/>
            <ac:spMk id="2" creationId="{CDF17ACB-9880-007E-72F3-498884387B38}"/>
          </ac:spMkLst>
        </pc:spChg>
        <pc:spChg chg="mod">
          <ac:chgData name="shubham chougule" userId="d1d49626a902c63f" providerId="LiveId" clId="{449D6DDB-C18D-44E3-85B4-DFF5BEE3DA8C}" dt="2024-05-31T15:37:25.081" v="809" actId="14100"/>
          <ac:spMkLst>
            <pc:docMk/>
            <pc:sldMk cId="3453116745" sldId="716"/>
            <ac:spMk id="3" creationId="{1149D15B-4826-B9F6-2C10-B33AEDC08A17}"/>
          </ac:spMkLst>
        </pc:spChg>
      </pc:sldChg>
      <pc:sldChg chg="modSp mod">
        <pc:chgData name="shubham chougule" userId="d1d49626a902c63f" providerId="LiveId" clId="{449D6DDB-C18D-44E3-85B4-DFF5BEE3DA8C}" dt="2024-05-31T15:37:35.025" v="811" actId="27636"/>
        <pc:sldMkLst>
          <pc:docMk/>
          <pc:sldMk cId="2449686516" sldId="718"/>
        </pc:sldMkLst>
        <pc:spChg chg="mod">
          <ac:chgData name="shubham chougule" userId="d1d49626a902c63f" providerId="LiveId" clId="{449D6DDB-C18D-44E3-85B4-DFF5BEE3DA8C}" dt="2024-05-31T15:37:35.025" v="811" actId="27636"/>
          <ac:spMkLst>
            <pc:docMk/>
            <pc:sldMk cId="2449686516" sldId="718"/>
            <ac:spMk id="2" creationId="{CDF17ACB-9880-007E-72F3-498884387B38}"/>
          </ac:spMkLst>
        </pc:spChg>
        <pc:spChg chg="mod">
          <ac:chgData name="shubham chougule" userId="d1d49626a902c63f" providerId="LiveId" clId="{449D6DDB-C18D-44E3-85B4-DFF5BEE3DA8C}" dt="2024-05-31T15:35:37.558" v="802" actId="2711"/>
          <ac:spMkLst>
            <pc:docMk/>
            <pc:sldMk cId="2449686516" sldId="718"/>
            <ac:spMk id="3" creationId="{1149D15B-4826-B9F6-2C10-B33AEDC08A17}"/>
          </ac:spMkLst>
        </pc:spChg>
      </pc:sldChg>
      <pc:sldChg chg="modSp mod">
        <pc:chgData name="shubham chougule" userId="d1d49626a902c63f" providerId="LiveId" clId="{449D6DDB-C18D-44E3-85B4-DFF5BEE3DA8C}" dt="2024-05-31T15:36:20.653" v="806" actId="2711"/>
        <pc:sldMkLst>
          <pc:docMk/>
          <pc:sldMk cId="1479600255" sldId="719"/>
        </pc:sldMkLst>
        <pc:spChg chg="mod">
          <ac:chgData name="shubham chougule" userId="d1d49626a902c63f" providerId="LiveId" clId="{449D6DDB-C18D-44E3-85B4-DFF5BEE3DA8C}" dt="2024-05-31T15:36:20.653" v="806" actId="2711"/>
          <ac:spMkLst>
            <pc:docMk/>
            <pc:sldMk cId="1479600255" sldId="719"/>
            <ac:spMk id="2" creationId="{0842E294-2743-5168-D498-6121EF33AC03}"/>
          </ac:spMkLst>
        </pc:spChg>
        <pc:spChg chg="mod">
          <ac:chgData name="shubham chougule" userId="d1d49626a902c63f" providerId="LiveId" clId="{449D6DDB-C18D-44E3-85B4-DFF5BEE3DA8C}" dt="2024-05-31T14:43:54.083" v="409" actId="2711"/>
          <ac:spMkLst>
            <pc:docMk/>
            <pc:sldMk cId="1479600255" sldId="719"/>
            <ac:spMk id="3" creationId="{3AC5418D-FC0C-249B-82E7-A405BE62B5DA}"/>
          </ac:spMkLst>
        </pc:spChg>
      </pc:sldChg>
      <pc:sldChg chg="modSp new mod">
        <pc:chgData name="shubham chougule" userId="d1d49626a902c63f" providerId="LiveId" clId="{449D6DDB-C18D-44E3-85B4-DFF5BEE3DA8C}" dt="2024-05-31T14:28:05.215" v="163" actId="21"/>
        <pc:sldMkLst>
          <pc:docMk/>
          <pc:sldMk cId="3341566867" sldId="720"/>
        </pc:sldMkLst>
        <pc:spChg chg="mod">
          <ac:chgData name="shubham chougule" userId="d1d49626a902c63f" providerId="LiveId" clId="{449D6DDB-C18D-44E3-85B4-DFF5BEE3DA8C}" dt="2024-05-31T14:28:05.215" v="163" actId="21"/>
          <ac:spMkLst>
            <pc:docMk/>
            <pc:sldMk cId="3341566867" sldId="720"/>
            <ac:spMk id="2" creationId="{9ED7979C-58EB-5A99-0CB2-8F77DFEE7759}"/>
          </ac:spMkLst>
        </pc:spChg>
        <pc:spChg chg="mod">
          <ac:chgData name="shubham chougule" userId="d1d49626a902c63f" providerId="LiveId" clId="{449D6DDB-C18D-44E3-85B4-DFF5BEE3DA8C}" dt="2024-05-31T14:11:48.801" v="33" actId="13926"/>
          <ac:spMkLst>
            <pc:docMk/>
            <pc:sldMk cId="3341566867" sldId="720"/>
            <ac:spMk id="3" creationId="{194D8AC8-1D00-C499-92A3-F32A23FD0268}"/>
          </ac:spMkLst>
        </pc:spChg>
      </pc:sldChg>
      <pc:sldChg chg="modSp new mod">
        <pc:chgData name="shubham chougule" userId="d1d49626a902c63f" providerId="LiveId" clId="{449D6DDB-C18D-44E3-85B4-DFF5BEE3DA8C}" dt="2024-05-31T15:55:15.558" v="1037" actId="20577"/>
        <pc:sldMkLst>
          <pc:docMk/>
          <pc:sldMk cId="1714625853" sldId="721"/>
        </pc:sldMkLst>
        <pc:spChg chg="mod">
          <ac:chgData name="shubham chougule" userId="d1d49626a902c63f" providerId="LiveId" clId="{449D6DDB-C18D-44E3-85B4-DFF5BEE3DA8C}" dt="2024-05-31T15:22:56.962" v="639" actId="21"/>
          <ac:spMkLst>
            <pc:docMk/>
            <pc:sldMk cId="1714625853" sldId="721"/>
            <ac:spMk id="2" creationId="{F1220C2D-FA37-F533-DC41-4F194AC9CF8E}"/>
          </ac:spMkLst>
        </pc:spChg>
        <pc:spChg chg="mod">
          <ac:chgData name="shubham chougule" userId="d1d49626a902c63f" providerId="LiveId" clId="{449D6DDB-C18D-44E3-85B4-DFF5BEE3DA8C}" dt="2024-05-31T15:55:15.558" v="1037" actId="20577"/>
          <ac:spMkLst>
            <pc:docMk/>
            <pc:sldMk cId="1714625853" sldId="721"/>
            <ac:spMk id="3" creationId="{FB8E8F52-1610-43E5-1CF4-5BC22D79DCA7}"/>
          </ac:spMkLst>
        </pc:spChg>
      </pc:sldChg>
      <pc:sldChg chg="modSp new del mod">
        <pc:chgData name="shubham chougule" userId="d1d49626a902c63f" providerId="LiveId" clId="{449D6DDB-C18D-44E3-85B4-DFF5BEE3DA8C}" dt="2024-05-31T15:29:31.274" v="779" actId="2696"/>
        <pc:sldMkLst>
          <pc:docMk/>
          <pc:sldMk cId="1401021458" sldId="722"/>
        </pc:sldMkLst>
        <pc:spChg chg="mod">
          <ac:chgData name="shubham chougule" userId="d1d49626a902c63f" providerId="LiveId" clId="{449D6DDB-C18D-44E3-85B4-DFF5BEE3DA8C}" dt="2024-05-31T15:18:09.265" v="599" actId="20577"/>
          <ac:spMkLst>
            <pc:docMk/>
            <pc:sldMk cId="1401021458" sldId="722"/>
            <ac:spMk id="2" creationId="{215A8AE8-CD3C-FAA1-5032-97FCD419F694}"/>
          </ac:spMkLst>
        </pc:spChg>
      </pc:sldChg>
      <pc:sldChg chg="modSp new mod">
        <pc:chgData name="shubham chougule" userId="d1d49626a902c63f" providerId="LiveId" clId="{449D6DDB-C18D-44E3-85B4-DFF5BEE3DA8C}" dt="2024-05-31T15:49:09.144" v="966" actId="13926"/>
        <pc:sldMkLst>
          <pc:docMk/>
          <pc:sldMk cId="3535376417" sldId="723"/>
        </pc:sldMkLst>
        <pc:spChg chg="mod">
          <ac:chgData name="shubham chougule" userId="d1d49626a902c63f" providerId="LiveId" clId="{449D6DDB-C18D-44E3-85B4-DFF5BEE3DA8C}" dt="2024-05-31T15:03:33.633" v="539" actId="20577"/>
          <ac:spMkLst>
            <pc:docMk/>
            <pc:sldMk cId="3535376417" sldId="723"/>
            <ac:spMk id="2" creationId="{265BF766-5C81-D6D1-B49F-FE87FE2D44BC}"/>
          </ac:spMkLst>
        </pc:spChg>
        <pc:spChg chg="mod">
          <ac:chgData name="shubham chougule" userId="d1d49626a902c63f" providerId="LiveId" clId="{449D6DDB-C18D-44E3-85B4-DFF5BEE3DA8C}" dt="2024-05-31T15:49:09.144" v="966" actId="13926"/>
          <ac:spMkLst>
            <pc:docMk/>
            <pc:sldMk cId="3535376417" sldId="723"/>
            <ac:spMk id="3" creationId="{B1C00B4A-6BAD-62AC-3AD9-F32E6ADD323F}"/>
          </ac:spMkLst>
        </pc:spChg>
      </pc:sldChg>
      <pc:sldChg chg="modSp new mod">
        <pc:chgData name="shubham chougule" userId="d1d49626a902c63f" providerId="LiveId" clId="{449D6DDB-C18D-44E3-85B4-DFF5BEE3DA8C}" dt="2024-05-31T15:54:06.447" v="1009" actId="20577"/>
        <pc:sldMkLst>
          <pc:docMk/>
          <pc:sldMk cId="4140732081" sldId="724"/>
        </pc:sldMkLst>
        <pc:spChg chg="mod">
          <ac:chgData name="shubham chougule" userId="d1d49626a902c63f" providerId="LiveId" clId="{449D6DDB-C18D-44E3-85B4-DFF5BEE3DA8C}" dt="2024-05-31T15:54:06.447" v="1009" actId="20577"/>
          <ac:spMkLst>
            <pc:docMk/>
            <pc:sldMk cId="4140732081" sldId="724"/>
            <ac:spMk id="2" creationId="{E6586B53-A841-3494-FAA0-7EEEF97F1E44}"/>
          </ac:spMkLst>
        </pc:spChg>
        <pc:spChg chg="mod">
          <ac:chgData name="shubham chougule" userId="d1d49626a902c63f" providerId="LiveId" clId="{449D6DDB-C18D-44E3-85B4-DFF5BEE3DA8C}" dt="2024-05-31T15:21:29.478" v="618" actId="13926"/>
          <ac:spMkLst>
            <pc:docMk/>
            <pc:sldMk cId="4140732081" sldId="724"/>
            <ac:spMk id="3" creationId="{E03DF8DD-06FF-A5D0-DE46-1AA5294C12F4}"/>
          </ac:spMkLst>
        </pc:spChg>
      </pc:sldChg>
      <pc:sldChg chg="modSp new mod">
        <pc:chgData name="shubham chougule" userId="d1d49626a902c63f" providerId="LiveId" clId="{449D6DDB-C18D-44E3-85B4-DFF5BEE3DA8C}" dt="2024-05-31T15:40:45.800" v="878" actId="2711"/>
        <pc:sldMkLst>
          <pc:docMk/>
          <pc:sldMk cId="2290764733" sldId="725"/>
        </pc:sldMkLst>
        <pc:spChg chg="mod">
          <ac:chgData name="shubham chougule" userId="d1d49626a902c63f" providerId="LiveId" clId="{449D6DDB-C18D-44E3-85B4-DFF5BEE3DA8C}" dt="2024-05-31T15:40:45.800" v="878" actId="2711"/>
          <ac:spMkLst>
            <pc:docMk/>
            <pc:sldMk cId="2290764733" sldId="725"/>
            <ac:spMk id="2" creationId="{77C9C150-2600-45E7-8F1E-74A4AC3032CE}"/>
          </ac:spMkLst>
        </pc:spChg>
        <pc:spChg chg="mod">
          <ac:chgData name="shubham chougule" userId="d1d49626a902c63f" providerId="LiveId" clId="{449D6DDB-C18D-44E3-85B4-DFF5BEE3DA8C}" dt="2024-05-31T15:20:06.612" v="615" actId="2711"/>
          <ac:spMkLst>
            <pc:docMk/>
            <pc:sldMk cId="2290764733" sldId="725"/>
            <ac:spMk id="3" creationId="{21CED2FB-0B41-0A19-0E93-F144688C0899}"/>
          </ac:spMkLst>
        </pc:spChg>
      </pc:sldChg>
      <pc:sldChg chg="modSp new del mod">
        <pc:chgData name="shubham chougule" userId="d1d49626a902c63f" providerId="LiveId" clId="{449D6DDB-C18D-44E3-85B4-DFF5BEE3DA8C}" dt="2024-05-31T15:29:16.907" v="778" actId="2696"/>
        <pc:sldMkLst>
          <pc:docMk/>
          <pc:sldMk cId="2019633727" sldId="726"/>
        </pc:sldMkLst>
        <pc:spChg chg="mod">
          <ac:chgData name="shubham chougule" userId="d1d49626a902c63f" providerId="LiveId" clId="{449D6DDB-C18D-44E3-85B4-DFF5BEE3DA8C}" dt="2024-05-31T15:24:07.500" v="685" actId="404"/>
          <ac:spMkLst>
            <pc:docMk/>
            <pc:sldMk cId="2019633727" sldId="726"/>
            <ac:spMk id="2" creationId="{B53AEF94-30E0-D809-7117-D251FCC2FAB8}"/>
          </ac:spMkLst>
        </pc:spChg>
        <pc:spChg chg="mod">
          <ac:chgData name="shubham chougule" userId="d1d49626a902c63f" providerId="LiveId" clId="{449D6DDB-C18D-44E3-85B4-DFF5BEE3DA8C}" dt="2024-05-31T15:26:00.439" v="711" actId="20577"/>
          <ac:spMkLst>
            <pc:docMk/>
            <pc:sldMk cId="2019633727" sldId="726"/>
            <ac:spMk id="3" creationId="{C3B81F21-45D0-8381-4B05-EB8EB3D971C6}"/>
          </ac:spMkLst>
        </pc:spChg>
      </pc:sldChg>
      <pc:sldChg chg="modSp new mod">
        <pc:chgData name="shubham chougule" userId="d1d49626a902c63f" providerId="LiveId" clId="{449D6DDB-C18D-44E3-85B4-DFF5BEE3DA8C}" dt="2024-05-31T15:41:34.670" v="881" actId="113"/>
        <pc:sldMkLst>
          <pc:docMk/>
          <pc:sldMk cId="2760676002" sldId="727"/>
        </pc:sldMkLst>
        <pc:spChg chg="mod">
          <ac:chgData name="shubham chougule" userId="d1d49626a902c63f" providerId="LiveId" clId="{449D6DDB-C18D-44E3-85B4-DFF5BEE3DA8C}" dt="2024-05-31T15:41:34.670" v="881" actId="113"/>
          <ac:spMkLst>
            <pc:docMk/>
            <pc:sldMk cId="2760676002" sldId="727"/>
            <ac:spMk id="2" creationId="{7FC0D238-58CE-8FCC-3ABB-C12146016E8F}"/>
          </ac:spMkLst>
        </pc:spChg>
        <pc:spChg chg="mod">
          <ac:chgData name="shubham chougule" userId="d1d49626a902c63f" providerId="LiveId" clId="{449D6DDB-C18D-44E3-85B4-DFF5BEE3DA8C}" dt="2024-05-31T15:27:55.531" v="754" actId="2711"/>
          <ac:spMkLst>
            <pc:docMk/>
            <pc:sldMk cId="2760676002" sldId="727"/>
            <ac:spMk id="3" creationId="{0605D825-C5F8-F288-AD5C-66FF42B1AD16}"/>
          </ac:spMkLst>
        </pc:spChg>
        <pc:spChg chg="mod">
          <ac:chgData name="shubham chougule" userId="d1d49626a902c63f" providerId="LiveId" clId="{449D6DDB-C18D-44E3-85B4-DFF5BEE3DA8C}" dt="2024-05-31T15:28:41.493" v="776" actId="13926"/>
          <ac:spMkLst>
            <pc:docMk/>
            <pc:sldMk cId="2760676002" sldId="727"/>
            <ac:spMk id="4" creationId="{FCAC5A38-8B33-E0E7-5564-A536638D1AE9}"/>
          </ac:spMkLst>
        </pc:spChg>
        <pc:spChg chg="mod">
          <ac:chgData name="shubham chougule" userId="d1d49626a902c63f" providerId="LiveId" clId="{449D6DDB-C18D-44E3-85B4-DFF5BEE3DA8C}" dt="2024-05-31T15:28:17.407" v="772" actId="2711"/>
          <ac:spMkLst>
            <pc:docMk/>
            <pc:sldMk cId="2760676002" sldId="727"/>
            <ac:spMk id="5" creationId="{4CDF83BC-8EE9-6E54-9578-871B644D124E}"/>
          </ac:spMkLst>
        </pc:spChg>
        <pc:spChg chg="mod">
          <ac:chgData name="shubham chougule" userId="d1d49626a902c63f" providerId="LiveId" clId="{449D6DDB-C18D-44E3-85B4-DFF5BEE3DA8C}" dt="2024-05-31T15:28:47.401" v="777" actId="13926"/>
          <ac:spMkLst>
            <pc:docMk/>
            <pc:sldMk cId="2760676002" sldId="727"/>
            <ac:spMk id="6" creationId="{597E32B5-E085-D110-3102-040F2031B8A6}"/>
          </ac:spMkLst>
        </pc:spChg>
      </pc:sldChg>
      <pc:sldChg chg="modSp new mod">
        <pc:chgData name="shubham chougule" userId="d1d49626a902c63f" providerId="LiveId" clId="{449D6DDB-C18D-44E3-85B4-DFF5BEE3DA8C}" dt="2024-05-31T15:50:23.150" v="981" actId="20577"/>
        <pc:sldMkLst>
          <pc:docMk/>
          <pc:sldMk cId="3842763945" sldId="728"/>
        </pc:sldMkLst>
        <pc:spChg chg="mod">
          <ac:chgData name="shubham chougule" userId="d1d49626a902c63f" providerId="LiveId" clId="{449D6DDB-C18D-44E3-85B4-DFF5BEE3DA8C}" dt="2024-05-31T15:50:23.150" v="981" actId="20577"/>
          <ac:spMkLst>
            <pc:docMk/>
            <pc:sldMk cId="3842763945" sldId="728"/>
            <ac:spMk id="2" creationId="{C02C5E7C-EE30-FCEC-9E57-07AB90F2DD6A}"/>
          </ac:spMkLst>
        </pc:spChg>
      </pc:sldChg>
      <pc:sldChg chg="new del">
        <pc:chgData name="shubham chougule" userId="d1d49626a902c63f" providerId="LiveId" clId="{449D6DDB-C18D-44E3-85B4-DFF5BEE3DA8C}" dt="2024-05-31T15:56:18.652" v="1039" actId="2696"/>
        <pc:sldMkLst>
          <pc:docMk/>
          <pc:sldMk cId="424229652" sldId="729"/>
        </pc:sldMkLst>
      </pc:sldChg>
      <pc:sldChg chg="addSp delSp modSp new mod">
        <pc:chgData name="shubham chougule" userId="d1d49626a902c63f" providerId="LiveId" clId="{449D6DDB-C18D-44E3-85B4-DFF5BEE3DA8C}" dt="2024-05-31T16:03:40.311" v="1173" actId="122"/>
        <pc:sldMkLst>
          <pc:docMk/>
          <pc:sldMk cId="896812500" sldId="729"/>
        </pc:sldMkLst>
        <pc:spChg chg="mod">
          <ac:chgData name="shubham chougule" userId="d1d49626a902c63f" providerId="LiveId" clId="{449D6DDB-C18D-44E3-85B4-DFF5BEE3DA8C}" dt="2024-05-31T16:03:40.311" v="1173" actId="122"/>
          <ac:spMkLst>
            <pc:docMk/>
            <pc:sldMk cId="896812500" sldId="729"/>
            <ac:spMk id="2" creationId="{BE914136-BE90-5AEA-E3DD-2612FFE7F67A}"/>
          </ac:spMkLst>
        </pc:spChg>
        <pc:spChg chg="add del mod">
          <ac:chgData name="shubham chougule" userId="d1d49626a902c63f" providerId="LiveId" clId="{449D6DDB-C18D-44E3-85B4-DFF5BEE3DA8C}" dt="2024-05-31T16:02:30.962" v="1141" actId="21"/>
          <ac:spMkLst>
            <pc:docMk/>
            <pc:sldMk cId="896812500" sldId="729"/>
            <ac:spMk id="3" creationId="{5D390509-6FC1-B846-1D3A-025EB373CB43}"/>
          </ac:spMkLst>
        </pc:spChg>
      </pc:sldChg>
      <pc:sldMasterChg chg="addSldLayout delSldLayout">
        <pc:chgData name="shubham chougule" userId="d1d49626a902c63f" providerId="LiveId" clId="{449D6DDB-C18D-44E3-85B4-DFF5BEE3DA8C}" dt="2024-05-31T15:32:19.346" v="782" actId="2696"/>
        <pc:sldMasterMkLst>
          <pc:docMk/>
          <pc:sldMasterMk cId="3113215699" sldId="2147483660"/>
        </pc:sldMasterMkLst>
        <pc:sldLayoutChg chg="del">
          <pc:chgData name="shubham chougule" userId="d1d49626a902c63f" providerId="LiveId" clId="{449D6DDB-C18D-44E3-85B4-DFF5BEE3DA8C}" dt="2024-05-31T15:32:12.820" v="781" actId="2696"/>
          <pc:sldLayoutMkLst>
            <pc:docMk/>
            <pc:sldMasterMk cId="3113215699" sldId="2147483660"/>
            <pc:sldLayoutMk cId="4078173043" sldId="2147483673"/>
          </pc:sldLayoutMkLst>
        </pc:sldLayoutChg>
        <pc:sldLayoutChg chg="add del">
          <pc:chgData name="shubham chougule" userId="d1d49626a902c63f" providerId="LiveId" clId="{449D6DDB-C18D-44E3-85B4-DFF5BEE3DA8C}" dt="2024-05-31T15:32:19.346" v="782" actId="2696"/>
          <pc:sldLayoutMkLst>
            <pc:docMk/>
            <pc:sldMasterMk cId="3113215699" sldId="2147483660"/>
            <pc:sldLayoutMk cId="3922273758" sldId="2147483674"/>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293D36-5DEA-429E-ACC3-2BC0A5C986A3}" type="datetimeFigureOut">
              <a:rPr lang="en-IN" smtClean="0"/>
              <a:t>30-05-2024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932C68-2173-4712-AB6B-175EDD7714C2}" type="slidenum">
              <a:rPr lang="en-IN" smtClean="0"/>
              <a:t>‹#›</a:t>
            </a:fld>
            <a:endParaRPr lang="en-IN"/>
          </a:p>
        </p:txBody>
      </p:sp>
    </p:spTree>
    <p:extLst>
      <p:ext uri="{BB962C8B-B14F-4D97-AF65-F5344CB8AC3E}">
        <p14:creationId xmlns:p14="http://schemas.microsoft.com/office/powerpoint/2010/main" val="2650764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5/27/2024</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71344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5/27/2024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03008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5/27/2024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99999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D4C31DA-14CA-CFBA-5089-9BCD0585380D}"/>
              </a:ext>
            </a:extLst>
          </p:cNvPr>
          <p:cNvGrpSpPr/>
          <p:nvPr userDrawn="1"/>
        </p:nvGrpSpPr>
        <p:grpSpPr>
          <a:xfrm>
            <a:off x="-21770" y="0"/>
            <a:ext cx="12213771" cy="6858000"/>
            <a:chOff x="-21770" y="0"/>
            <a:chExt cx="12213771" cy="6858000"/>
          </a:xfrm>
        </p:grpSpPr>
        <p:pic>
          <p:nvPicPr>
            <p:cNvPr id="6" name="Picture 5" descr="Tech Background&quot; Images – Browse 8,227 Stock Photos, Vectors, and Video |  Adobe Stock">
              <a:extLst>
                <a:ext uri="{FF2B5EF4-FFF2-40B4-BE49-F238E27FC236}">
                  <a16:creationId xmlns:a16="http://schemas.microsoft.com/office/drawing/2014/main" id="{912EDB8F-0820-57F6-5CDA-EEB6AC9EF35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97530BAD-0593-FBF1-1D42-9B727191475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17794" y="913775"/>
              <a:ext cx="5159490" cy="1423752"/>
            </a:xfrm>
            <a:prstGeom prst="rect">
              <a:avLst/>
            </a:prstGeom>
          </p:spPr>
        </p:pic>
      </p:grpSp>
    </p:spTree>
    <p:extLst>
      <p:ext uri="{BB962C8B-B14F-4D97-AF65-F5344CB8AC3E}">
        <p14:creationId xmlns:p14="http://schemas.microsoft.com/office/powerpoint/2010/main" val="22045162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Vertical Title and Text">
    <p:spTree>
      <p:nvGrpSpPr>
        <p:cNvPr id="1" name=""/>
        <p:cNvGrpSpPr/>
        <p:nvPr/>
      </p:nvGrpSpPr>
      <p:grpSpPr>
        <a:xfrm>
          <a:off x="0" y="0"/>
          <a:ext cx="0" cy="0"/>
          <a:chOff x="0" y="0"/>
          <a:chExt cx="0" cy="0"/>
        </a:xfrm>
      </p:grpSpPr>
      <p:pic>
        <p:nvPicPr>
          <p:cNvPr id="4" name="Picture 3" descr="Tech Background&quot; Images – Browse 8,227 Stock Photos, Vectors, and Video |  Adobe Stock">
            <a:extLst>
              <a:ext uri="{FF2B5EF4-FFF2-40B4-BE49-F238E27FC236}">
                <a16:creationId xmlns:a16="http://schemas.microsoft.com/office/drawing/2014/main" id="{19625874-6531-A345-C3ED-8BD86E0E300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 name="Vertical Title 1"/>
          <p:cNvSpPr>
            <a:spLocks noGrp="1"/>
          </p:cNvSpPr>
          <p:nvPr>
            <p:ph type="title" orient="vert" hasCustomPrompt="1"/>
          </p:nvPr>
        </p:nvSpPr>
        <p:spPr>
          <a:xfrm rot="16200000">
            <a:off x="4770665" y="-2959994"/>
            <a:ext cx="2628900" cy="12213771"/>
          </a:xfrm>
        </p:spPr>
        <p:txBody>
          <a:bodyPr vert="eaVert">
            <a:normAutofit/>
          </a:bodyPr>
          <a:lstStyle>
            <a:lvl1pPr algn="ctr">
              <a:defRPr sz="8000">
                <a:solidFill>
                  <a:schemeClr val="bg1"/>
                </a:solidFill>
              </a:defRPr>
            </a:lvl1pPr>
          </a:lstStyle>
          <a:p>
            <a:r>
              <a:rPr lang="en-US" dirty="0"/>
              <a:t>Thank You</a:t>
            </a:r>
          </a:p>
        </p:txBody>
      </p:sp>
    </p:spTree>
    <p:extLst>
      <p:ext uri="{BB962C8B-B14F-4D97-AF65-F5344CB8AC3E}">
        <p14:creationId xmlns:p14="http://schemas.microsoft.com/office/powerpoint/2010/main" val="3791436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80400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5/27/2024</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5796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19987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5/27/2024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37686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196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97824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5/27/2024</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268863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5/27/2024</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91304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5/27/2024</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13215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5" r:id="rId13"/>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225F15-9B21-01FF-BD6D-D04F30F7A091}"/>
              </a:ext>
            </a:extLst>
          </p:cNvPr>
          <p:cNvSpPr/>
          <p:nvPr/>
        </p:nvSpPr>
        <p:spPr>
          <a:xfrm>
            <a:off x="1" y="1749287"/>
            <a:ext cx="12192000" cy="305131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latin typeface="Calibri" panose="020F0502020204030204" pitchFamily="34" charset="0"/>
              </a:rPr>
              <a:t>Fuel Efficiency Prediction and Analysis for Automotive Insight</a:t>
            </a:r>
          </a:p>
          <a:p>
            <a:pPr algn="r"/>
            <a:r>
              <a:rPr lang="en-US" sz="2400" b="1" dirty="0">
                <a:latin typeface="Calibri" panose="020F0502020204030204" pitchFamily="34" charset="0"/>
              </a:rPr>
              <a:t>Prepared by – Shubham Chougule</a:t>
            </a:r>
            <a:endParaRPr lang="en-US" sz="4400" b="1" dirty="0">
              <a:latin typeface="Calibri" panose="020F0502020204030204" pitchFamily="34" charset="0"/>
            </a:endParaRPr>
          </a:p>
        </p:txBody>
      </p:sp>
    </p:spTree>
    <p:extLst>
      <p:ext uri="{BB962C8B-B14F-4D97-AF65-F5344CB8AC3E}">
        <p14:creationId xmlns:p14="http://schemas.microsoft.com/office/powerpoint/2010/main" val="1024334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0D238-58CE-8FCC-3ABB-C12146016E8F}"/>
              </a:ext>
            </a:extLst>
          </p:cNvPr>
          <p:cNvSpPr>
            <a:spLocks noGrp="1"/>
          </p:cNvSpPr>
          <p:nvPr>
            <p:ph type="title"/>
          </p:nvPr>
        </p:nvSpPr>
        <p:spPr/>
        <p:txBody>
          <a:bodyPr>
            <a:normAutofit/>
          </a:bodyPr>
          <a:lstStyle/>
          <a:p>
            <a:r>
              <a:rPr lang="en-US" sz="3600" b="1" i="0" dirty="0">
                <a:solidFill>
                  <a:srgbClr val="0D0D0D"/>
                </a:solidFill>
                <a:effectLst/>
                <a:highlight>
                  <a:srgbClr val="FFFFFF"/>
                </a:highlight>
              </a:rPr>
              <a:t>Model Building and Evaluation with Conclusion </a:t>
            </a:r>
            <a:endParaRPr lang="en-IN" sz="3600" b="1" dirty="0"/>
          </a:p>
        </p:txBody>
      </p:sp>
      <p:sp>
        <p:nvSpPr>
          <p:cNvPr id="3" name="Text Placeholder 2">
            <a:extLst>
              <a:ext uri="{FF2B5EF4-FFF2-40B4-BE49-F238E27FC236}">
                <a16:creationId xmlns:a16="http://schemas.microsoft.com/office/drawing/2014/main" id="{0605D825-C5F8-F288-AD5C-66FF42B1AD16}"/>
              </a:ext>
            </a:extLst>
          </p:cNvPr>
          <p:cNvSpPr>
            <a:spLocks noGrp="1"/>
          </p:cNvSpPr>
          <p:nvPr>
            <p:ph type="body" idx="1"/>
          </p:nvPr>
        </p:nvSpPr>
        <p:spPr/>
        <p:txBody>
          <a:bodyPr/>
          <a:lstStyle/>
          <a:p>
            <a:pPr algn="ctr"/>
            <a:r>
              <a:rPr lang="en-US" dirty="0">
                <a:latin typeface="+mj-lt"/>
              </a:rPr>
              <a:t>Algorithms</a:t>
            </a:r>
            <a:endParaRPr lang="en-IN" dirty="0">
              <a:latin typeface="+mj-lt"/>
            </a:endParaRPr>
          </a:p>
        </p:txBody>
      </p:sp>
      <p:sp>
        <p:nvSpPr>
          <p:cNvPr id="4" name="Content Placeholder 3">
            <a:extLst>
              <a:ext uri="{FF2B5EF4-FFF2-40B4-BE49-F238E27FC236}">
                <a16:creationId xmlns:a16="http://schemas.microsoft.com/office/drawing/2014/main" id="{FCAC5A38-8B33-E0E7-5564-A536638D1AE9}"/>
              </a:ext>
            </a:extLst>
          </p:cNvPr>
          <p:cNvSpPr>
            <a:spLocks noGrp="1"/>
          </p:cNvSpPr>
          <p:nvPr>
            <p:ph sz="half" idx="2"/>
          </p:nvPr>
        </p:nvSpPr>
        <p:spPr/>
        <p:txBody>
          <a:bodyPr>
            <a:normAutofit lnSpcReduction="10000"/>
          </a:bodyPr>
          <a:lstStyle/>
          <a:p>
            <a:pPr algn="l">
              <a:buFont typeface="+mj-lt"/>
              <a:buAutoNum type="arabicPeriod"/>
            </a:pPr>
            <a:r>
              <a:rPr lang="en-US" sz="2000" b="1" i="0" dirty="0">
                <a:solidFill>
                  <a:srgbClr val="0D0D0D"/>
                </a:solidFill>
                <a:effectLst/>
                <a:latin typeface="+mj-lt"/>
              </a:rPr>
              <a:t>Linear Regression</a:t>
            </a:r>
            <a:r>
              <a:rPr lang="en-US" sz="2000" b="0" i="0" dirty="0">
                <a:solidFill>
                  <a:srgbClr val="0D0D0D"/>
                </a:solidFill>
                <a:effectLst/>
                <a:latin typeface="+mj-lt"/>
              </a:rPr>
              <a:t>:</a:t>
            </a:r>
          </a:p>
          <a:p>
            <a:pPr marL="742950" lvl="1" indent="-285750" algn="l">
              <a:buFont typeface="+mj-lt"/>
              <a:buAutoNum type="arabicPeriod"/>
            </a:pPr>
            <a:r>
              <a:rPr lang="en-US" sz="1800" b="0" i="0" dirty="0">
                <a:solidFill>
                  <a:srgbClr val="0D0D0D"/>
                </a:solidFill>
                <a:effectLst/>
                <a:highlight>
                  <a:srgbClr val="C0C0C0"/>
                </a:highlight>
                <a:latin typeface="+mj-lt"/>
              </a:rPr>
              <a:t>Chosen due to the linear nature of the data.</a:t>
            </a:r>
          </a:p>
          <a:p>
            <a:pPr marL="742950" lvl="1" indent="-285750" algn="l">
              <a:buFont typeface="+mj-lt"/>
              <a:buAutoNum type="arabicPeriod"/>
            </a:pPr>
            <a:r>
              <a:rPr lang="en-US" sz="1800" b="0" i="0" dirty="0">
                <a:solidFill>
                  <a:srgbClr val="0D0D0D"/>
                </a:solidFill>
                <a:effectLst/>
                <a:highlight>
                  <a:srgbClr val="C0C0C0"/>
                </a:highlight>
                <a:latin typeface="+mj-lt"/>
              </a:rPr>
              <a:t>Achieved an accuracy of 80%.</a:t>
            </a:r>
          </a:p>
          <a:p>
            <a:pPr marL="742950" lvl="1" indent="-285750" algn="l">
              <a:buFont typeface="+mj-lt"/>
              <a:buAutoNum type="arabicPeriod"/>
            </a:pPr>
            <a:endParaRPr lang="en-US" sz="1800" b="0" i="0" dirty="0">
              <a:solidFill>
                <a:srgbClr val="0D0D0D"/>
              </a:solidFill>
              <a:effectLst/>
              <a:latin typeface="+mj-lt"/>
            </a:endParaRPr>
          </a:p>
          <a:p>
            <a:pPr algn="l">
              <a:buFont typeface="+mj-lt"/>
              <a:buAutoNum type="arabicPeriod"/>
            </a:pPr>
            <a:r>
              <a:rPr lang="en-US" sz="2000" b="1" i="0" dirty="0">
                <a:solidFill>
                  <a:srgbClr val="0D0D0D"/>
                </a:solidFill>
                <a:effectLst/>
                <a:latin typeface="+mj-lt"/>
              </a:rPr>
              <a:t>Support Vector Regression (SVR)</a:t>
            </a:r>
            <a:r>
              <a:rPr lang="en-US" sz="2000" b="0" i="0" dirty="0">
                <a:solidFill>
                  <a:srgbClr val="0D0D0D"/>
                </a:solidFill>
                <a:effectLst/>
                <a:latin typeface="+mj-lt"/>
              </a:rPr>
              <a:t>:</a:t>
            </a:r>
          </a:p>
          <a:p>
            <a:pPr marL="742950" lvl="1" indent="-285750" algn="l">
              <a:buFont typeface="+mj-lt"/>
              <a:buAutoNum type="arabicPeriod"/>
            </a:pPr>
            <a:r>
              <a:rPr lang="en-US" sz="1800" b="0" i="0" dirty="0">
                <a:solidFill>
                  <a:srgbClr val="0D0D0D"/>
                </a:solidFill>
                <a:effectLst/>
                <a:highlight>
                  <a:srgbClr val="C0C0C0"/>
                </a:highlight>
                <a:latin typeface="+mj-lt"/>
              </a:rPr>
              <a:t>Used for potentially better accuracy.</a:t>
            </a:r>
          </a:p>
          <a:p>
            <a:pPr marL="742950" lvl="1" indent="-285750" algn="l">
              <a:buFont typeface="+mj-lt"/>
              <a:buAutoNum type="arabicPeriod"/>
            </a:pPr>
            <a:r>
              <a:rPr lang="en-US" sz="1800" b="0" i="0" dirty="0">
                <a:solidFill>
                  <a:srgbClr val="0D0D0D"/>
                </a:solidFill>
                <a:effectLst/>
                <a:highlight>
                  <a:srgbClr val="C0C0C0"/>
                </a:highlight>
                <a:latin typeface="+mj-lt"/>
              </a:rPr>
              <a:t>Achieved an accuracy of 79%.</a:t>
            </a:r>
          </a:p>
          <a:p>
            <a:endParaRPr lang="en-IN" dirty="0"/>
          </a:p>
        </p:txBody>
      </p:sp>
      <p:sp>
        <p:nvSpPr>
          <p:cNvPr id="5" name="Text Placeholder 4">
            <a:extLst>
              <a:ext uri="{FF2B5EF4-FFF2-40B4-BE49-F238E27FC236}">
                <a16:creationId xmlns:a16="http://schemas.microsoft.com/office/drawing/2014/main" id="{4CDF83BC-8EE9-6E54-9578-871B644D124E}"/>
              </a:ext>
            </a:extLst>
          </p:cNvPr>
          <p:cNvSpPr>
            <a:spLocks noGrp="1"/>
          </p:cNvSpPr>
          <p:nvPr>
            <p:ph type="body" sz="quarter" idx="3"/>
          </p:nvPr>
        </p:nvSpPr>
        <p:spPr/>
        <p:txBody>
          <a:bodyPr/>
          <a:lstStyle/>
          <a:p>
            <a:pPr algn="ctr"/>
            <a:r>
              <a:rPr lang="en-US" dirty="0">
                <a:latin typeface="+mj-lt"/>
              </a:rPr>
              <a:t>Conclusion</a:t>
            </a:r>
            <a:endParaRPr lang="en-IN" dirty="0">
              <a:latin typeface="+mj-lt"/>
            </a:endParaRPr>
          </a:p>
        </p:txBody>
      </p:sp>
      <p:sp>
        <p:nvSpPr>
          <p:cNvPr id="6" name="Content Placeholder 5">
            <a:extLst>
              <a:ext uri="{FF2B5EF4-FFF2-40B4-BE49-F238E27FC236}">
                <a16:creationId xmlns:a16="http://schemas.microsoft.com/office/drawing/2014/main" id="{597E32B5-E085-D110-3102-040F2031B8A6}"/>
              </a:ext>
            </a:extLst>
          </p:cNvPr>
          <p:cNvSpPr>
            <a:spLocks noGrp="1"/>
          </p:cNvSpPr>
          <p:nvPr>
            <p:ph sz="quarter" idx="4"/>
          </p:nvPr>
        </p:nvSpPr>
        <p:spPr>
          <a:xfrm>
            <a:off x="6458712" y="2792472"/>
            <a:ext cx="4663440" cy="3164509"/>
          </a:xfrm>
        </p:spPr>
        <p:txBody>
          <a:bodyPr>
            <a:normAutofit lnSpcReduction="10000"/>
          </a:bodyPr>
          <a:lstStyle/>
          <a:p>
            <a:pPr algn="l"/>
            <a:r>
              <a:rPr lang="en-US" sz="1800" b="1" i="0" dirty="0">
                <a:solidFill>
                  <a:srgbClr val="0D0D0D"/>
                </a:solidFill>
                <a:effectLst/>
                <a:latin typeface="+mj-lt"/>
              </a:rPr>
              <a:t>Conclusion</a:t>
            </a:r>
          </a:p>
          <a:p>
            <a:pPr algn="l">
              <a:buFont typeface="Arial" panose="020B0604020202020204" pitchFamily="34" charset="0"/>
              <a:buChar char="•"/>
            </a:pPr>
            <a:r>
              <a:rPr lang="en-US" sz="1800" b="0" i="0" dirty="0">
                <a:solidFill>
                  <a:srgbClr val="0D0D0D"/>
                </a:solidFill>
                <a:effectLst/>
                <a:highlight>
                  <a:srgbClr val="C0C0C0"/>
                </a:highlight>
                <a:latin typeface="+mj-lt"/>
              </a:rPr>
              <a:t>Both Linear Regression and SVR were effective in predicting fuel efficiency, with Linear Regression slightly outperforming SVR.</a:t>
            </a:r>
          </a:p>
          <a:p>
            <a:pPr algn="l">
              <a:buFont typeface="Arial" panose="020B0604020202020204" pitchFamily="34" charset="0"/>
              <a:buChar char="•"/>
            </a:pPr>
            <a:r>
              <a:rPr lang="en-US" sz="1800" b="0" i="0" dirty="0">
                <a:solidFill>
                  <a:srgbClr val="0D0D0D"/>
                </a:solidFill>
                <a:effectLst/>
                <a:highlight>
                  <a:srgbClr val="C0C0C0"/>
                </a:highlight>
                <a:latin typeface="+mj-lt"/>
              </a:rPr>
              <a:t>The project provides a comprehensive analysis of factors affecting fuel efficiency, including horsepower, weight, cylinders, displacement, acceleration, origin, and model year.</a:t>
            </a:r>
          </a:p>
          <a:p>
            <a:endParaRPr lang="en-IN" dirty="0"/>
          </a:p>
        </p:txBody>
      </p:sp>
    </p:spTree>
    <p:extLst>
      <p:ext uri="{BB962C8B-B14F-4D97-AF65-F5344CB8AC3E}">
        <p14:creationId xmlns:p14="http://schemas.microsoft.com/office/powerpoint/2010/main" val="2760676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C5E7C-EE30-FCEC-9E57-07AB90F2DD6A}"/>
              </a:ext>
            </a:extLst>
          </p:cNvPr>
          <p:cNvSpPr>
            <a:spLocks noGrp="1"/>
          </p:cNvSpPr>
          <p:nvPr>
            <p:ph type="title"/>
          </p:nvPr>
        </p:nvSpPr>
        <p:spPr>
          <a:xfrm>
            <a:off x="357809" y="397565"/>
            <a:ext cx="11469756" cy="6092687"/>
          </a:xfrm>
        </p:spPr>
        <p:txBody>
          <a:bodyPr/>
          <a:lstStyle/>
          <a:p>
            <a:pPr algn="ctr"/>
            <a:r>
              <a:rPr lang="en-US" dirty="0">
                <a:solidFill>
                  <a:schemeClr val="accent5"/>
                </a:solidFill>
                <a:latin typeface="Arial Rounded MT Bold" panose="020F0704030504030204" pitchFamily="34" charset="0"/>
              </a:rPr>
              <a:t>Let’s Explore With Power BI Dashboard</a:t>
            </a:r>
            <a:endParaRPr lang="en-IN" dirty="0">
              <a:solidFill>
                <a:schemeClr val="accent5"/>
              </a:solidFill>
              <a:latin typeface="Arial Rounded MT Bold" panose="020F0704030504030204" pitchFamily="34" charset="0"/>
            </a:endParaRPr>
          </a:p>
        </p:txBody>
      </p:sp>
    </p:spTree>
    <p:extLst>
      <p:ext uri="{BB962C8B-B14F-4D97-AF65-F5344CB8AC3E}">
        <p14:creationId xmlns:p14="http://schemas.microsoft.com/office/powerpoint/2010/main" val="3842763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3734BA-201B-A466-8D89-BB6021A902AA}"/>
              </a:ext>
            </a:extLst>
          </p:cNvPr>
          <p:cNvPicPr>
            <a:picLocks noChangeAspect="1"/>
          </p:cNvPicPr>
          <p:nvPr/>
        </p:nvPicPr>
        <p:blipFill>
          <a:blip r:embed="rId2"/>
          <a:stretch>
            <a:fillRect/>
          </a:stretch>
        </p:blipFill>
        <p:spPr>
          <a:xfrm>
            <a:off x="377687" y="378607"/>
            <a:ext cx="11439939" cy="6101706"/>
          </a:xfrm>
          <a:prstGeom prst="rect">
            <a:avLst/>
          </a:prstGeom>
        </p:spPr>
      </p:pic>
    </p:spTree>
    <p:extLst>
      <p:ext uri="{BB962C8B-B14F-4D97-AF65-F5344CB8AC3E}">
        <p14:creationId xmlns:p14="http://schemas.microsoft.com/office/powerpoint/2010/main" val="1169191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17ACB-9880-007E-72F3-498884387B38}"/>
              </a:ext>
            </a:extLst>
          </p:cNvPr>
          <p:cNvSpPr>
            <a:spLocks noGrp="1"/>
          </p:cNvSpPr>
          <p:nvPr>
            <p:ph type="title"/>
          </p:nvPr>
        </p:nvSpPr>
        <p:spPr>
          <a:xfrm>
            <a:off x="1066800" y="642593"/>
            <a:ext cx="10058400" cy="1464503"/>
          </a:xfrm>
        </p:spPr>
        <p:txBody>
          <a:bodyPr>
            <a:noAutofit/>
          </a:bodyPr>
          <a:lstStyle/>
          <a:p>
            <a:r>
              <a:rPr lang="en-US" sz="3200" b="1" i="0" dirty="0">
                <a:solidFill>
                  <a:srgbClr val="0D0D0D"/>
                </a:solidFill>
                <a:effectLst/>
                <a:highlight>
                  <a:srgbClr val="FFFFFF"/>
                </a:highlight>
              </a:rPr>
              <a:t>Key Insights from the Fuel Efficiency Dashboard</a:t>
            </a:r>
            <a:br>
              <a:rPr lang="en-US" sz="3200" b="1" i="0" dirty="0">
                <a:solidFill>
                  <a:srgbClr val="0D0D0D"/>
                </a:solidFill>
                <a:effectLst/>
                <a:highlight>
                  <a:srgbClr val="FFFFFF"/>
                </a:highlight>
                <a:latin typeface="ui-sans-serif"/>
              </a:rPr>
            </a:br>
            <a:endParaRPr lang="en-IN" sz="3200" dirty="0"/>
          </a:p>
        </p:txBody>
      </p:sp>
      <p:sp>
        <p:nvSpPr>
          <p:cNvPr id="3" name="Content Placeholder 2">
            <a:extLst>
              <a:ext uri="{FF2B5EF4-FFF2-40B4-BE49-F238E27FC236}">
                <a16:creationId xmlns:a16="http://schemas.microsoft.com/office/drawing/2014/main" id="{1149D15B-4826-B9F6-2C10-B33AEDC08A17}"/>
              </a:ext>
            </a:extLst>
          </p:cNvPr>
          <p:cNvSpPr>
            <a:spLocks noGrp="1"/>
          </p:cNvSpPr>
          <p:nvPr>
            <p:ph idx="1"/>
          </p:nvPr>
        </p:nvSpPr>
        <p:spPr>
          <a:xfrm>
            <a:off x="1066800" y="1868556"/>
            <a:ext cx="10058400" cy="4084187"/>
          </a:xfrm>
        </p:spPr>
        <p:txBody>
          <a:bodyPr>
            <a:normAutofit fontScale="25000" lnSpcReduction="20000"/>
          </a:bodyPr>
          <a:lstStyle/>
          <a:p>
            <a:pPr marL="0" indent="0" algn="l">
              <a:buNone/>
            </a:pPr>
            <a:r>
              <a:rPr lang="en-US" sz="8000" b="1" i="0" dirty="0">
                <a:solidFill>
                  <a:srgbClr val="0D0D0D"/>
                </a:solidFill>
                <a:effectLst/>
                <a:latin typeface="+mj-lt"/>
              </a:rPr>
              <a:t>Top Performers in Fuel Efficiency</a:t>
            </a:r>
            <a:r>
              <a:rPr lang="en-US" sz="8000" b="0" i="0" dirty="0">
                <a:solidFill>
                  <a:srgbClr val="0D0D0D"/>
                </a:solidFill>
                <a:effectLst/>
                <a:latin typeface="+mj-lt"/>
              </a:rPr>
              <a:t>:</a:t>
            </a:r>
          </a:p>
          <a:p>
            <a:pPr lvl="1" indent="0" algn="l">
              <a:buNone/>
            </a:pPr>
            <a:r>
              <a:rPr lang="en-US" sz="7200" b="0" i="0" dirty="0">
                <a:solidFill>
                  <a:srgbClr val="0D0D0D"/>
                </a:solidFill>
                <a:effectLst/>
                <a:highlight>
                  <a:srgbClr val="C0C0C0"/>
                </a:highlight>
                <a:latin typeface="+mj-lt"/>
              </a:rPr>
              <a:t>The dashboard highlights that the </a:t>
            </a:r>
            <a:r>
              <a:rPr lang="en-US" sz="7200" b="1" i="0" dirty="0">
                <a:solidFill>
                  <a:srgbClr val="0D0D0D"/>
                </a:solidFill>
                <a:effectLst/>
                <a:highlight>
                  <a:srgbClr val="C0C0C0"/>
                </a:highlight>
                <a:latin typeface="+mj-lt"/>
              </a:rPr>
              <a:t>Toyota Corolla</a:t>
            </a:r>
            <a:r>
              <a:rPr lang="en-US" sz="7200" b="0" i="0" dirty="0">
                <a:solidFill>
                  <a:srgbClr val="0D0D0D"/>
                </a:solidFill>
                <a:effectLst/>
                <a:highlight>
                  <a:srgbClr val="C0C0C0"/>
                </a:highlight>
                <a:latin typeface="+mj-lt"/>
              </a:rPr>
              <a:t> and </a:t>
            </a:r>
            <a:r>
              <a:rPr lang="en-US" sz="7200" b="1" i="0" dirty="0">
                <a:solidFill>
                  <a:srgbClr val="0D0D0D"/>
                </a:solidFill>
                <a:effectLst/>
                <a:highlight>
                  <a:srgbClr val="C0C0C0"/>
                </a:highlight>
                <a:latin typeface="+mj-lt"/>
              </a:rPr>
              <a:t>Honda Civic</a:t>
            </a:r>
            <a:r>
              <a:rPr lang="en-US" sz="7200" b="0" i="0" dirty="0">
                <a:solidFill>
                  <a:srgbClr val="0D0D0D"/>
                </a:solidFill>
                <a:effectLst/>
                <a:highlight>
                  <a:srgbClr val="C0C0C0"/>
                </a:highlight>
                <a:latin typeface="+mj-lt"/>
              </a:rPr>
              <a:t> are among the top performers in terms of miles per gallon (mpg). These models consistently show higher mpg values, indicating superior fuel efficiency.</a:t>
            </a:r>
          </a:p>
          <a:p>
            <a:pPr lvl="1" indent="0" algn="l">
              <a:buNone/>
            </a:pPr>
            <a:endParaRPr lang="en-US" sz="7200" b="0" i="0" dirty="0">
              <a:solidFill>
                <a:srgbClr val="0D0D0D"/>
              </a:solidFill>
              <a:effectLst/>
              <a:highlight>
                <a:srgbClr val="C0C0C0"/>
              </a:highlight>
              <a:latin typeface="+mj-lt"/>
            </a:endParaRPr>
          </a:p>
          <a:p>
            <a:pPr marL="0" indent="0" algn="l">
              <a:buNone/>
            </a:pPr>
            <a:r>
              <a:rPr lang="en-US" sz="8000" b="1" i="0" dirty="0">
                <a:solidFill>
                  <a:srgbClr val="0D0D0D"/>
                </a:solidFill>
                <a:effectLst/>
                <a:latin typeface="+mj-lt"/>
              </a:rPr>
              <a:t>Acceleration vs. Fuel Efficiency</a:t>
            </a:r>
            <a:r>
              <a:rPr lang="en-US" sz="8000" b="0" i="0" dirty="0">
                <a:solidFill>
                  <a:srgbClr val="0D0D0D"/>
                </a:solidFill>
                <a:effectLst/>
                <a:latin typeface="+mj-lt"/>
              </a:rPr>
              <a:t>:</a:t>
            </a:r>
          </a:p>
          <a:p>
            <a:pPr lvl="1" indent="0" algn="l">
              <a:buNone/>
            </a:pPr>
            <a:r>
              <a:rPr lang="en-US" sz="7200" b="0" i="0" dirty="0">
                <a:solidFill>
                  <a:srgbClr val="0D0D0D"/>
                </a:solidFill>
                <a:effectLst/>
                <a:highlight>
                  <a:srgbClr val="C0C0C0"/>
                </a:highlight>
                <a:latin typeface="+mj-lt"/>
              </a:rPr>
              <a:t>There is a clear distinction between vehicles with high acceleration and those with high fuel efficiency. Cars with higher acceleration tend to have lower fuel efficiency, and vice versa. This trade-off is crucial for consumers prioritizing either performance or fuel economy.</a:t>
            </a:r>
          </a:p>
          <a:p>
            <a:pPr marL="0" indent="0" algn="l">
              <a:buNone/>
            </a:pPr>
            <a:endParaRPr lang="en-US" sz="8000" dirty="0">
              <a:solidFill>
                <a:srgbClr val="0D0D0D"/>
              </a:solidFill>
              <a:highlight>
                <a:srgbClr val="C0C0C0"/>
              </a:highlight>
              <a:latin typeface="+mj-lt"/>
            </a:endParaRPr>
          </a:p>
          <a:p>
            <a:pPr marL="0" indent="0" algn="l">
              <a:buNone/>
            </a:pPr>
            <a:r>
              <a:rPr lang="en-US" sz="8000" b="1" i="0" dirty="0">
                <a:solidFill>
                  <a:srgbClr val="0D0D0D"/>
                </a:solidFill>
                <a:effectLst/>
                <a:latin typeface="+mj-lt"/>
              </a:rPr>
              <a:t>Impact of Cylinders on Fuel Efficiency</a:t>
            </a:r>
            <a:r>
              <a:rPr lang="en-US" sz="8000" b="0" i="0" dirty="0">
                <a:solidFill>
                  <a:srgbClr val="0D0D0D"/>
                </a:solidFill>
                <a:effectLst/>
                <a:latin typeface="+mj-lt"/>
              </a:rPr>
              <a:t>:</a:t>
            </a:r>
          </a:p>
          <a:p>
            <a:pPr lvl="1" indent="0" algn="l">
              <a:buNone/>
            </a:pPr>
            <a:r>
              <a:rPr lang="en-US" sz="7200" b="0" i="0" dirty="0">
                <a:solidFill>
                  <a:srgbClr val="0D0D0D"/>
                </a:solidFill>
                <a:effectLst/>
                <a:highlight>
                  <a:srgbClr val="C0C0C0"/>
                </a:highlight>
                <a:latin typeface="+mj-lt"/>
              </a:rPr>
              <a:t>The analysis shows that vehicles with fewer cylinders generally have better fuel efficiency. Specifically, cars with </a:t>
            </a:r>
            <a:r>
              <a:rPr lang="en-US" sz="7200" b="1" i="0" dirty="0">
                <a:solidFill>
                  <a:srgbClr val="0D0D0D"/>
                </a:solidFill>
                <a:effectLst/>
                <a:highlight>
                  <a:srgbClr val="C0C0C0"/>
                </a:highlight>
                <a:latin typeface="+mj-lt"/>
              </a:rPr>
              <a:t>4 cylinders</a:t>
            </a:r>
            <a:r>
              <a:rPr lang="en-US" sz="7200" b="0" i="0" dirty="0">
                <a:solidFill>
                  <a:srgbClr val="0D0D0D"/>
                </a:solidFill>
                <a:effectLst/>
                <a:highlight>
                  <a:srgbClr val="C0C0C0"/>
                </a:highlight>
                <a:latin typeface="+mj-lt"/>
              </a:rPr>
              <a:t> have a significantly higher average mpg compared to those with 6 or 8 cylinders. This suggests that smaller engines are more economical.</a:t>
            </a:r>
          </a:p>
          <a:p>
            <a:br>
              <a:rPr lang="en-US" dirty="0"/>
            </a:br>
            <a:endParaRPr lang="en-IN" dirty="0"/>
          </a:p>
        </p:txBody>
      </p:sp>
    </p:spTree>
    <p:extLst>
      <p:ext uri="{BB962C8B-B14F-4D97-AF65-F5344CB8AC3E}">
        <p14:creationId xmlns:p14="http://schemas.microsoft.com/office/powerpoint/2010/main" val="3453116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17ACB-9880-007E-72F3-498884387B38}"/>
              </a:ext>
            </a:extLst>
          </p:cNvPr>
          <p:cNvSpPr>
            <a:spLocks noGrp="1"/>
          </p:cNvSpPr>
          <p:nvPr>
            <p:ph type="title"/>
          </p:nvPr>
        </p:nvSpPr>
        <p:spPr/>
        <p:txBody>
          <a:bodyPr>
            <a:normAutofit/>
          </a:bodyPr>
          <a:lstStyle/>
          <a:p>
            <a:r>
              <a:rPr lang="en-US" sz="3600" b="1" i="0" dirty="0">
                <a:solidFill>
                  <a:srgbClr val="0D0D0D"/>
                </a:solidFill>
                <a:effectLst/>
                <a:highlight>
                  <a:srgbClr val="FFFFFF"/>
                </a:highlight>
              </a:rPr>
              <a:t>Key Insights from the Fuel Efficiency Dashboard</a:t>
            </a:r>
            <a:br>
              <a:rPr lang="en-US" b="1" i="0" dirty="0">
                <a:solidFill>
                  <a:srgbClr val="0D0D0D"/>
                </a:solidFill>
                <a:effectLst/>
                <a:highlight>
                  <a:srgbClr val="FFFFFF"/>
                </a:highlight>
                <a:latin typeface="ui-sans-serif"/>
              </a:rPr>
            </a:br>
            <a:endParaRPr lang="en-IN" dirty="0"/>
          </a:p>
        </p:txBody>
      </p:sp>
      <p:sp>
        <p:nvSpPr>
          <p:cNvPr id="3" name="Content Placeholder 2">
            <a:extLst>
              <a:ext uri="{FF2B5EF4-FFF2-40B4-BE49-F238E27FC236}">
                <a16:creationId xmlns:a16="http://schemas.microsoft.com/office/drawing/2014/main" id="{1149D15B-4826-B9F6-2C10-B33AEDC08A17}"/>
              </a:ext>
            </a:extLst>
          </p:cNvPr>
          <p:cNvSpPr>
            <a:spLocks noGrp="1"/>
          </p:cNvSpPr>
          <p:nvPr>
            <p:ph idx="1"/>
          </p:nvPr>
        </p:nvSpPr>
        <p:spPr>
          <a:xfrm>
            <a:off x="1066800" y="2014194"/>
            <a:ext cx="10058400" cy="3938550"/>
          </a:xfrm>
        </p:spPr>
        <p:txBody>
          <a:bodyPr>
            <a:normAutofit/>
          </a:bodyPr>
          <a:lstStyle/>
          <a:p>
            <a:pPr marL="0" indent="0" algn="l">
              <a:buNone/>
            </a:pPr>
            <a:r>
              <a:rPr lang="en-US" sz="2000" b="1" i="0" dirty="0">
                <a:solidFill>
                  <a:srgbClr val="0D0D0D"/>
                </a:solidFill>
                <a:effectLst/>
                <a:latin typeface="+mj-lt"/>
              </a:rPr>
              <a:t>Weight and Fuel Efficiency</a:t>
            </a:r>
            <a:r>
              <a:rPr lang="en-US" sz="2000" b="0" i="0" dirty="0">
                <a:solidFill>
                  <a:srgbClr val="0D0D0D"/>
                </a:solidFill>
                <a:effectLst/>
                <a:latin typeface="+mj-lt"/>
              </a:rPr>
              <a:t>:</a:t>
            </a:r>
          </a:p>
          <a:p>
            <a:pPr lvl="1" indent="0" algn="l">
              <a:buNone/>
            </a:pPr>
            <a:r>
              <a:rPr lang="en-US" sz="1800" b="0" i="0" dirty="0">
                <a:solidFill>
                  <a:srgbClr val="0D0D0D"/>
                </a:solidFill>
                <a:effectLst/>
                <a:highlight>
                  <a:srgbClr val="C0C0C0"/>
                </a:highlight>
                <a:latin typeface="+mj-lt"/>
              </a:rPr>
              <a:t>Heavier vehicles tend to have lower fuel efficiency. The count of vehicle weight versus mpg indicates that as the weight of the vehicle increases, the miles per gallon decrease. This relationship underscores the importance of vehicle weight management in enhancing fuel efficiency.</a:t>
            </a:r>
          </a:p>
          <a:p>
            <a:pPr marL="0" indent="0" algn="l">
              <a:buNone/>
            </a:pPr>
            <a:br>
              <a:rPr lang="en-US" sz="2000" dirty="0">
                <a:highlight>
                  <a:srgbClr val="C0C0C0"/>
                </a:highlight>
              </a:rPr>
            </a:br>
            <a:r>
              <a:rPr lang="en-US" sz="2000" b="1" i="0" dirty="0">
                <a:solidFill>
                  <a:srgbClr val="0D0D0D"/>
                </a:solidFill>
                <a:effectLst/>
                <a:latin typeface="+mj-lt"/>
              </a:rPr>
              <a:t>Horsepower and Fuel Efficiency</a:t>
            </a:r>
            <a:r>
              <a:rPr lang="en-US" sz="2000" b="0" i="0" dirty="0">
                <a:solidFill>
                  <a:srgbClr val="0D0D0D"/>
                </a:solidFill>
                <a:effectLst/>
                <a:latin typeface="+mj-lt"/>
              </a:rPr>
              <a:t>:</a:t>
            </a:r>
          </a:p>
          <a:p>
            <a:pPr lvl="1" indent="0">
              <a:buNone/>
            </a:pPr>
            <a:r>
              <a:rPr lang="en-US" sz="1800" b="0" i="0" dirty="0">
                <a:solidFill>
                  <a:srgbClr val="0D0D0D"/>
                </a:solidFill>
                <a:effectLst/>
                <a:highlight>
                  <a:srgbClr val="C0C0C0"/>
                </a:highlight>
                <a:latin typeface="+mj-lt"/>
              </a:rPr>
              <a:t>The dashboard provides a comparison between horsepower and fuel efficiency, where vehicles with higher horsepower do not necessarily equate to better fuel efficiency. This reinforces the balance manufacturers need to strike between engine power and fuel economy.</a:t>
            </a:r>
          </a:p>
          <a:p>
            <a:pPr marL="0" indent="0">
              <a:buNone/>
            </a:pPr>
            <a:endParaRPr lang="en-IN" dirty="0"/>
          </a:p>
        </p:txBody>
      </p:sp>
    </p:spTree>
    <p:extLst>
      <p:ext uri="{BB962C8B-B14F-4D97-AF65-F5344CB8AC3E}">
        <p14:creationId xmlns:p14="http://schemas.microsoft.com/office/powerpoint/2010/main" val="2449686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14136-BE90-5AEA-E3DD-2612FFE7F67A}"/>
              </a:ext>
            </a:extLst>
          </p:cNvPr>
          <p:cNvSpPr>
            <a:spLocks noGrp="1"/>
          </p:cNvSpPr>
          <p:nvPr>
            <p:ph type="title"/>
          </p:nvPr>
        </p:nvSpPr>
        <p:spPr>
          <a:xfrm>
            <a:off x="377687" y="387626"/>
            <a:ext cx="11439939" cy="6102626"/>
          </a:xfrm>
        </p:spPr>
        <p:txBody>
          <a:bodyPr/>
          <a:lstStyle/>
          <a:p>
            <a:pPr algn="ctr"/>
            <a:r>
              <a:rPr lang="en-US" dirty="0">
                <a:latin typeface="Arial Rounded MT Bold" panose="020F0704030504030204" pitchFamily="34" charset="0"/>
              </a:rPr>
              <a:t>Attachment :</a:t>
            </a:r>
            <a:br>
              <a:rPr lang="en-US" dirty="0"/>
            </a:br>
            <a:br>
              <a:rPr lang="en-US" dirty="0"/>
            </a:br>
            <a:r>
              <a:rPr lang="en-US" sz="2800" b="1" dirty="0"/>
              <a:t>Explore full work on </a:t>
            </a:r>
            <a:br>
              <a:rPr lang="en-US" dirty="0"/>
            </a:br>
            <a:r>
              <a:rPr lang="en-US" b="1" dirty="0">
                <a:latin typeface="+mn-lt"/>
              </a:rPr>
              <a:t> </a:t>
            </a:r>
            <a:r>
              <a:rPr lang="en-US" sz="3200" b="1" dirty="0">
                <a:latin typeface="+mn-lt"/>
              </a:rPr>
              <a:t>https://github.com/shubham1177/fuel-efficiency.git</a:t>
            </a:r>
            <a:br>
              <a:rPr lang="en-US" dirty="0"/>
            </a:br>
            <a:endParaRPr lang="en-IN" dirty="0"/>
          </a:p>
        </p:txBody>
      </p:sp>
    </p:spTree>
    <p:extLst>
      <p:ext uri="{BB962C8B-B14F-4D97-AF65-F5344CB8AC3E}">
        <p14:creationId xmlns:p14="http://schemas.microsoft.com/office/powerpoint/2010/main" val="8968125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1DBBFEC-17D0-1D96-6CDC-0E5B94EF077B}"/>
              </a:ext>
            </a:extLst>
          </p:cNvPr>
          <p:cNvSpPr/>
          <p:nvPr/>
        </p:nvSpPr>
        <p:spPr>
          <a:xfrm>
            <a:off x="0" y="2091872"/>
            <a:ext cx="12192000" cy="1765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b="1" dirty="0">
                <a:latin typeface="Calibri" panose="020F0502020204030204" pitchFamily="34" charset="0"/>
              </a:rPr>
              <a:t>Thank You!</a:t>
            </a:r>
            <a:endParaRPr lang="en-IN" sz="6600" b="1" dirty="0">
              <a:latin typeface="Calibri" panose="020F0502020204030204" pitchFamily="34" charset="0"/>
            </a:endParaRPr>
          </a:p>
        </p:txBody>
      </p:sp>
    </p:spTree>
    <p:extLst>
      <p:ext uri="{BB962C8B-B14F-4D97-AF65-F5344CB8AC3E}">
        <p14:creationId xmlns:p14="http://schemas.microsoft.com/office/powerpoint/2010/main" val="2438371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80C857-4384-387E-D3B0-A675AA2C932C}"/>
              </a:ext>
            </a:extLst>
          </p:cNvPr>
          <p:cNvSpPr>
            <a:spLocks noGrp="1"/>
          </p:cNvSpPr>
          <p:nvPr>
            <p:ph type="title"/>
          </p:nvPr>
        </p:nvSpPr>
        <p:spPr>
          <a:xfrm>
            <a:off x="1629156" y="2534477"/>
            <a:ext cx="8933688" cy="2912165"/>
          </a:xfrm>
        </p:spPr>
        <p:txBody>
          <a:bodyPr>
            <a:normAutofit fontScale="90000"/>
          </a:bodyPr>
          <a:lstStyle/>
          <a:p>
            <a:r>
              <a:rPr lang="en-US" sz="2200" b="0" i="0" dirty="0">
                <a:solidFill>
                  <a:srgbClr val="000000"/>
                </a:solidFill>
                <a:effectLst/>
                <a:latin typeface="Calibri" panose="020F0502020204030204" pitchFamily="34" charset="0"/>
              </a:rPr>
              <a:t>Predictive Model for Fuel Efficiency Prediction- Develop a robust predictive model utilizing machine learning algorithms to accurately forecast fuel efficiency based on automotive attributes.</a:t>
            </a:r>
            <a:br>
              <a:rPr lang="en-US" sz="8000" b="0" i="0" dirty="0">
                <a:solidFill>
                  <a:srgbClr val="1F2937"/>
                </a:solidFill>
                <a:effectLst/>
                <a:latin typeface="Figtree"/>
              </a:rPr>
            </a:br>
            <a:r>
              <a:rPr lang="en-US" sz="2200" b="0" i="0" dirty="0">
                <a:solidFill>
                  <a:srgbClr val="000000"/>
                </a:solidFill>
                <a:effectLst/>
                <a:latin typeface="Calibri" panose="020F0502020204030204" pitchFamily="34" charset="0"/>
              </a:rPr>
              <a:t>Data Visualization: - Utilize interactive visualizations to illustrate the relationships between various automotive attributes and fuel efficiency.</a:t>
            </a:r>
            <a:br>
              <a:rPr lang="en-US" sz="8000" b="0" i="0" dirty="0">
                <a:solidFill>
                  <a:srgbClr val="1F2937"/>
                </a:solidFill>
                <a:effectLst/>
                <a:latin typeface="Figtree"/>
              </a:rPr>
            </a:br>
            <a:r>
              <a:rPr lang="en-US" sz="2200" b="0" i="0" dirty="0">
                <a:solidFill>
                  <a:srgbClr val="000000"/>
                </a:solidFill>
                <a:effectLst/>
                <a:latin typeface="Calibri" panose="020F0502020204030204" pitchFamily="34" charset="0"/>
              </a:rPr>
              <a:t>Project Report: - Compile a comprehensive project report outlining the methodology employed in data collection, preprocessing, model development, and evaluation.</a:t>
            </a:r>
            <a:br>
              <a:rPr lang="en-US" b="0" i="0" dirty="0">
                <a:solidFill>
                  <a:srgbClr val="1F2937"/>
                </a:solidFill>
                <a:effectLst/>
                <a:latin typeface="Figtree"/>
              </a:rPr>
            </a:br>
            <a:endParaRPr lang="en-IN" dirty="0"/>
          </a:p>
        </p:txBody>
      </p:sp>
    </p:spTree>
    <p:extLst>
      <p:ext uri="{BB962C8B-B14F-4D97-AF65-F5344CB8AC3E}">
        <p14:creationId xmlns:p14="http://schemas.microsoft.com/office/powerpoint/2010/main" val="1173862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8B360-A630-EE21-210D-844E85048949}"/>
              </a:ext>
            </a:extLst>
          </p:cNvPr>
          <p:cNvSpPr>
            <a:spLocks noGrp="1"/>
          </p:cNvSpPr>
          <p:nvPr>
            <p:ph type="title"/>
          </p:nvPr>
        </p:nvSpPr>
        <p:spPr>
          <a:xfrm>
            <a:off x="1066800" y="642594"/>
            <a:ext cx="10058400" cy="1027180"/>
          </a:xfrm>
        </p:spPr>
        <p:txBody>
          <a:bodyPr/>
          <a:lstStyle/>
          <a:p>
            <a:r>
              <a:rPr lang="en-US" b="1" i="0" dirty="0">
                <a:solidFill>
                  <a:srgbClr val="0D0D0D"/>
                </a:solidFill>
                <a:effectLst/>
                <a:highlight>
                  <a:srgbClr val="FFFFFF"/>
                </a:highlight>
              </a:rPr>
              <a:t>Agenda</a:t>
            </a:r>
            <a:endParaRPr lang="en-IN" dirty="0">
              <a:highlight>
                <a:srgbClr val="C0C0C0"/>
              </a:highlight>
            </a:endParaRPr>
          </a:p>
        </p:txBody>
      </p:sp>
      <p:sp>
        <p:nvSpPr>
          <p:cNvPr id="3" name="Content Placeholder 2">
            <a:extLst>
              <a:ext uri="{FF2B5EF4-FFF2-40B4-BE49-F238E27FC236}">
                <a16:creationId xmlns:a16="http://schemas.microsoft.com/office/drawing/2014/main" id="{67B003C9-103A-47E6-D7EB-87D0A8CB5431}"/>
              </a:ext>
            </a:extLst>
          </p:cNvPr>
          <p:cNvSpPr>
            <a:spLocks noGrp="1"/>
          </p:cNvSpPr>
          <p:nvPr>
            <p:ph idx="1"/>
          </p:nvPr>
        </p:nvSpPr>
        <p:spPr>
          <a:xfrm>
            <a:off x="1066800" y="1828800"/>
            <a:ext cx="10058400" cy="4123944"/>
          </a:xfrm>
        </p:spPr>
        <p:txBody>
          <a:bodyPr>
            <a:normAutofit/>
          </a:bodyPr>
          <a:lstStyle/>
          <a:p>
            <a:r>
              <a:rPr lang="en-US" b="0" i="0" dirty="0">
                <a:solidFill>
                  <a:srgbClr val="000000"/>
                </a:solidFill>
                <a:effectLst/>
                <a:highlight>
                  <a:srgbClr val="C0C0C0"/>
                </a:highlight>
                <a:latin typeface="+mj-lt"/>
              </a:rPr>
              <a:t>Based on the extracted content, the document appears to be related to a data analysis project involving automobile attributes and fuel efficiency. The document covers various aspects such as data loading, exploratory data analysis (EDA), data preprocessing, visualization, and predictive modeling using Python libraries like pandas</a:t>
            </a:r>
            <a:r>
              <a:rPr lang="en-US" dirty="0">
                <a:solidFill>
                  <a:srgbClr val="000000"/>
                </a:solidFill>
                <a:highlight>
                  <a:srgbClr val="C0C0C0"/>
                </a:highlight>
                <a:latin typeface="+mj-lt"/>
              </a:rPr>
              <a:t> and</a:t>
            </a:r>
            <a:r>
              <a:rPr lang="en-US" b="0" i="0" dirty="0">
                <a:solidFill>
                  <a:srgbClr val="000000"/>
                </a:solidFill>
                <a:effectLst/>
                <a:highlight>
                  <a:srgbClr val="C0C0C0"/>
                </a:highlight>
                <a:latin typeface="+mj-lt"/>
              </a:rPr>
              <a:t> seaborn. The dataset includes attributes such as mpg, cylinders, displacement, horsepower, weight, acceleration, model year, origin, and car name. The analysis involves addressing string values in the dataset, standardizing data, and implementing predictive models to predict fuel efficiency.</a:t>
            </a:r>
          </a:p>
          <a:p>
            <a:r>
              <a:rPr lang="en-US" b="0" i="0" dirty="0">
                <a:solidFill>
                  <a:srgbClr val="000000"/>
                </a:solidFill>
                <a:effectLst/>
                <a:highlight>
                  <a:srgbClr val="C0C0C0"/>
                </a:highlight>
                <a:latin typeface="+mj-lt"/>
              </a:rPr>
              <a:t>following topics to cover in the presentation of predictive model</a:t>
            </a:r>
          </a:p>
          <a:p>
            <a:r>
              <a:rPr lang="en-US" b="0" i="0" dirty="0">
                <a:solidFill>
                  <a:srgbClr val="000000"/>
                </a:solidFill>
                <a:effectLst/>
                <a:highlight>
                  <a:srgbClr val="C0C0C0"/>
                </a:highlight>
                <a:latin typeface="+mj-lt"/>
              </a:rPr>
              <a:t>1</a:t>
            </a:r>
            <a:r>
              <a:rPr lang="en-US" b="1" i="0" dirty="0">
                <a:solidFill>
                  <a:srgbClr val="000000"/>
                </a:solidFill>
                <a:effectLst/>
                <a:highlight>
                  <a:srgbClr val="C0C0C0"/>
                </a:highlight>
                <a:latin typeface="+mj-lt"/>
              </a:rPr>
              <a:t>. Loading the data </a:t>
            </a:r>
          </a:p>
          <a:p>
            <a:r>
              <a:rPr lang="en-US" b="1" i="0" dirty="0">
                <a:solidFill>
                  <a:srgbClr val="000000"/>
                </a:solidFill>
                <a:effectLst/>
                <a:highlight>
                  <a:srgbClr val="C0C0C0"/>
                </a:highlight>
                <a:latin typeface="+mj-lt"/>
              </a:rPr>
              <a:t>2. Exploratory Data Analysis (EDA) </a:t>
            </a:r>
          </a:p>
          <a:p>
            <a:r>
              <a:rPr lang="en-US" b="1" dirty="0">
                <a:solidFill>
                  <a:srgbClr val="000000"/>
                </a:solidFill>
                <a:highlight>
                  <a:srgbClr val="C0C0C0"/>
                </a:highlight>
                <a:latin typeface="+mj-lt"/>
              </a:rPr>
              <a:t>3</a:t>
            </a:r>
            <a:r>
              <a:rPr lang="en-US" b="1" i="0" dirty="0">
                <a:solidFill>
                  <a:srgbClr val="000000"/>
                </a:solidFill>
                <a:effectLst/>
                <a:highlight>
                  <a:srgbClr val="C0C0C0"/>
                </a:highlight>
                <a:latin typeface="+mj-lt"/>
              </a:rPr>
              <a:t>. Visualization </a:t>
            </a:r>
          </a:p>
          <a:p>
            <a:r>
              <a:rPr lang="en-US" b="1" dirty="0">
                <a:solidFill>
                  <a:srgbClr val="000000"/>
                </a:solidFill>
                <a:highlight>
                  <a:srgbClr val="C0C0C0"/>
                </a:highlight>
                <a:latin typeface="+mj-lt"/>
              </a:rPr>
              <a:t>4</a:t>
            </a:r>
            <a:r>
              <a:rPr lang="en-US" b="1" i="0" dirty="0">
                <a:solidFill>
                  <a:srgbClr val="000000"/>
                </a:solidFill>
                <a:effectLst/>
                <a:highlight>
                  <a:srgbClr val="C0C0C0"/>
                </a:highlight>
                <a:latin typeface="+mj-lt"/>
              </a:rPr>
              <a:t>. Data Preprocessing </a:t>
            </a:r>
          </a:p>
          <a:p>
            <a:r>
              <a:rPr lang="en-US" b="1" i="0" dirty="0">
                <a:solidFill>
                  <a:srgbClr val="000000"/>
                </a:solidFill>
                <a:effectLst/>
                <a:highlight>
                  <a:srgbClr val="C0C0C0"/>
                </a:highlight>
                <a:latin typeface="+mj-lt"/>
              </a:rPr>
              <a:t>5. Predictive Modeling</a:t>
            </a:r>
            <a:endParaRPr lang="en-IN" b="1" dirty="0">
              <a:highlight>
                <a:srgbClr val="C0C0C0"/>
              </a:highlight>
              <a:latin typeface="+mj-lt"/>
            </a:endParaRPr>
          </a:p>
        </p:txBody>
      </p:sp>
    </p:spTree>
    <p:extLst>
      <p:ext uri="{BB962C8B-B14F-4D97-AF65-F5344CB8AC3E}">
        <p14:creationId xmlns:p14="http://schemas.microsoft.com/office/powerpoint/2010/main" val="1953804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2E294-2743-5168-D498-6121EF33AC03}"/>
              </a:ext>
            </a:extLst>
          </p:cNvPr>
          <p:cNvSpPr>
            <a:spLocks noGrp="1"/>
          </p:cNvSpPr>
          <p:nvPr>
            <p:ph type="title"/>
          </p:nvPr>
        </p:nvSpPr>
        <p:spPr>
          <a:xfrm>
            <a:off x="1066800" y="642594"/>
            <a:ext cx="10058400" cy="1027180"/>
          </a:xfrm>
        </p:spPr>
        <p:txBody>
          <a:bodyPr/>
          <a:lstStyle/>
          <a:p>
            <a:r>
              <a:rPr lang="en-US" b="1" i="0" dirty="0">
                <a:solidFill>
                  <a:srgbClr val="0D0D0D"/>
                </a:solidFill>
                <a:effectLst/>
                <a:highlight>
                  <a:srgbClr val="FFFFFF"/>
                </a:highlight>
              </a:rPr>
              <a:t>Datasets And Data Field</a:t>
            </a:r>
            <a:endParaRPr lang="en-IN" dirty="0"/>
          </a:p>
        </p:txBody>
      </p:sp>
      <p:sp>
        <p:nvSpPr>
          <p:cNvPr id="3" name="Content Placeholder 2">
            <a:extLst>
              <a:ext uri="{FF2B5EF4-FFF2-40B4-BE49-F238E27FC236}">
                <a16:creationId xmlns:a16="http://schemas.microsoft.com/office/drawing/2014/main" id="{3AC5418D-FC0C-249B-82E7-A405BE62B5DA}"/>
              </a:ext>
            </a:extLst>
          </p:cNvPr>
          <p:cNvSpPr>
            <a:spLocks noGrp="1"/>
          </p:cNvSpPr>
          <p:nvPr>
            <p:ph idx="1"/>
          </p:nvPr>
        </p:nvSpPr>
        <p:spPr>
          <a:xfrm>
            <a:off x="1066800" y="1669774"/>
            <a:ext cx="10058400" cy="4282970"/>
          </a:xfrm>
        </p:spPr>
        <p:txBody>
          <a:bodyPr>
            <a:normAutofit fontScale="92500" lnSpcReduction="20000"/>
          </a:bodyPr>
          <a:lstStyle/>
          <a:p>
            <a:r>
              <a:rPr lang="en-US" sz="2200" b="1" dirty="0">
                <a:latin typeface="+mj-lt"/>
              </a:rPr>
              <a:t>Dataset :</a:t>
            </a:r>
          </a:p>
          <a:p>
            <a:r>
              <a:rPr lang="en-US" dirty="0">
                <a:highlight>
                  <a:srgbClr val="C0C0C0"/>
                </a:highlight>
                <a:latin typeface="+mj-lt"/>
              </a:rPr>
              <a:t>Autos_mpg.csv – ( Dataset of Fuel Efficiency )</a:t>
            </a:r>
          </a:p>
          <a:p>
            <a:r>
              <a:rPr lang="en-US" dirty="0">
                <a:highlight>
                  <a:srgbClr val="C0C0C0"/>
                </a:highlight>
                <a:latin typeface="+mj-lt"/>
              </a:rPr>
              <a:t>Dictionary File – ( explaining the content in the data)</a:t>
            </a:r>
          </a:p>
          <a:p>
            <a:r>
              <a:rPr lang="en-US" sz="2200" b="1" dirty="0">
                <a:latin typeface="+mj-lt"/>
              </a:rPr>
              <a:t>Data field</a:t>
            </a:r>
          </a:p>
          <a:p>
            <a:pPr marL="342900" indent="-342900">
              <a:buFont typeface="+mj-lt"/>
              <a:buAutoNum type="arabicPeriod"/>
            </a:pPr>
            <a:r>
              <a:rPr lang="en-US" b="1" dirty="0">
                <a:highlight>
                  <a:srgbClr val="C0C0C0"/>
                </a:highlight>
                <a:latin typeface="+mj-lt"/>
              </a:rPr>
              <a:t>mpg: </a:t>
            </a:r>
            <a:r>
              <a:rPr lang="en-US" dirty="0">
                <a:highlight>
                  <a:srgbClr val="C0C0C0"/>
                </a:highlight>
                <a:latin typeface="+mj-lt"/>
              </a:rPr>
              <a:t>Car's fuel efficiency measured in miles per gallon.</a:t>
            </a:r>
          </a:p>
          <a:p>
            <a:pPr marL="342900" indent="-342900">
              <a:buFont typeface="+mj-lt"/>
              <a:buAutoNum type="arabicPeriod"/>
            </a:pPr>
            <a:r>
              <a:rPr lang="en-US" b="1" dirty="0">
                <a:highlight>
                  <a:srgbClr val="C0C0C0"/>
                </a:highlight>
                <a:latin typeface="+mj-lt"/>
              </a:rPr>
              <a:t>cylinders: </a:t>
            </a:r>
            <a:r>
              <a:rPr lang="en-US" dirty="0">
                <a:highlight>
                  <a:srgbClr val="C0C0C0"/>
                </a:highlight>
                <a:latin typeface="+mj-lt"/>
              </a:rPr>
              <a:t>Number of cylinders in the car's engine.</a:t>
            </a:r>
          </a:p>
          <a:p>
            <a:pPr marL="342900" indent="-342900">
              <a:buFont typeface="+mj-lt"/>
              <a:buAutoNum type="arabicPeriod"/>
            </a:pPr>
            <a:r>
              <a:rPr lang="en-US" b="1" dirty="0">
                <a:highlight>
                  <a:srgbClr val="C0C0C0"/>
                </a:highlight>
                <a:latin typeface="+mj-lt"/>
              </a:rPr>
              <a:t>displacement: </a:t>
            </a:r>
            <a:r>
              <a:rPr lang="en-US" dirty="0">
                <a:highlight>
                  <a:srgbClr val="C0C0C0"/>
                </a:highlight>
                <a:latin typeface="+mj-lt"/>
              </a:rPr>
              <a:t>Engine displacement in cubic inches.</a:t>
            </a:r>
          </a:p>
          <a:p>
            <a:pPr marL="342900" indent="-342900">
              <a:buFont typeface="+mj-lt"/>
              <a:buAutoNum type="arabicPeriod"/>
            </a:pPr>
            <a:r>
              <a:rPr lang="en-US" b="1" dirty="0">
                <a:highlight>
                  <a:srgbClr val="C0C0C0"/>
                </a:highlight>
                <a:latin typeface="+mj-lt"/>
              </a:rPr>
              <a:t>horsepower: </a:t>
            </a:r>
            <a:r>
              <a:rPr lang="en-US" dirty="0">
                <a:highlight>
                  <a:srgbClr val="C0C0C0"/>
                </a:highlight>
                <a:latin typeface="+mj-lt"/>
              </a:rPr>
              <a:t>Engine power output measured in horsepower.</a:t>
            </a:r>
          </a:p>
          <a:p>
            <a:pPr marL="342900" indent="-342900">
              <a:buFont typeface="+mj-lt"/>
              <a:buAutoNum type="arabicPeriod"/>
            </a:pPr>
            <a:r>
              <a:rPr lang="en-US" b="1" dirty="0">
                <a:highlight>
                  <a:srgbClr val="C0C0C0"/>
                </a:highlight>
                <a:latin typeface="+mj-lt"/>
              </a:rPr>
              <a:t>weight: </a:t>
            </a:r>
            <a:r>
              <a:rPr lang="en-US" dirty="0">
                <a:highlight>
                  <a:srgbClr val="C0C0C0"/>
                </a:highlight>
                <a:latin typeface="+mj-lt"/>
              </a:rPr>
              <a:t>Car's weight in pounds.</a:t>
            </a:r>
          </a:p>
          <a:p>
            <a:pPr marL="342900" indent="-342900">
              <a:buFont typeface="+mj-lt"/>
              <a:buAutoNum type="arabicPeriod"/>
            </a:pPr>
            <a:r>
              <a:rPr lang="en-US" b="1" dirty="0">
                <a:highlight>
                  <a:srgbClr val="C0C0C0"/>
                </a:highlight>
                <a:latin typeface="+mj-lt"/>
              </a:rPr>
              <a:t>acceleration: </a:t>
            </a:r>
            <a:r>
              <a:rPr lang="en-US" dirty="0">
                <a:highlight>
                  <a:srgbClr val="C0C0C0"/>
                </a:highlight>
                <a:latin typeface="+mj-lt"/>
              </a:rPr>
              <a:t>Time taken for the car to reach a certain speed from standstill.</a:t>
            </a:r>
          </a:p>
          <a:p>
            <a:pPr marL="342900" indent="-342900">
              <a:buFont typeface="+mj-lt"/>
              <a:buAutoNum type="arabicPeriod"/>
            </a:pPr>
            <a:r>
              <a:rPr lang="en-US" b="1" dirty="0" err="1">
                <a:highlight>
                  <a:srgbClr val="C0C0C0"/>
                </a:highlight>
                <a:latin typeface="+mj-lt"/>
              </a:rPr>
              <a:t>model_year</a:t>
            </a:r>
            <a:r>
              <a:rPr lang="en-US" b="1" dirty="0">
                <a:highlight>
                  <a:srgbClr val="C0C0C0"/>
                </a:highlight>
                <a:latin typeface="+mj-lt"/>
              </a:rPr>
              <a:t>: </a:t>
            </a:r>
            <a:r>
              <a:rPr lang="en-US" dirty="0">
                <a:highlight>
                  <a:srgbClr val="C0C0C0"/>
                </a:highlight>
                <a:latin typeface="+mj-lt"/>
              </a:rPr>
              <a:t>Year of manufacturing or model release.</a:t>
            </a:r>
          </a:p>
          <a:p>
            <a:pPr marL="342900" indent="-342900">
              <a:buFont typeface="+mj-lt"/>
              <a:buAutoNum type="arabicPeriod"/>
            </a:pPr>
            <a:r>
              <a:rPr lang="en-US" b="1" dirty="0">
                <a:highlight>
                  <a:srgbClr val="C0C0C0"/>
                </a:highlight>
                <a:latin typeface="+mj-lt"/>
              </a:rPr>
              <a:t>origin: </a:t>
            </a:r>
            <a:r>
              <a:rPr lang="en-US" dirty="0">
                <a:highlight>
                  <a:srgbClr val="C0C0C0"/>
                </a:highlight>
                <a:latin typeface="+mj-lt"/>
              </a:rPr>
              <a:t>Country of origin or manufacture of the car.</a:t>
            </a:r>
          </a:p>
          <a:p>
            <a:pPr marL="342900" indent="-342900">
              <a:buFont typeface="+mj-lt"/>
              <a:buAutoNum type="arabicPeriod"/>
            </a:pPr>
            <a:r>
              <a:rPr lang="en-US" b="1" dirty="0" err="1">
                <a:highlight>
                  <a:srgbClr val="C0C0C0"/>
                </a:highlight>
                <a:latin typeface="+mj-lt"/>
              </a:rPr>
              <a:t>car_name</a:t>
            </a:r>
            <a:r>
              <a:rPr lang="en-US" b="1" dirty="0">
                <a:highlight>
                  <a:srgbClr val="C0C0C0"/>
                </a:highlight>
                <a:latin typeface="+mj-lt"/>
              </a:rPr>
              <a:t>: </a:t>
            </a:r>
            <a:r>
              <a:rPr lang="en-US" dirty="0">
                <a:highlight>
                  <a:srgbClr val="C0C0C0"/>
                </a:highlight>
                <a:latin typeface="+mj-lt"/>
              </a:rPr>
              <a:t>Unique identifier for each car instance</a:t>
            </a:r>
            <a:r>
              <a:rPr lang="en-US" dirty="0">
                <a:latin typeface="+mj-lt"/>
              </a:rPr>
              <a:t>.</a:t>
            </a:r>
          </a:p>
          <a:p>
            <a:endParaRPr lang="en-IN" dirty="0"/>
          </a:p>
        </p:txBody>
      </p:sp>
    </p:spTree>
    <p:extLst>
      <p:ext uri="{BB962C8B-B14F-4D97-AF65-F5344CB8AC3E}">
        <p14:creationId xmlns:p14="http://schemas.microsoft.com/office/powerpoint/2010/main" val="1479600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7979C-58EB-5A99-0CB2-8F77DFEE7759}"/>
              </a:ext>
            </a:extLst>
          </p:cNvPr>
          <p:cNvSpPr>
            <a:spLocks noGrp="1"/>
          </p:cNvSpPr>
          <p:nvPr>
            <p:ph type="title"/>
          </p:nvPr>
        </p:nvSpPr>
        <p:spPr/>
        <p:txBody>
          <a:bodyPr/>
          <a:lstStyle/>
          <a:p>
            <a:r>
              <a:rPr lang="en-US" b="1" i="0" dirty="0">
                <a:solidFill>
                  <a:srgbClr val="0D0D0D"/>
                </a:solidFill>
                <a:effectLst/>
                <a:highlight>
                  <a:srgbClr val="FFFFFF"/>
                </a:highlight>
              </a:rPr>
              <a:t>Key Metrics</a:t>
            </a:r>
            <a:endParaRPr lang="en-IN" dirty="0"/>
          </a:p>
        </p:txBody>
      </p:sp>
      <p:sp>
        <p:nvSpPr>
          <p:cNvPr id="3" name="Content Placeholder 2">
            <a:extLst>
              <a:ext uri="{FF2B5EF4-FFF2-40B4-BE49-F238E27FC236}">
                <a16:creationId xmlns:a16="http://schemas.microsoft.com/office/drawing/2014/main" id="{194D8AC8-1D00-C499-92A3-F32A23FD0268}"/>
              </a:ext>
            </a:extLst>
          </p:cNvPr>
          <p:cNvSpPr>
            <a:spLocks noGrp="1"/>
          </p:cNvSpPr>
          <p:nvPr>
            <p:ph idx="1"/>
          </p:nvPr>
        </p:nvSpPr>
        <p:spPr/>
        <p:txBody>
          <a:bodyPr/>
          <a:lstStyle/>
          <a:p>
            <a:endParaRPr lang="en-US" dirty="0"/>
          </a:p>
          <a:p>
            <a:r>
              <a:rPr lang="en-US" sz="1800" dirty="0"/>
              <a:t>We worked with a dataset of 398 vehicles to predict fuel efficiency (MPG) using various metrics like horsepower, weight, cylinders, displacement, acceleration, origin, and model year. First, we cleaned the data by handling null values in the 'horsepower' column and converting strings to integers. We also normalized the 'weight' column for consistency. After splitting the data into training and testing sets, we built two models: Linear Regression and Support Vector Regression (SVR). Linear Regression performed slightly better with 80% accuracy, compared to SVR's 79%. This project highlights the main factors affecting fuel efficiency and shows how effective predictive modeling can be.</a:t>
            </a:r>
          </a:p>
        </p:txBody>
      </p:sp>
    </p:spTree>
    <p:extLst>
      <p:ext uri="{BB962C8B-B14F-4D97-AF65-F5344CB8AC3E}">
        <p14:creationId xmlns:p14="http://schemas.microsoft.com/office/powerpoint/2010/main" val="3341566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20C2D-FA37-F533-DC41-4F194AC9CF8E}"/>
              </a:ext>
            </a:extLst>
          </p:cNvPr>
          <p:cNvSpPr>
            <a:spLocks noGrp="1"/>
          </p:cNvSpPr>
          <p:nvPr>
            <p:ph type="title"/>
          </p:nvPr>
        </p:nvSpPr>
        <p:spPr/>
        <p:txBody>
          <a:bodyPr>
            <a:normAutofit/>
          </a:bodyPr>
          <a:lstStyle/>
          <a:p>
            <a:r>
              <a:rPr lang="en-US" b="1" i="0" dirty="0">
                <a:solidFill>
                  <a:srgbClr val="0D0D0D"/>
                </a:solidFill>
                <a:effectLst/>
                <a:highlight>
                  <a:srgbClr val="FFFFFF"/>
                </a:highlight>
              </a:rPr>
              <a:t>Converting a data in 4 phase</a:t>
            </a:r>
            <a:endParaRPr lang="en-IN" dirty="0"/>
          </a:p>
        </p:txBody>
      </p:sp>
      <p:sp>
        <p:nvSpPr>
          <p:cNvPr id="3" name="Content Placeholder 2">
            <a:extLst>
              <a:ext uri="{FF2B5EF4-FFF2-40B4-BE49-F238E27FC236}">
                <a16:creationId xmlns:a16="http://schemas.microsoft.com/office/drawing/2014/main" id="{FB8E8F52-1610-43E5-1CF4-5BC22D79DCA7}"/>
              </a:ext>
            </a:extLst>
          </p:cNvPr>
          <p:cNvSpPr>
            <a:spLocks noGrp="1"/>
          </p:cNvSpPr>
          <p:nvPr>
            <p:ph idx="1"/>
          </p:nvPr>
        </p:nvSpPr>
        <p:spPr/>
        <p:txBody>
          <a:bodyPr>
            <a:normAutofit/>
          </a:bodyPr>
          <a:lstStyle/>
          <a:p>
            <a:pPr marL="0" indent="0" algn="just">
              <a:buNone/>
            </a:pPr>
            <a:r>
              <a:rPr lang="en-US" sz="2400" b="1" i="0" dirty="0">
                <a:solidFill>
                  <a:srgbClr val="0D0D0D"/>
                </a:solidFill>
                <a:effectLst/>
                <a:highlight>
                  <a:srgbClr val="C0C0C0"/>
                </a:highlight>
                <a:latin typeface="+mj-lt"/>
              </a:rPr>
              <a:t>1.  Loading and </a:t>
            </a:r>
            <a:r>
              <a:rPr lang="en-IN" sz="2400" b="1" i="0" dirty="0">
                <a:solidFill>
                  <a:srgbClr val="0D0D0D"/>
                </a:solidFill>
                <a:effectLst/>
                <a:highlight>
                  <a:srgbClr val="C0C0C0"/>
                </a:highlight>
                <a:latin typeface="+mj-lt"/>
              </a:rPr>
              <a:t>Exploratory Data Analysis (EDA)</a:t>
            </a:r>
          </a:p>
          <a:p>
            <a:pPr marL="457200" indent="-457200" algn="just">
              <a:buAutoNum type="arabicPeriod"/>
            </a:pPr>
            <a:endParaRPr lang="en-IN" sz="2400" b="1" i="0" dirty="0">
              <a:solidFill>
                <a:srgbClr val="0D0D0D"/>
              </a:solidFill>
              <a:effectLst/>
              <a:highlight>
                <a:srgbClr val="C0C0C0"/>
              </a:highlight>
              <a:latin typeface="+mj-lt"/>
            </a:endParaRPr>
          </a:p>
          <a:p>
            <a:pPr marL="0" indent="0" algn="just">
              <a:buNone/>
            </a:pPr>
            <a:r>
              <a:rPr lang="en-IN" sz="2400" b="1" i="0" dirty="0">
                <a:solidFill>
                  <a:srgbClr val="0D0D0D"/>
                </a:solidFill>
                <a:effectLst/>
                <a:highlight>
                  <a:srgbClr val="C0C0C0"/>
                </a:highlight>
                <a:latin typeface="+mj-lt"/>
              </a:rPr>
              <a:t>2. Visualizing the Data </a:t>
            </a:r>
          </a:p>
          <a:p>
            <a:pPr marL="0" indent="0">
              <a:buNone/>
            </a:pPr>
            <a:endParaRPr lang="en-IN" sz="2400" b="1" i="0" dirty="0">
              <a:solidFill>
                <a:srgbClr val="0D0D0D"/>
              </a:solidFill>
              <a:effectLst/>
              <a:highlight>
                <a:srgbClr val="C0C0C0"/>
              </a:highlight>
              <a:latin typeface="+mj-lt"/>
            </a:endParaRPr>
          </a:p>
          <a:p>
            <a:pPr marL="0" indent="0">
              <a:buNone/>
            </a:pPr>
            <a:r>
              <a:rPr lang="en-IN" sz="2400" b="1" dirty="0">
                <a:highlight>
                  <a:srgbClr val="C0C0C0"/>
                </a:highlight>
                <a:latin typeface="+mj-lt"/>
              </a:rPr>
              <a:t>3.  </a:t>
            </a:r>
            <a:r>
              <a:rPr lang="en-IN" sz="2400" b="1" i="0" dirty="0">
                <a:solidFill>
                  <a:srgbClr val="0D0D0D"/>
                </a:solidFill>
                <a:effectLst/>
                <a:highlight>
                  <a:srgbClr val="C0C0C0"/>
                </a:highlight>
                <a:latin typeface="+mj-lt"/>
              </a:rPr>
              <a:t>Data Preprocessing</a:t>
            </a:r>
          </a:p>
          <a:p>
            <a:pPr marL="0" indent="0">
              <a:buNone/>
            </a:pPr>
            <a:endParaRPr lang="en-IN" sz="2400" b="1" i="0" dirty="0">
              <a:solidFill>
                <a:srgbClr val="0D0D0D"/>
              </a:solidFill>
              <a:effectLst/>
              <a:highlight>
                <a:srgbClr val="C0C0C0"/>
              </a:highlight>
              <a:latin typeface="+mj-lt"/>
            </a:endParaRPr>
          </a:p>
          <a:p>
            <a:pPr marL="0" indent="0">
              <a:buNone/>
            </a:pPr>
            <a:r>
              <a:rPr lang="en-IN" sz="2400" b="1" dirty="0">
                <a:highlight>
                  <a:srgbClr val="C0C0C0"/>
                </a:highlight>
                <a:latin typeface="+mj-lt"/>
              </a:rPr>
              <a:t>4.  </a:t>
            </a:r>
            <a:r>
              <a:rPr lang="en-IN" sz="2400" b="1" i="0" dirty="0">
                <a:solidFill>
                  <a:srgbClr val="0D0D0D"/>
                </a:solidFill>
                <a:effectLst/>
                <a:highlight>
                  <a:srgbClr val="C0C0C0"/>
                </a:highlight>
                <a:latin typeface="+mj-lt"/>
              </a:rPr>
              <a:t>Model Building and Evaluation with conclusion</a:t>
            </a:r>
          </a:p>
          <a:p>
            <a:pPr marL="0" indent="0">
              <a:buNone/>
            </a:pPr>
            <a:endParaRPr lang="en-IN" dirty="0">
              <a:highlight>
                <a:srgbClr val="C0C0C0"/>
              </a:highlight>
            </a:endParaRPr>
          </a:p>
        </p:txBody>
      </p:sp>
    </p:spTree>
    <p:extLst>
      <p:ext uri="{BB962C8B-B14F-4D97-AF65-F5344CB8AC3E}">
        <p14:creationId xmlns:p14="http://schemas.microsoft.com/office/powerpoint/2010/main" val="1714625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BF766-5C81-D6D1-B49F-FE87FE2D44BC}"/>
              </a:ext>
            </a:extLst>
          </p:cNvPr>
          <p:cNvSpPr>
            <a:spLocks noGrp="1"/>
          </p:cNvSpPr>
          <p:nvPr>
            <p:ph type="title"/>
          </p:nvPr>
        </p:nvSpPr>
        <p:spPr>
          <a:xfrm>
            <a:off x="1066800" y="905256"/>
            <a:ext cx="10058400" cy="1108938"/>
          </a:xfrm>
        </p:spPr>
        <p:txBody>
          <a:bodyPr>
            <a:normAutofit fontScale="90000"/>
          </a:bodyPr>
          <a:lstStyle/>
          <a:p>
            <a:r>
              <a:rPr lang="en-US" b="1" i="0" dirty="0">
                <a:solidFill>
                  <a:srgbClr val="0D0D0D"/>
                </a:solidFill>
                <a:effectLst/>
                <a:highlight>
                  <a:srgbClr val="FFFFFF"/>
                </a:highlight>
              </a:rPr>
              <a:t>1.Loading and Exploratory Data Analysis ( EDA )</a:t>
            </a:r>
            <a:endParaRPr lang="en-IN" dirty="0"/>
          </a:p>
        </p:txBody>
      </p:sp>
      <p:sp>
        <p:nvSpPr>
          <p:cNvPr id="3" name="Content Placeholder 2">
            <a:extLst>
              <a:ext uri="{FF2B5EF4-FFF2-40B4-BE49-F238E27FC236}">
                <a16:creationId xmlns:a16="http://schemas.microsoft.com/office/drawing/2014/main" id="{B1C00B4A-6BAD-62AC-3AD9-F32E6ADD323F}"/>
              </a:ext>
            </a:extLst>
          </p:cNvPr>
          <p:cNvSpPr>
            <a:spLocks noGrp="1"/>
          </p:cNvSpPr>
          <p:nvPr>
            <p:ph idx="1"/>
          </p:nvPr>
        </p:nvSpPr>
        <p:spPr/>
        <p:txBody>
          <a:bodyPr/>
          <a:lstStyle/>
          <a:p>
            <a:pPr algn="l">
              <a:buFont typeface="+mj-lt"/>
              <a:buAutoNum type="arabicPeriod"/>
            </a:pPr>
            <a:r>
              <a:rPr lang="en-US" sz="2000" b="1" i="0" dirty="0">
                <a:solidFill>
                  <a:srgbClr val="0D0D0D"/>
                </a:solidFill>
                <a:effectLst/>
                <a:latin typeface="+mj-lt"/>
              </a:rPr>
              <a:t>Data Overview</a:t>
            </a:r>
            <a:r>
              <a:rPr lang="en-US" sz="2000" b="0" i="0" dirty="0">
                <a:solidFill>
                  <a:srgbClr val="0D0D0D"/>
                </a:solidFill>
                <a:effectLst/>
                <a:latin typeface="+mj-lt"/>
              </a:rPr>
              <a:t>:</a:t>
            </a:r>
          </a:p>
          <a:p>
            <a:pPr marL="742950" lvl="1" indent="-285750" algn="l">
              <a:buFont typeface="+mj-lt"/>
              <a:buAutoNum type="arabicPeriod"/>
            </a:pPr>
            <a:r>
              <a:rPr lang="en-US" sz="1800" b="0" i="0" dirty="0">
                <a:solidFill>
                  <a:srgbClr val="0D0D0D"/>
                </a:solidFill>
                <a:effectLst/>
                <a:highlight>
                  <a:srgbClr val="C0C0C0"/>
                </a:highlight>
              </a:rPr>
              <a:t>The dataset contains 398 rows and 9 columns with various data types (floats, integers, and strings).</a:t>
            </a:r>
          </a:p>
          <a:p>
            <a:pPr marL="742950" lvl="1" indent="-285750" algn="l">
              <a:buFont typeface="+mj-lt"/>
              <a:buAutoNum type="arabicPeriod"/>
            </a:pPr>
            <a:r>
              <a:rPr lang="en-US" sz="1800" b="0" i="0" dirty="0">
                <a:solidFill>
                  <a:srgbClr val="0D0D0D"/>
                </a:solidFill>
                <a:effectLst/>
                <a:highlight>
                  <a:srgbClr val="C0C0C0"/>
                </a:highlight>
              </a:rPr>
              <a:t>Identified null values in the 'horsepower' column and dropped the rows with null values.</a:t>
            </a:r>
          </a:p>
          <a:p>
            <a:pPr marL="742950" lvl="1" indent="-285750" algn="l">
              <a:buFont typeface="+mj-lt"/>
              <a:buAutoNum type="arabicPeriod"/>
            </a:pPr>
            <a:endParaRPr lang="en-US" sz="1800" b="0" i="0" dirty="0">
              <a:solidFill>
                <a:srgbClr val="0D0D0D"/>
              </a:solidFill>
              <a:effectLst/>
              <a:highlight>
                <a:srgbClr val="C0C0C0"/>
              </a:highlight>
            </a:endParaRPr>
          </a:p>
          <a:p>
            <a:pPr algn="l">
              <a:buFont typeface="+mj-lt"/>
              <a:buAutoNum type="arabicPeriod"/>
            </a:pPr>
            <a:r>
              <a:rPr lang="en-US" sz="2000" b="1" i="0" dirty="0">
                <a:solidFill>
                  <a:srgbClr val="0D0D0D"/>
                </a:solidFill>
                <a:effectLst/>
                <a:latin typeface="+mj-lt"/>
              </a:rPr>
              <a:t>Data Conversion</a:t>
            </a:r>
            <a:r>
              <a:rPr lang="en-US" sz="2000" b="0" i="0" dirty="0">
                <a:solidFill>
                  <a:srgbClr val="0D0D0D"/>
                </a:solidFill>
                <a:effectLst/>
                <a:latin typeface="+mj-lt"/>
              </a:rPr>
              <a:t>:</a:t>
            </a:r>
          </a:p>
          <a:p>
            <a:pPr marL="742950" lvl="1" indent="-285750" algn="l">
              <a:buFont typeface="+mj-lt"/>
              <a:buAutoNum type="arabicPeriod"/>
            </a:pPr>
            <a:r>
              <a:rPr lang="en-US" sz="1800" b="0" i="0" dirty="0">
                <a:solidFill>
                  <a:srgbClr val="0D0D0D"/>
                </a:solidFill>
                <a:effectLst/>
                <a:highlight>
                  <a:srgbClr val="C0C0C0"/>
                </a:highlight>
              </a:rPr>
              <a:t>Converted 'horsepower' from strings to integers using </a:t>
            </a:r>
            <a:r>
              <a:rPr lang="en-US" sz="1800" b="0" i="0" dirty="0" err="1">
                <a:solidFill>
                  <a:srgbClr val="0D0D0D"/>
                </a:solidFill>
                <a:effectLst/>
                <a:highlight>
                  <a:srgbClr val="C0C0C0"/>
                </a:highlight>
              </a:rPr>
              <a:t>LabelEncoder</a:t>
            </a:r>
            <a:r>
              <a:rPr lang="en-US" sz="1800" b="0" i="0" dirty="0">
                <a:solidFill>
                  <a:srgbClr val="0D0D0D"/>
                </a:solidFill>
                <a:effectLst/>
                <a:highlight>
                  <a:srgbClr val="C0C0C0"/>
                </a:highlight>
              </a:rPr>
              <a:t> to prepare for visualization and analysis.</a:t>
            </a:r>
          </a:p>
          <a:p>
            <a:endParaRPr lang="en-IN" dirty="0"/>
          </a:p>
        </p:txBody>
      </p:sp>
    </p:spTree>
    <p:extLst>
      <p:ext uri="{BB962C8B-B14F-4D97-AF65-F5344CB8AC3E}">
        <p14:creationId xmlns:p14="http://schemas.microsoft.com/office/powerpoint/2010/main" val="3535376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86B53-A841-3494-FAA0-7EEEF97F1E44}"/>
              </a:ext>
            </a:extLst>
          </p:cNvPr>
          <p:cNvSpPr>
            <a:spLocks noGrp="1"/>
          </p:cNvSpPr>
          <p:nvPr>
            <p:ph type="title"/>
          </p:nvPr>
        </p:nvSpPr>
        <p:spPr/>
        <p:txBody>
          <a:bodyPr/>
          <a:lstStyle/>
          <a:p>
            <a:r>
              <a:rPr lang="en-US" b="1" i="0" dirty="0">
                <a:solidFill>
                  <a:srgbClr val="0D0D0D"/>
                </a:solidFill>
                <a:effectLst/>
                <a:highlight>
                  <a:srgbClr val="FFFFFF"/>
                </a:highlight>
              </a:rPr>
              <a:t>2.</a:t>
            </a:r>
            <a:r>
              <a:rPr lang="en-IN" b="0" i="0" dirty="0">
                <a:solidFill>
                  <a:srgbClr val="0D0D0D"/>
                </a:solidFill>
                <a:effectLst/>
                <a:highlight>
                  <a:srgbClr val="FFFFFF"/>
                </a:highlight>
                <a:latin typeface="ui-sans-serif"/>
              </a:rPr>
              <a:t> Visualizing</a:t>
            </a:r>
            <a:r>
              <a:rPr lang="en-US" b="1" i="0" dirty="0">
                <a:solidFill>
                  <a:srgbClr val="0D0D0D"/>
                </a:solidFill>
                <a:effectLst/>
                <a:highlight>
                  <a:srgbClr val="FFFFFF"/>
                </a:highlight>
              </a:rPr>
              <a:t> the Data</a:t>
            </a:r>
            <a:endParaRPr lang="en-IN" dirty="0"/>
          </a:p>
        </p:txBody>
      </p:sp>
      <p:sp>
        <p:nvSpPr>
          <p:cNvPr id="3" name="Content Placeholder 2">
            <a:extLst>
              <a:ext uri="{FF2B5EF4-FFF2-40B4-BE49-F238E27FC236}">
                <a16:creationId xmlns:a16="http://schemas.microsoft.com/office/drawing/2014/main" id="{E03DF8DD-06FF-A5D0-DE46-1AA5294C12F4}"/>
              </a:ext>
            </a:extLst>
          </p:cNvPr>
          <p:cNvSpPr>
            <a:spLocks noGrp="1"/>
          </p:cNvSpPr>
          <p:nvPr>
            <p:ph idx="1"/>
          </p:nvPr>
        </p:nvSpPr>
        <p:spPr/>
        <p:txBody>
          <a:bodyPr/>
          <a:lstStyle/>
          <a:p>
            <a:pPr marL="0" indent="0" algn="l">
              <a:buNone/>
            </a:pPr>
            <a:endParaRPr lang="en-US" sz="2000" b="0" i="0" dirty="0">
              <a:solidFill>
                <a:srgbClr val="0D0D0D"/>
              </a:solidFill>
              <a:effectLst/>
              <a:highlight>
                <a:srgbClr val="C0C0C0"/>
              </a:highlight>
              <a:latin typeface="+mj-lt"/>
            </a:endParaRPr>
          </a:p>
          <a:p>
            <a:pPr marL="742950" lvl="1" indent="-285750" algn="l">
              <a:buFont typeface="+mj-lt"/>
              <a:buAutoNum type="arabicPeriod"/>
            </a:pPr>
            <a:r>
              <a:rPr lang="en-US" sz="1800" b="0" i="0" dirty="0">
                <a:solidFill>
                  <a:srgbClr val="0D0D0D"/>
                </a:solidFill>
                <a:effectLst/>
                <a:highlight>
                  <a:srgbClr val="C0C0C0"/>
                </a:highlight>
                <a:latin typeface="+mj-lt"/>
              </a:rPr>
              <a:t>Most vehicles have an MPG between 15 and 40.</a:t>
            </a:r>
          </a:p>
          <a:p>
            <a:pPr marL="742950" lvl="1" indent="-285750" algn="l">
              <a:buFont typeface="+mj-lt"/>
              <a:buAutoNum type="arabicPeriod"/>
            </a:pPr>
            <a:r>
              <a:rPr lang="en-US" sz="1800" b="0" i="0" dirty="0">
                <a:solidFill>
                  <a:srgbClr val="0D0D0D"/>
                </a:solidFill>
                <a:effectLst/>
                <a:highlight>
                  <a:srgbClr val="C0C0C0"/>
                </a:highlight>
                <a:latin typeface="+mj-lt"/>
              </a:rPr>
              <a:t>Majority of horsepower counts are above 50.</a:t>
            </a:r>
          </a:p>
          <a:p>
            <a:pPr marL="742950" lvl="1" indent="-285750" algn="l">
              <a:buFont typeface="+mj-lt"/>
              <a:buAutoNum type="arabicPeriod"/>
            </a:pPr>
            <a:r>
              <a:rPr lang="en-US" sz="1800" b="0" i="0" dirty="0">
                <a:solidFill>
                  <a:srgbClr val="0D0D0D"/>
                </a:solidFill>
                <a:effectLst/>
                <a:highlight>
                  <a:srgbClr val="C0C0C0"/>
                </a:highlight>
                <a:latin typeface="+mj-lt"/>
              </a:rPr>
              <a:t>Most vehicles originate from region 1.</a:t>
            </a:r>
          </a:p>
          <a:p>
            <a:pPr marL="742950" lvl="1" indent="-285750" algn="l">
              <a:buFont typeface="+mj-lt"/>
              <a:buAutoNum type="arabicPeriod"/>
            </a:pPr>
            <a:r>
              <a:rPr lang="en-US" sz="1800" b="0" i="0" dirty="0">
                <a:solidFill>
                  <a:srgbClr val="0D0D0D"/>
                </a:solidFill>
                <a:effectLst/>
                <a:highlight>
                  <a:srgbClr val="C0C0C0"/>
                </a:highlight>
                <a:latin typeface="+mj-lt"/>
              </a:rPr>
              <a:t>A few cars exhibit high horsepower and over 40 MPG.</a:t>
            </a:r>
          </a:p>
          <a:p>
            <a:pPr marL="742950" lvl="1" indent="-285750" algn="l">
              <a:buFont typeface="+mj-lt"/>
              <a:buAutoNum type="arabicPeriod"/>
            </a:pPr>
            <a:r>
              <a:rPr lang="en-US" sz="1800" b="0" i="0" dirty="0">
                <a:solidFill>
                  <a:srgbClr val="0D0D0D"/>
                </a:solidFill>
                <a:effectLst/>
                <a:highlight>
                  <a:srgbClr val="C0C0C0"/>
                </a:highlight>
                <a:latin typeface="+mj-lt"/>
              </a:rPr>
              <a:t>Most vehicles have four cylinders and weigh between 2000 - 4500 lbs.</a:t>
            </a:r>
          </a:p>
          <a:p>
            <a:pPr marL="742950" lvl="1" indent="-285750" algn="l">
              <a:buFont typeface="+mj-lt"/>
              <a:buAutoNum type="arabicPeriod"/>
            </a:pPr>
            <a:r>
              <a:rPr lang="en-US" sz="1800" b="0" i="0" dirty="0">
                <a:solidFill>
                  <a:srgbClr val="0D0D0D"/>
                </a:solidFill>
                <a:effectLst/>
                <a:highlight>
                  <a:srgbClr val="C0C0C0"/>
                </a:highlight>
                <a:latin typeface="+mj-lt"/>
              </a:rPr>
              <a:t>No significant outliers in horsepower, but some outliers were found in acceleration.</a:t>
            </a:r>
          </a:p>
          <a:p>
            <a:pPr marL="742950" lvl="1" indent="-285750" algn="l">
              <a:buFont typeface="+mj-lt"/>
              <a:buAutoNum type="arabicPeriod"/>
            </a:pPr>
            <a:endParaRPr lang="en-US" sz="1800" b="0" i="0" dirty="0">
              <a:solidFill>
                <a:srgbClr val="0D0D0D"/>
              </a:solidFill>
              <a:effectLst/>
              <a:highlight>
                <a:srgbClr val="C0C0C0"/>
              </a:highlight>
              <a:latin typeface="+mj-lt"/>
            </a:endParaRPr>
          </a:p>
          <a:p>
            <a:pPr algn="l">
              <a:buFont typeface="Wingdings" panose="05000000000000000000" pitchFamily="2" charset="2"/>
              <a:buChar char="v"/>
            </a:pPr>
            <a:r>
              <a:rPr lang="en-US" sz="2000" b="1" i="0" dirty="0">
                <a:solidFill>
                  <a:srgbClr val="0D0D0D"/>
                </a:solidFill>
                <a:effectLst/>
                <a:latin typeface="+mj-lt"/>
              </a:rPr>
              <a:t>  Model Year Insights</a:t>
            </a:r>
            <a:r>
              <a:rPr lang="en-US" sz="2000" b="0" i="0" dirty="0">
                <a:solidFill>
                  <a:srgbClr val="0D0D0D"/>
                </a:solidFill>
                <a:effectLst/>
                <a:latin typeface="+mj-lt"/>
              </a:rPr>
              <a:t>:</a:t>
            </a:r>
          </a:p>
          <a:p>
            <a:pPr marL="742950" lvl="1" indent="-285750" algn="l">
              <a:buFont typeface="+mj-lt"/>
              <a:buAutoNum type="arabicPeriod"/>
            </a:pPr>
            <a:r>
              <a:rPr lang="en-US" sz="1800" b="0" i="0" dirty="0">
                <a:solidFill>
                  <a:srgbClr val="0D0D0D"/>
                </a:solidFill>
                <a:effectLst/>
                <a:highlight>
                  <a:srgbClr val="C0C0C0"/>
                </a:highlight>
                <a:latin typeface="+mj-lt"/>
              </a:rPr>
              <a:t>Vehicles from model year 70 have the highest displacement, followed by those from 73.</a:t>
            </a:r>
          </a:p>
          <a:p>
            <a:endParaRPr lang="en-IN" dirty="0"/>
          </a:p>
        </p:txBody>
      </p:sp>
    </p:spTree>
    <p:extLst>
      <p:ext uri="{BB962C8B-B14F-4D97-AF65-F5344CB8AC3E}">
        <p14:creationId xmlns:p14="http://schemas.microsoft.com/office/powerpoint/2010/main" val="4140732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9C150-2600-45E7-8F1E-74A4AC3032CE}"/>
              </a:ext>
            </a:extLst>
          </p:cNvPr>
          <p:cNvSpPr>
            <a:spLocks noGrp="1"/>
          </p:cNvSpPr>
          <p:nvPr>
            <p:ph type="title"/>
          </p:nvPr>
        </p:nvSpPr>
        <p:spPr/>
        <p:txBody>
          <a:bodyPr/>
          <a:lstStyle/>
          <a:p>
            <a:r>
              <a:rPr lang="en-US" b="1" i="0" dirty="0">
                <a:solidFill>
                  <a:srgbClr val="0D0D0D"/>
                </a:solidFill>
                <a:effectLst/>
                <a:highlight>
                  <a:srgbClr val="FFFFFF"/>
                </a:highlight>
              </a:rPr>
              <a:t>Data Preprocessing</a:t>
            </a:r>
            <a:endParaRPr lang="en-IN" dirty="0"/>
          </a:p>
        </p:txBody>
      </p:sp>
      <p:sp>
        <p:nvSpPr>
          <p:cNvPr id="3" name="Content Placeholder 2">
            <a:extLst>
              <a:ext uri="{FF2B5EF4-FFF2-40B4-BE49-F238E27FC236}">
                <a16:creationId xmlns:a16="http://schemas.microsoft.com/office/drawing/2014/main" id="{21CED2FB-0B41-0A19-0E93-F144688C0899}"/>
              </a:ext>
            </a:extLst>
          </p:cNvPr>
          <p:cNvSpPr>
            <a:spLocks noGrp="1"/>
          </p:cNvSpPr>
          <p:nvPr>
            <p:ph idx="1"/>
          </p:nvPr>
        </p:nvSpPr>
        <p:spPr/>
        <p:txBody>
          <a:bodyPr/>
          <a:lstStyle/>
          <a:p>
            <a:pPr algn="l">
              <a:buFont typeface="+mj-lt"/>
              <a:buAutoNum type="arabicPeriod"/>
            </a:pPr>
            <a:r>
              <a:rPr lang="en-US" sz="2400" b="1" i="0" dirty="0">
                <a:solidFill>
                  <a:srgbClr val="0D0D0D"/>
                </a:solidFill>
                <a:effectLst/>
                <a:latin typeface="+mj-lt"/>
              </a:rPr>
              <a:t>String Value Handling</a:t>
            </a:r>
            <a:r>
              <a:rPr lang="en-US" sz="2400" b="0" i="0" dirty="0">
                <a:solidFill>
                  <a:srgbClr val="0D0D0D"/>
                </a:solidFill>
                <a:effectLst/>
                <a:latin typeface="+mj-lt"/>
              </a:rPr>
              <a:t>:</a:t>
            </a:r>
          </a:p>
          <a:p>
            <a:pPr marL="742950" lvl="1" indent="-285750" algn="l">
              <a:buFont typeface="+mj-lt"/>
              <a:buAutoNum type="arabicPeriod"/>
            </a:pPr>
            <a:r>
              <a:rPr lang="en-US" sz="2000" b="0" i="0" dirty="0">
                <a:solidFill>
                  <a:srgbClr val="0D0D0D"/>
                </a:solidFill>
                <a:effectLst/>
                <a:highlight>
                  <a:srgbClr val="C0C0C0"/>
                </a:highlight>
                <a:latin typeface="+mj-lt"/>
              </a:rPr>
              <a:t>Dropped the '</a:t>
            </a:r>
            <a:r>
              <a:rPr lang="en-US" sz="2000" b="0" i="0" dirty="0" err="1">
                <a:solidFill>
                  <a:srgbClr val="0D0D0D"/>
                </a:solidFill>
                <a:effectLst/>
                <a:highlight>
                  <a:srgbClr val="C0C0C0"/>
                </a:highlight>
                <a:latin typeface="+mj-lt"/>
              </a:rPr>
              <a:t>car_name</a:t>
            </a:r>
            <a:r>
              <a:rPr lang="en-US" sz="2000" b="0" i="0" dirty="0">
                <a:solidFill>
                  <a:srgbClr val="0D0D0D"/>
                </a:solidFill>
                <a:effectLst/>
                <a:highlight>
                  <a:srgbClr val="C0C0C0"/>
                </a:highlight>
                <a:latin typeface="+mj-lt"/>
              </a:rPr>
              <a:t>' column to focus on numerical data.</a:t>
            </a:r>
          </a:p>
          <a:p>
            <a:pPr marL="742950" lvl="1" indent="-285750" algn="l">
              <a:buFont typeface="+mj-lt"/>
              <a:buAutoNum type="arabicPeriod"/>
            </a:pPr>
            <a:endParaRPr lang="en-US" sz="2000" b="0" i="0" dirty="0">
              <a:solidFill>
                <a:srgbClr val="0D0D0D"/>
              </a:solidFill>
              <a:effectLst/>
              <a:highlight>
                <a:srgbClr val="C0C0C0"/>
              </a:highlight>
              <a:latin typeface="+mj-lt"/>
            </a:endParaRPr>
          </a:p>
          <a:p>
            <a:pPr algn="l">
              <a:buFont typeface="+mj-lt"/>
              <a:buAutoNum type="arabicPeriod"/>
            </a:pPr>
            <a:r>
              <a:rPr lang="en-US" sz="2400" b="1" i="0" dirty="0">
                <a:solidFill>
                  <a:srgbClr val="0D0D0D"/>
                </a:solidFill>
                <a:effectLst/>
                <a:latin typeface="+mj-lt"/>
              </a:rPr>
              <a:t>Data Scaling</a:t>
            </a:r>
            <a:r>
              <a:rPr lang="en-US" sz="2400" b="0" i="0" dirty="0">
                <a:solidFill>
                  <a:srgbClr val="0D0D0D"/>
                </a:solidFill>
                <a:effectLst/>
                <a:latin typeface="+mj-lt"/>
              </a:rPr>
              <a:t>:</a:t>
            </a:r>
          </a:p>
          <a:p>
            <a:pPr marL="742950" lvl="1" indent="-285750" algn="l">
              <a:buFont typeface="+mj-lt"/>
              <a:buAutoNum type="arabicPeriod"/>
            </a:pPr>
            <a:r>
              <a:rPr lang="en-US" sz="2000" b="0" i="0" dirty="0">
                <a:solidFill>
                  <a:srgbClr val="0D0D0D"/>
                </a:solidFill>
                <a:effectLst/>
                <a:highlight>
                  <a:srgbClr val="C0C0C0"/>
                </a:highlight>
                <a:latin typeface="+mj-lt"/>
              </a:rPr>
              <a:t>Used Standard Scaler to normalize the 'weight' column for consistent data.</a:t>
            </a:r>
          </a:p>
          <a:p>
            <a:pPr marL="742950" lvl="1" indent="-285750" algn="l">
              <a:buFont typeface="+mj-lt"/>
              <a:buAutoNum type="arabicPeriod"/>
            </a:pPr>
            <a:endParaRPr lang="en-US" sz="2000" b="0" i="0" dirty="0">
              <a:solidFill>
                <a:srgbClr val="0D0D0D"/>
              </a:solidFill>
              <a:effectLst/>
              <a:highlight>
                <a:srgbClr val="C0C0C0"/>
              </a:highlight>
              <a:latin typeface="+mj-lt"/>
            </a:endParaRPr>
          </a:p>
          <a:p>
            <a:pPr algn="l">
              <a:buFont typeface="+mj-lt"/>
              <a:buAutoNum type="arabicPeriod"/>
            </a:pPr>
            <a:r>
              <a:rPr lang="en-US" sz="2400" b="1" i="0" dirty="0">
                <a:solidFill>
                  <a:srgbClr val="0D0D0D"/>
                </a:solidFill>
                <a:effectLst/>
                <a:latin typeface="+mj-lt"/>
              </a:rPr>
              <a:t>Data Splitting</a:t>
            </a:r>
            <a:r>
              <a:rPr lang="en-US" sz="2400" b="0" i="0" dirty="0">
                <a:solidFill>
                  <a:srgbClr val="0D0D0D"/>
                </a:solidFill>
                <a:effectLst/>
                <a:latin typeface="+mj-lt"/>
              </a:rPr>
              <a:t>:</a:t>
            </a:r>
          </a:p>
          <a:p>
            <a:pPr marL="742950" lvl="1" indent="-285750" algn="l">
              <a:buFont typeface="+mj-lt"/>
              <a:buAutoNum type="arabicPeriod"/>
            </a:pPr>
            <a:r>
              <a:rPr lang="en-US" sz="2000" b="0" i="0" dirty="0">
                <a:solidFill>
                  <a:srgbClr val="0D0D0D"/>
                </a:solidFill>
                <a:effectLst/>
                <a:highlight>
                  <a:srgbClr val="C0C0C0"/>
                </a:highlight>
                <a:latin typeface="+mj-lt"/>
              </a:rPr>
              <a:t>Divided the data into training and testing sets, with 'mpg' as the target variable.</a:t>
            </a:r>
          </a:p>
          <a:p>
            <a:endParaRPr lang="en-IN" dirty="0"/>
          </a:p>
        </p:txBody>
      </p:sp>
    </p:spTree>
    <p:extLst>
      <p:ext uri="{BB962C8B-B14F-4D97-AF65-F5344CB8AC3E}">
        <p14:creationId xmlns:p14="http://schemas.microsoft.com/office/powerpoint/2010/main" val="22907647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975FBC4-9D33-46BE-911D-419763BA9AF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94F055B-D391-44D3-A87A-BCD07BD5A31C}">
  <ds:schemaRefs>
    <ds:schemaRef ds:uri="http://schemas.microsoft.com/sharepoint/v3/contenttype/forms"/>
  </ds:schemaRefs>
</ds:datastoreItem>
</file>

<file path=customXml/itemProps3.xml><?xml version="1.0" encoding="utf-8"?>
<ds:datastoreItem xmlns:ds="http://schemas.openxmlformats.org/officeDocument/2006/customXml" ds:itemID="{26DBD101-FC0A-4B21-82B0-57CAA7AEE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{6BE8E6AE-77A4-47FB-B62F-1EF91A384D5A}tf56219246_win32</Template>
  <TotalTime>5631</TotalTime>
  <Words>1103</Words>
  <Application>Microsoft Office PowerPoint</Application>
  <PresentationFormat>Widescreen</PresentationFormat>
  <Paragraphs>94</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Arial Rounded MT Bold</vt:lpstr>
      <vt:lpstr>Avenir Next LT Pro</vt:lpstr>
      <vt:lpstr>Avenir Next LT Pro Light</vt:lpstr>
      <vt:lpstr>Calibri</vt:lpstr>
      <vt:lpstr>Figtree</vt:lpstr>
      <vt:lpstr>Garamond</vt:lpstr>
      <vt:lpstr>ui-sans-serif</vt:lpstr>
      <vt:lpstr>Wingdings</vt:lpstr>
      <vt:lpstr>SavonVTI</vt:lpstr>
      <vt:lpstr>PowerPoint Presentation</vt:lpstr>
      <vt:lpstr>Predictive Model for Fuel Efficiency Prediction- Develop a robust predictive model utilizing machine learning algorithms to accurately forecast fuel efficiency based on automotive attributes. Data Visualization: - Utilize interactive visualizations to illustrate the relationships between various automotive attributes and fuel efficiency. Project Report: - Compile a comprehensive project report outlining the methodology employed in data collection, preprocessing, model development, and evaluation. </vt:lpstr>
      <vt:lpstr>Agenda</vt:lpstr>
      <vt:lpstr>Datasets And Data Field</vt:lpstr>
      <vt:lpstr>Key Metrics</vt:lpstr>
      <vt:lpstr>Converting a data in 4 phase</vt:lpstr>
      <vt:lpstr>1.Loading and Exploratory Data Analysis ( EDA )</vt:lpstr>
      <vt:lpstr>2. Visualizing the Data</vt:lpstr>
      <vt:lpstr>Data Preprocessing</vt:lpstr>
      <vt:lpstr>Model Building and Evaluation with Conclusion </vt:lpstr>
      <vt:lpstr>Let’s Explore With Power BI Dashboard</vt:lpstr>
      <vt:lpstr>PowerPoint Presentation</vt:lpstr>
      <vt:lpstr>Key Insights from the Fuel Efficiency Dashboard </vt:lpstr>
      <vt:lpstr>Key Insights from the Fuel Efficiency Dashboard </vt:lpstr>
      <vt:lpstr>Attachment :  Explore full work on   https://github.com/shubham1177/fuel-efficiency.git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shubham chougule</dc:creator>
  <cp:lastModifiedBy>shubham chougule</cp:lastModifiedBy>
  <cp:revision>1</cp:revision>
  <dcterms:created xsi:type="dcterms:W3CDTF">2024-05-27T18:13:01Z</dcterms:created>
  <dcterms:modified xsi:type="dcterms:W3CDTF">2024-05-31T16:04:40Z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