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C469FA-A7C2-4667-9E86-C68809267BB0}">
  <a:tblStyle styleId="{CFC469FA-A7C2-4667-9E86-C68809267B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bold.fntdata"/><Relationship Id="rId10" Type="http://schemas.openxmlformats.org/officeDocument/2006/relationships/slide" Target="slides/slide4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63ecb148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63ecb148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963ecb148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963ecb148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963ecb148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963ecb148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963ecb148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963ecb148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96500354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96500354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96500354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96500354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965003547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965003547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965003547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965003547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965003547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965003547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965003547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965003547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63ecb148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63ecb148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965003547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965003547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965003547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965003547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965003547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965003547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65003547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96500354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965003547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965003547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963ecb1485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963ecb148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63ecb148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63ecb148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63ecb148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63ecb148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63ecb148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63ecb148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63ecb148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63ecb148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963ecb148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963ecb148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63ecb148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963ecb148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963ecb148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963ecb148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vpress.com/journals/IJMUE/vol10_no4/21.pdf" TargetMode="External"/><Relationship Id="rId4" Type="http://schemas.openxmlformats.org/officeDocument/2006/relationships/hyperlink" Target="https://github.com/mohit19014/Hindi-Hostility-Detection-CONSTRAINT-2021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vpress.com/journals/IJMUE/vol10_no4/21.pdf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mitavadas.com/sentiwordnet.php" TargetMode="External"/><Relationship Id="rId4" Type="http://schemas.openxmlformats.org/officeDocument/2006/relationships/hyperlink" Target="https://gvpress.com/journals/IJMUE/vol10_no4/21.pdf" TargetMode="External"/><Relationship Id="rId9" Type="http://schemas.openxmlformats.org/officeDocument/2006/relationships/hyperlink" Target="https://arxiv.org/pdf/2101.05494v1.pdf" TargetMode="External"/><Relationship Id="rId5" Type="http://schemas.openxmlformats.org/officeDocument/2006/relationships/hyperlink" Target="https://github.com/mohit19014/Hindi-Hostility-Detection-CONSTRAINT-2021" TargetMode="External"/><Relationship Id="rId6" Type="http://schemas.openxmlformats.org/officeDocument/2006/relationships/hyperlink" Target="https://www.analyticsvidhya.com/blog/2021/10/hands-on-hindi-text-analysis-using-natural-language-processing-nlp/" TargetMode="External"/><Relationship Id="rId7" Type="http://schemas.openxmlformats.org/officeDocument/2006/relationships/hyperlink" Target="https://pypi.org/project/indic-nlp-library/" TargetMode="External"/><Relationship Id="rId8" Type="http://schemas.openxmlformats.org/officeDocument/2006/relationships/hyperlink" Target="https://www.analyticsvidhya.com/blog/2020/01/3-important-nlp-libraries-indian-languages-python/" TargetMode="External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victor7246/Hinglish_Hate_Detection" TargetMode="External"/><Relationship Id="rId10" Type="http://schemas.openxmlformats.org/officeDocument/2006/relationships/hyperlink" Target="https://github.com/punyajoy/HateSpeech-Hindi-English-Code-Mixed-Social-Media-Text" TargetMode="External"/><Relationship Id="rId13" Type="http://schemas.openxmlformats.org/officeDocument/2006/relationships/hyperlink" Target="https://github.com/udacity/deep-learning-v2-pytorch/tree/master/sentiment-rnn" TargetMode="External"/><Relationship Id="rId12" Type="http://schemas.openxmlformats.org/officeDocument/2006/relationships/hyperlink" Target="https://github.com/pmathur5k10/Hinglish-Offensive-Text-Classificatio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kamalojasv181/Hostility-Detection-in-Hindi-Posts" TargetMode="External"/><Relationship Id="rId4" Type="http://schemas.openxmlformats.org/officeDocument/2006/relationships/hyperlink" Target="https://github.com/victorknox/Hate-Speech-Detection-in-Hindi" TargetMode="External"/><Relationship Id="rId9" Type="http://schemas.openxmlformats.org/officeDocument/2006/relationships/hyperlink" Target="https://github.com/hate-alert/HateCheckHIn" TargetMode="External"/><Relationship Id="rId14" Type="http://schemas.openxmlformats.org/officeDocument/2006/relationships/hyperlink" Target="https://github.com/kopalgarg/hate_speech_classification" TargetMode="External"/><Relationship Id="rId5" Type="http://schemas.openxmlformats.org/officeDocument/2006/relationships/hyperlink" Target="https://github.com/NakulLakhotia/Hate-Speech-Detection-in-Social-Media-using-Python" TargetMode="External"/><Relationship Id="rId6" Type="http://schemas.openxmlformats.org/officeDocument/2006/relationships/hyperlink" Target="https://github.com/ecanbazer/hatred-speech-classifier" TargetMode="External"/><Relationship Id="rId7" Type="http://schemas.openxmlformats.org/officeDocument/2006/relationships/hyperlink" Target="https://github.com/manikbhandari/hindi-word-embeddings" TargetMode="External"/><Relationship Id="rId8" Type="http://schemas.openxmlformats.org/officeDocument/2006/relationships/hyperlink" Target="https://github.com/datascisteven/Automated-Hate-Tweet-Detection/tree/main/p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mitavadas.com/sentiwordnet.ph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11350" y="8731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Multi-Class Hindi Hate Speech Classification using a Lexicon-Based Approach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7236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Shubham Gupta - 11941140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Manas Wadhwa - 11940670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Prakanshul Saxena - 11940860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Subjectivity Clues (On all the sentences) (8192 sentences)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51" y="1761800"/>
            <a:ext cx="8174499" cy="26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125475" y="1051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With Subjectivity Clues (Only on negatively scored sentences) (4121 sentences)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88" y="1870888"/>
            <a:ext cx="83724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Output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463" y="1086375"/>
            <a:ext cx="4248975" cy="39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can draw?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20100" y="1116150"/>
            <a:ext cx="75273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Impact of subjectivity. Using a baseline and reduction of dataset helps us to derive better results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Recall is much higher than Precision -&gt; Tagging the hate speech tweets is good leaving very few false negatives (Misses)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Impact is significant - 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We are able to quantify hate speech for a variety of reasons to a reasonable precision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Subjective classification of data eases the classification to a great deal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Speed -&gt; Algorithm is of linear time complexity (O(N))</a:t>
            </a:r>
            <a:r>
              <a:rPr lang="en" sz="1500"/>
              <a:t> which gives us efficient speedup as the dataset can scale.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 paper implements the results for </a:t>
            </a:r>
            <a:r>
              <a:rPr b="1" lang="en" sz="1500"/>
              <a:t>English language which is extended to Hindi.</a:t>
            </a:r>
            <a:r>
              <a:rPr lang="en" sz="1500"/>
              <a:t> It shows that we can extend it to other regional languages.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Multi-Class Hindi Hate Speech Classification using LSTMs</a:t>
            </a:r>
            <a:endParaRPr/>
          </a:p>
        </p:txBody>
      </p:sp>
      <p:sp>
        <p:nvSpPr>
          <p:cNvPr id="216" name="Google Shape;216;p26"/>
          <p:cNvSpPr txBox="1"/>
          <p:nvPr>
            <p:ph idx="1" type="subTitle"/>
          </p:nvPr>
        </p:nvSpPr>
        <p:spPr>
          <a:xfrm>
            <a:off x="5083950" y="3924925"/>
            <a:ext cx="37236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Shubham Gupta - 11941140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Manas Wadhwa - 11940670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Prakanshul Saxena - 11940860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problem elaborated in the former part of this presentation performs multi-class classification using a basic classifier. That classifier classifies into 3 classes - No Hate, Weak Hate, Strong Hate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In this part of the project we use deep learning based methods to perform multi-class classification for 5 classes - </a:t>
            </a:r>
            <a:endParaRPr b="1"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Non-Hostile</a:t>
            </a:r>
            <a:endParaRPr b="1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Fake </a:t>
            </a:r>
            <a:endParaRPr b="1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Offensive</a:t>
            </a:r>
            <a:endParaRPr b="1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Hate</a:t>
            </a:r>
            <a:endParaRPr b="1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Defamation</a:t>
            </a:r>
            <a:endParaRPr b="1"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Distribution</a:t>
            </a:r>
            <a:endParaRPr/>
          </a:p>
        </p:txBody>
      </p:sp>
      <p:graphicFrame>
        <p:nvGraphicFramePr>
          <p:cNvPr id="228" name="Google Shape;228;p28"/>
          <p:cNvGraphicFramePr/>
          <p:nvPr/>
        </p:nvGraphicFramePr>
        <p:xfrm>
          <a:off x="725125" y="171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{CFC469FA-A7C2-4667-9E86-C68809267BB0}</a:tableStyleId>
              </a:tblPr>
              <a:tblGrid>
                <a:gridCol w="4182575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Category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 of instances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Defamation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780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Fake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1480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Hate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886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Non-Hostile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3699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Offensive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566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988150" y="1567550"/>
            <a:ext cx="4522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two layer LSTM based network is used in which the first layer is the embedding layer and the second layer is the LSTM Layer.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 output for the multi-label classification is taken from the last cell of the network.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To perform this we have used Cross Entropy Loss. </a:t>
            </a:r>
            <a:endParaRPr sz="1500"/>
          </a:p>
        </p:txBody>
      </p:sp>
      <p:sp>
        <p:nvSpPr>
          <p:cNvPr id="234" name="Google Shape;23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699" y="1089525"/>
            <a:ext cx="3279275" cy="35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(Model)</a:t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123" y="1724527"/>
            <a:ext cx="7861652" cy="16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Hyper-Parameters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1297500" y="1567550"/>
            <a:ext cx="70389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Loss - Cross Entropy Loss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Learning Rate - 0.001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Optimizer - Adam Optimizer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Dropout - 0.3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Epoch - 50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Batch Size - 50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68500" y="982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Paper implementation - A Lexicon-based approach for Hate Speech Detection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https://gvpress.com/journals/IJMUE/vol10_no4/21.pdf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Hindi Corpus Dataset - Curated Collection of Hindi Tweets from Telegram Channels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https://github.com/mohit19014/Hindi-Hostility-Detection-CONSTRAINT-2021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Rule based approach to </a:t>
            </a:r>
            <a:r>
              <a:rPr lang="en" sz="1600"/>
              <a:t>apply sentiment/subjectivity analysis - Identification of polarity of sentiment expressions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Extract lexical features to build a lexicon -&gt; Fed into a classifier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Testing on real-world web discourse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Outputs</a:t>
            </a:r>
            <a:endParaRPr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1297500" y="1047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Test Dataset Accuracy - 57.1 +/- 1.98 % (5 runs) (Increase over the 0.41 precision in the previous approach)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54" name="Google Shape;2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50" y="2295175"/>
            <a:ext cx="8423475" cy="26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 txBox="1"/>
          <p:nvPr/>
        </p:nvSpPr>
        <p:spPr>
          <a:xfrm>
            <a:off x="682200" y="1894975"/>
            <a:ext cx="2295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 Inferences 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1297500" y="1049350"/>
            <a:ext cx="7647600" cy="3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00"/>
              <a:t>Lexicon-Based Approach: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Paper implementation - A Lexicon-based approach for Hate Speech Detection - </a:t>
            </a: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https://gvpress.com/journals/IJMUE/vol10_no4/21.pdf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Paper implementation is in English. Extended to Hindi to build lexicons, obtain </a:t>
            </a:r>
            <a:r>
              <a:rPr lang="en" sz="1600"/>
              <a:t>accuracy</a:t>
            </a:r>
            <a:r>
              <a:rPr lang="en" sz="1600"/>
              <a:t> (Precision, Recall, F1 Score) and </a:t>
            </a:r>
            <a:r>
              <a:rPr lang="en" sz="1600"/>
              <a:t>classify</a:t>
            </a:r>
            <a:r>
              <a:rPr lang="en" sz="1600"/>
              <a:t> the degree of sentences on a 1-5 scale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Focus on recall that we are able to reduce false negatives before actually dealing with a high accuracy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600"/>
              <a:t>Multi-Class Classification - Multi-Class Classification works on this dataset or Hindi Language Dataset, have not been performed before.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1600"/>
              <a:t>Sentiment Analysis - Binary classification tasks on each class of this dataset </a:t>
            </a:r>
            <a:r>
              <a:rPr b="1" lang="en" sz="1600"/>
              <a:t>(HINDI LANGUAGE specifically) </a:t>
            </a:r>
            <a:r>
              <a:rPr lang="en" sz="1600"/>
              <a:t>have been done previously but </a:t>
            </a:r>
            <a:r>
              <a:rPr b="1" lang="en" sz="1600"/>
              <a:t>we perform sentiment analysis based on the last cell output.</a:t>
            </a:r>
            <a:endParaRPr b="1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Shubham Gupta - Research Paper Implementation (Lexicon-based Approach for Hate Speech Detection). Classifier built on top to classify hate speech on a scale of 1-5.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Prakanshul Saxena and Manas Wadhwa- Dataset Pre-Processing for Deep Learning Approach, LSTM Model Training and Hyper-Parameter Tuning on Hindi Dataset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and Conclusion</a:t>
            </a:r>
            <a:endParaRPr/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accuracy obtained is due to the following two phenomena -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Class Imbalance - As seen in the dataset distribution, the dataset is affected by class imbalance with large number of examples for non-hostile sentences.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Less Dataset Size - The online </a:t>
            </a:r>
            <a:r>
              <a:rPr lang="en" sz="1600"/>
              <a:t>available</a:t>
            </a:r>
            <a:r>
              <a:rPr lang="en" sz="1600"/>
              <a:t> dataset for “HINDI” Hate Speech detection were very few. And those present were not large enough in size for a considerable amount of deep-learning training for NLP.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So we conclude that we have increased the classification accuracy over the basic </a:t>
            </a:r>
            <a:r>
              <a:rPr lang="en" sz="1600"/>
              <a:t>classifier</a:t>
            </a:r>
            <a:r>
              <a:rPr lang="en" sz="1600"/>
              <a:t> baseline model (3 classes) while having to </a:t>
            </a:r>
            <a:r>
              <a:rPr lang="en" sz="1600"/>
              <a:t>classify</a:t>
            </a:r>
            <a:r>
              <a:rPr lang="en" sz="1600"/>
              <a:t> more classes (5 classes)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1125475" y="956850"/>
            <a:ext cx="7665000" cy="3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420"/>
              <a:t>Hindi Sentiment WordNet: </a:t>
            </a:r>
            <a:r>
              <a:rPr lang="en" sz="1420" u="sng">
                <a:solidFill>
                  <a:schemeClr val="hlink"/>
                </a:solidFill>
                <a:hlinkClick r:id="rId3"/>
              </a:rPr>
              <a:t>https://amitavadas.com/sentiwordnet.php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420"/>
              <a:t>Research Paper: </a:t>
            </a:r>
            <a:r>
              <a:rPr lang="en" sz="1420" u="sng">
                <a:solidFill>
                  <a:schemeClr val="hlink"/>
                </a:solidFill>
                <a:hlinkClick r:id="rId4"/>
              </a:rPr>
              <a:t>https://gvpress.com/journals/IJMUE/vol10_no4/21.pdf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420"/>
              <a:t>Dataset: </a:t>
            </a:r>
            <a:r>
              <a:rPr lang="en" sz="1420" u="sng">
                <a:solidFill>
                  <a:schemeClr val="hlink"/>
                </a:solidFill>
                <a:hlinkClick r:id="rId5"/>
              </a:rPr>
              <a:t>https://github.com/mohit19014/Hindi-Hostility-Detection-CONSTRAINT-2021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420" u="sng">
                <a:solidFill>
                  <a:schemeClr val="hlink"/>
                </a:solidFill>
                <a:hlinkClick r:id="rId6"/>
              </a:rPr>
              <a:t>https://www.analyticsvidhya.com/blog/2021/10/hands-on-hindi-text-analysis-using-natural-language-processing-nlp/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420" u="sng">
                <a:solidFill>
                  <a:schemeClr val="hlink"/>
                </a:solidFill>
                <a:hlinkClick r:id="rId7"/>
              </a:rPr>
              <a:t>https://pypi.org/project/indic-nlp-library/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420" u="sng">
                <a:solidFill>
                  <a:schemeClr val="hlink"/>
                </a:solidFill>
                <a:hlinkClick r:id="rId8"/>
              </a:rPr>
              <a:t>https://www.analyticsvidhya.com/blog/2020/01/3-important-nlp-libraries-indian-languages-python/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420" u="sng">
                <a:solidFill>
                  <a:schemeClr val="hlink"/>
                </a:solidFill>
                <a:hlinkClick r:id="rId9"/>
              </a:rPr>
              <a:t>https://arxiv.org/pdf/2101.05494v1.pdf</a:t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42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References</a:t>
            </a:r>
            <a:endParaRPr/>
          </a:p>
        </p:txBody>
      </p:sp>
      <p:sp>
        <p:nvSpPr>
          <p:cNvPr id="285" name="Google Shape;285;p37"/>
          <p:cNvSpPr txBox="1"/>
          <p:nvPr>
            <p:ph idx="1" type="body"/>
          </p:nvPr>
        </p:nvSpPr>
        <p:spPr>
          <a:xfrm>
            <a:off x="1263075" y="1116150"/>
            <a:ext cx="76305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https://github.com/kamalojasv181/Hostility-Detection-in-Hindi-Posts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https://github.com/victorknox/Hate-Speech-Detection-in-Hindi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https://github.com/NakulLakhotia/Hate-Speech-Detection-in-Social-Media-using-Python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https://github.com/ecanbazer/hatred-speech-classifier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https://github.com/manikbhandari/hindi-word-embeddings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https://github.com/datascisteven/Automated-Hate-Tweet-Detection/tree/main/py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9"/>
              </a:rPr>
              <a:t>https://github.com/hate-alert/HateCheckHIn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10"/>
              </a:rPr>
              <a:t>https://github.com/punyajoy/HateSpeech-Hindi-English-Code-Mixed-Social-Media-Text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11"/>
              </a:rPr>
              <a:t>https://github.com/victor7246/Hinglish_Hate_Detection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12"/>
              </a:rPr>
              <a:t>https://github.com/pmathur5k10/Hinglish-Offensive-Text-Classification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13"/>
              </a:rPr>
              <a:t>https://github.com/udacity/deep-learning-v2-pytorch/tree/master/sentiment-rnn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14"/>
              </a:rPr>
              <a:t>https://github.com/kopalgarg/hate_speech_classification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Common in social media platforms such as Twitter, F</a:t>
            </a:r>
            <a:r>
              <a:rPr lang="en" sz="1600"/>
              <a:t>acebook</a:t>
            </a:r>
            <a:r>
              <a:rPr lang="en" sz="1600"/>
              <a:t> etc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Profanity filters exist but work only on swear and obscene words directly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Limited dealing with speech that targets communities where emotions are conveyed in masked formats.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Problem is bigger with regional languages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Research: </a:t>
            </a:r>
            <a:r>
              <a:rPr lang="en" sz="1600"/>
              <a:t>Understanding context of sentences and hate comments and gauge hatefulness to a near perfect accuracy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 attempt to understand context of hate speech and classify profanity on a grade scale from 1-5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194300" y="982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Political and social issues are heavily polarized.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Lots of emotions attached -&gt; Hate Speech Threads on Social Media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Model focuses on dealing with finding hate speech in contexts within these tweets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CSV formatted data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412" y="2509428"/>
            <a:ext cx="4877824" cy="25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3 steps</a:t>
            </a:r>
            <a:endParaRPr sz="2800"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Subjectivity Analysis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Building hate lexicon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Identification of theme-based nouns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Subjectivity Analysis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052550" y="1042875"/>
            <a:ext cx="743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Usage of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https://amitavadas.com/sentiwordnet.php</a:t>
            </a:r>
            <a:r>
              <a:rPr lang="en" sz="2000"/>
              <a:t> </a:t>
            </a:r>
            <a:r>
              <a:rPr b="1" lang="en" sz="2000"/>
              <a:t>(SentiWordNet) </a:t>
            </a:r>
            <a:r>
              <a:rPr lang="en" sz="2000"/>
              <a:t>which gives us the sentiments associated with a particular word in Hindi Language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Direct correlation between sentiments of sentences and objectivity i.e. it tells us that this sentence is a clean one based on </a:t>
            </a:r>
            <a:r>
              <a:rPr lang="en" sz="2000"/>
              <a:t>presence of profanity words or not (Similar to 0-1 classification)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Key role in Data Reduction into sentences which are actually hateful and need to be classified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Negative scoring indicates hate speech presence and positive indicates absence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	Building Hate Lexicon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168500" y="1042875"/>
            <a:ext cx="7707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Based on SentiWordNet scores associated with particular words and scores, detect negative polarity and hate content in tweets.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Scores &lt; -0.25 -&gt; Strongly Negative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-0.25 &lt; </a:t>
            </a:r>
            <a:r>
              <a:rPr lang="en" sz="2000"/>
              <a:t>Scores &lt; 0 -&gt; Weakly Negative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With this built, we add SYNSET (All possible synonyms) of these verbs and make a list of hateful verbs. 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Adding on this, we add all verbs in the dataset vocabulary that belong to the SYNSET and add them to the hateful verb list.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Strongly Negative, Weakly Negative and Hateful Verbs is created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	Theme-Based Noun Identification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 nouns associated with relevant topic of discussion (specific to tweet)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Politically significant words are taken into account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a list of all distinct nouns from the corpus and take the most frequent NPs (Noun Phrases)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Few other commonly occurring noun words from Hindi Dictionary are added to this list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directly link nouns to </a:t>
            </a:r>
            <a:r>
              <a:rPr lang="en" sz="1600"/>
              <a:t>context in which tweets are specified.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Provides insights into the </a:t>
            </a:r>
            <a:r>
              <a:rPr b="1" lang="en" sz="1600"/>
              <a:t>Theme-Based Hate Speech Classification Task</a:t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r>
              <a:rPr lang="en"/>
              <a:t> Task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counting words that belong to the 4 above categories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Strongly Negative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Weakly Negative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Theme-Based Noun </a:t>
            </a:r>
            <a:r>
              <a:rPr lang="en"/>
              <a:t>Presence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Hate Verbs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classify the degree of profanity from 1-5. This is built upon the fact that it is strongly, weakly or zero hateful.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