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Roboto"/>
      <p:regular r:id="rId26"/>
      <p:bold r:id="rId27"/>
      <p:italic r:id="rId28"/>
      <p:boldItalic r:id="rId29"/>
    </p:embeddedFont>
    <p:embeddedFont>
      <p:font typeface="Merriweather"/>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slide" Target="slides/slide21.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erriweather-bold.fntdata"/><Relationship Id="rId30" Type="http://schemas.openxmlformats.org/officeDocument/2006/relationships/font" Target="fonts/Merriweather-regular.fntdata"/><Relationship Id="rId11" Type="http://schemas.openxmlformats.org/officeDocument/2006/relationships/slide" Target="slides/slide7.xml"/><Relationship Id="rId33" Type="http://schemas.openxmlformats.org/officeDocument/2006/relationships/font" Target="fonts/Merriweather-boldItalic.fntdata"/><Relationship Id="rId10" Type="http://schemas.openxmlformats.org/officeDocument/2006/relationships/slide" Target="slides/slide6.xml"/><Relationship Id="rId32" Type="http://schemas.openxmlformats.org/officeDocument/2006/relationships/font" Target="fonts/Merriweather-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7905c6791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7905c679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85d02e8fe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85d02e8f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4fba7837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4fba783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84f6d3629_1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84f6d3629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7905c6791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7905c679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85d02e8fe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85d02e8f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85d02e8fe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d85d02e8f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d85d02e8fe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d85d02e8f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d85d02e8fe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d85d02e8f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d85d02e8fe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d85d02e8f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7905c6791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7905c679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d7905c6791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d7905c679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85d02e8fe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d85d02e8f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7905c679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7905c67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85d02e8fe_0_12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85d02e8fe_0_1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7905c6791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7905c679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7905c6791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7905c679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7905c6791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7905c679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7905c6791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7905c679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7905c6791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7905c67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pic>
        <p:nvPicPr>
          <p:cNvPr descr="A picture containing logo&#10;&#10;Description automatically generated" id="12" name="Google Shape;12;p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3" name="Google Shape;13;p2"/>
          <p:cNvSpPr txBox="1"/>
          <p:nvPr>
            <p:ph type="ctrTitle"/>
          </p:nvPr>
        </p:nvSpPr>
        <p:spPr>
          <a:xfrm>
            <a:off x="2327562" y="4239494"/>
            <a:ext cx="7885217" cy="81426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B01E23"/>
              </a:buClr>
              <a:buSzPts val="2800"/>
              <a:buFont typeface="Arial"/>
              <a:buNone/>
              <a:defRPr sz="2800">
                <a:solidFill>
                  <a:srgbClr val="B01E2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body"/>
          </p:nvPr>
        </p:nvSpPr>
        <p:spPr>
          <a:xfrm>
            <a:off x="2327562" y="5217041"/>
            <a:ext cx="3756563" cy="43973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1600"/>
              <a:buNone/>
              <a:defRPr sz="1600">
                <a:solidFill>
                  <a:srgbClr val="C00000"/>
                </a:solidFill>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 name="Google Shape;15;p2"/>
          <p:cNvSpPr txBox="1"/>
          <p:nvPr>
            <p:ph idx="2" type="body"/>
          </p:nvPr>
        </p:nvSpPr>
        <p:spPr>
          <a:xfrm>
            <a:off x="6270170" y="5217041"/>
            <a:ext cx="3942609" cy="43973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1600"/>
              <a:buNone/>
              <a:defRPr sz="1600">
                <a:solidFill>
                  <a:srgbClr val="C00000"/>
                </a:solidFill>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6" name="Shape 66"/>
        <p:cNvGrpSpPr/>
        <p:nvPr/>
      </p:nvGrpSpPr>
      <p:grpSpPr>
        <a:xfrm>
          <a:off x="0" y="0"/>
          <a:ext cx="0" cy="0"/>
          <a:chOff x="0" y="0"/>
          <a:chExt cx="0" cy="0"/>
        </a:xfrm>
      </p:grpSpPr>
      <p:sp>
        <p:nvSpPr>
          <p:cNvPr id="67" name="Google Shape;67;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2" name="Shape 72"/>
        <p:cNvGrpSpPr/>
        <p:nvPr/>
      </p:nvGrpSpPr>
      <p:grpSpPr>
        <a:xfrm>
          <a:off x="0" y="0"/>
          <a:ext cx="0" cy="0"/>
          <a:chOff x="0" y="0"/>
          <a:chExt cx="0" cy="0"/>
        </a:xfrm>
      </p:grpSpPr>
      <p:sp>
        <p:nvSpPr>
          <p:cNvPr id="73" name="Google Shape;73;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3"/>
          <p:cNvSpPr txBox="1"/>
          <p:nvPr>
            <p:ph type="title"/>
          </p:nvPr>
        </p:nvSpPr>
        <p:spPr>
          <a:xfrm>
            <a:off x="281300" y="720908"/>
            <a:ext cx="10085858" cy="5418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000"/>
              <a:buFont typeface="Arial"/>
              <a:buNone/>
              <a:defRPr sz="2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idx="1" type="body"/>
          </p:nvPr>
        </p:nvSpPr>
        <p:spPr>
          <a:xfrm>
            <a:off x="281300" y="1485673"/>
            <a:ext cx="11629401" cy="504575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atin typeface="Arial"/>
                <a:ea typeface="Arial"/>
                <a:cs typeface="Arial"/>
                <a:sym typeface="Arial"/>
              </a:defRPr>
            </a:lvl1pPr>
            <a:lvl2pPr indent="-228600" lvl="1" marL="914400" algn="l">
              <a:lnSpc>
                <a:spcPct val="90000"/>
              </a:lnSpc>
              <a:spcBef>
                <a:spcPts val="500"/>
              </a:spcBef>
              <a:spcAft>
                <a:spcPts val="0"/>
              </a:spcAft>
              <a:buClr>
                <a:schemeClr val="dk1"/>
              </a:buClr>
              <a:buSzPts val="1600"/>
              <a:buNone/>
              <a:defRPr sz="16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9" name="Google Shape;19;p3"/>
          <p:cNvPicPr preferRelativeResize="0"/>
          <p:nvPr/>
        </p:nvPicPr>
        <p:blipFill rotWithShape="1">
          <a:blip r:embed="rId2">
            <a:alphaModFix/>
          </a:blip>
          <a:srcRect b="0" l="0" r="0" t="0"/>
          <a:stretch/>
        </p:blipFill>
        <p:spPr>
          <a:xfrm>
            <a:off x="10481786" y="232002"/>
            <a:ext cx="1465200" cy="1030741"/>
          </a:xfrm>
          <a:prstGeom prst="rect">
            <a:avLst/>
          </a:prstGeom>
          <a:noFill/>
          <a:ln>
            <a:noFill/>
          </a:ln>
        </p:spPr>
      </p:pic>
      <p:pic>
        <p:nvPicPr>
          <p:cNvPr id="20" name="Google Shape;20;p3"/>
          <p:cNvPicPr preferRelativeResize="0"/>
          <p:nvPr/>
        </p:nvPicPr>
        <p:blipFill rotWithShape="1">
          <a:blip r:embed="rId3">
            <a:alphaModFix/>
          </a:blip>
          <a:srcRect b="0" l="0" r="0" t="0"/>
          <a:stretch/>
        </p:blipFill>
        <p:spPr>
          <a:xfrm>
            <a:off x="317585" y="232002"/>
            <a:ext cx="1465200" cy="2659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7" name="Google Shape;37;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2" name="Shape 52"/>
        <p:cNvGrpSpPr/>
        <p:nvPr/>
      </p:nvGrpSpPr>
      <p:grpSpPr>
        <a:xfrm>
          <a:off x="0" y="0"/>
          <a:ext cx="0" cy="0"/>
          <a:chOff x="0" y="0"/>
          <a:chExt cx="0" cy="0"/>
        </a:xfrm>
      </p:grpSpPr>
      <p:sp>
        <p:nvSpPr>
          <p:cNvPr id="53" name="Google Shape;53;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5" name="Google Shape;55;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6" name="Google Shape;5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9" name="Shape 59"/>
        <p:cNvGrpSpPr/>
        <p:nvPr/>
      </p:nvGrpSpPr>
      <p:grpSpPr>
        <a:xfrm>
          <a:off x="0" y="0"/>
          <a:ext cx="0" cy="0"/>
          <a:chOff x="0" y="0"/>
          <a:chExt cx="0" cy="0"/>
        </a:xfrm>
      </p:grpSpPr>
      <p:sp>
        <p:nvSpPr>
          <p:cNvPr id="60" name="Google Shape;60;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2" name="Google Shape;62;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12.png"/><Relationship Id="rId5" Type="http://schemas.openxmlformats.org/officeDocument/2006/relationships/image" Target="../media/image18.png"/><Relationship Id="rId6"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3"/>
          <p:cNvSpPr txBox="1"/>
          <p:nvPr>
            <p:ph type="ctrTitle"/>
          </p:nvPr>
        </p:nvSpPr>
        <p:spPr>
          <a:xfrm>
            <a:off x="2327562" y="4239494"/>
            <a:ext cx="7885217" cy="81426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B01E23"/>
              </a:buClr>
              <a:buSzPts val="2800"/>
              <a:buFont typeface="Arial"/>
              <a:buNone/>
            </a:pPr>
            <a:r>
              <a:rPr b="1" lang="en-US" u="sng"/>
              <a:t>CUSTOMISED DISCOUNT PREDICTION</a:t>
            </a:r>
            <a:endParaRPr b="1" u="sng"/>
          </a:p>
        </p:txBody>
      </p:sp>
      <p:sp>
        <p:nvSpPr>
          <p:cNvPr id="83" name="Google Shape;83;p13"/>
          <p:cNvSpPr txBox="1"/>
          <p:nvPr>
            <p:ph idx="1" type="body"/>
          </p:nvPr>
        </p:nvSpPr>
        <p:spPr>
          <a:xfrm>
            <a:off x="2327562" y="5217041"/>
            <a:ext cx="3756563" cy="4397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C00000"/>
              </a:buClr>
              <a:buSzPts val="1600"/>
              <a:buNone/>
            </a:pPr>
            <a:r>
              <a:rPr b="1" i="1" lang="en-US" sz="2000" u="sng"/>
              <a:t>Team Name:</a:t>
            </a:r>
            <a:r>
              <a:rPr b="1" lang="en-US" sz="2000"/>
              <a:t> Buccaneers</a:t>
            </a:r>
            <a:endParaRPr b="1" sz="2000"/>
          </a:p>
        </p:txBody>
      </p:sp>
      <p:sp>
        <p:nvSpPr>
          <p:cNvPr id="84" name="Google Shape;84;p13"/>
          <p:cNvSpPr txBox="1"/>
          <p:nvPr>
            <p:ph idx="2" type="body"/>
          </p:nvPr>
        </p:nvSpPr>
        <p:spPr>
          <a:xfrm>
            <a:off x="7571275" y="5053750"/>
            <a:ext cx="2641500" cy="1020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C00000"/>
              </a:buClr>
              <a:buSzPts val="1600"/>
              <a:buNone/>
            </a:pPr>
            <a:r>
              <a:rPr b="1" i="1" lang="en-US" sz="1800" u="sng"/>
              <a:t>Team Members:</a:t>
            </a:r>
            <a:endParaRPr b="1" i="1" sz="1800" u="sng"/>
          </a:p>
          <a:p>
            <a:pPr indent="0" lvl="0" marL="0" rtl="0" algn="l">
              <a:lnSpc>
                <a:spcPct val="90000"/>
              </a:lnSpc>
              <a:spcBef>
                <a:spcPts val="0"/>
              </a:spcBef>
              <a:spcAft>
                <a:spcPts val="0"/>
              </a:spcAft>
              <a:buClr>
                <a:srgbClr val="C00000"/>
              </a:buClr>
              <a:buSzPts val="1600"/>
              <a:buNone/>
            </a:pPr>
            <a:r>
              <a:rPr lang="en-US" sz="1800"/>
              <a:t>Ravi Ghadia</a:t>
            </a:r>
            <a:endParaRPr sz="1800"/>
          </a:p>
          <a:p>
            <a:pPr indent="0" lvl="0" marL="0" rtl="0" algn="l">
              <a:lnSpc>
                <a:spcPct val="90000"/>
              </a:lnSpc>
              <a:spcBef>
                <a:spcPts val="0"/>
              </a:spcBef>
              <a:spcAft>
                <a:spcPts val="0"/>
              </a:spcAft>
              <a:buClr>
                <a:srgbClr val="C00000"/>
              </a:buClr>
              <a:buSzPts val="1600"/>
              <a:buNone/>
            </a:pPr>
            <a:r>
              <a:rPr lang="en-US" sz="1800"/>
              <a:t>Shubham Maheshwari</a:t>
            </a:r>
            <a:endParaRPr sz="1800"/>
          </a:p>
          <a:p>
            <a:pPr indent="0" lvl="0" marL="0" rtl="0" algn="l">
              <a:lnSpc>
                <a:spcPct val="90000"/>
              </a:lnSpc>
              <a:spcBef>
                <a:spcPts val="0"/>
              </a:spcBef>
              <a:spcAft>
                <a:spcPts val="0"/>
              </a:spcAft>
              <a:buClr>
                <a:srgbClr val="C00000"/>
              </a:buClr>
              <a:buSzPts val="1600"/>
              <a:buNone/>
            </a:pPr>
            <a:r>
              <a:rPr lang="en-US" sz="1800"/>
              <a:t>Arpit Dwivedi</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281300" y="720908"/>
            <a:ext cx="10086000" cy="541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3500">
                <a:latin typeface="Merriweather"/>
                <a:ea typeface="Merriweather"/>
                <a:cs typeface="Merriweather"/>
                <a:sym typeface="Merriweather"/>
              </a:rPr>
              <a:t>REGRESSOR</a:t>
            </a:r>
            <a:endParaRPr b="1" sz="3500">
              <a:latin typeface="Merriweather"/>
              <a:ea typeface="Merriweather"/>
              <a:cs typeface="Merriweather"/>
              <a:sym typeface="Merriweather"/>
            </a:endParaRPr>
          </a:p>
        </p:txBody>
      </p:sp>
      <p:sp>
        <p:nvSpPr>
          <p:cNvPr id="169" name="Google Shape;169;p22"/>
          <p:cNvSpPr txBox="1"/>
          <p:nvPr>
            <p:ph idx="1" type="body"/>
          </p:nvPr>
        </p:nvSpPr>
        <p:spPr>
          <a:xfrm>
            <a:off x="5027525" y="1262700"/>
            <a:ext cx="6883200" cy="5268600"/>
          </a:xfrm>
          <a:prstGeom prst="rect">
            <a:avLst/>
          </a:prstGeom>
        </p:spPr>
        <p:txBody>
          <a:bodyPr anchorCtr="0" anchor="t" bIns="45700" lIns="91425" spcFirstLastPara="1" rIns="91425" wrap="square" tIns="45700">
            <a:noAutofit/>
          </a:bodyPr>
          <a:lstStyle/>
          <a:p>
            <a:pPr indent="-368300" lvl="0" marL="457200" rtl="0" algn="l">
              <a:lnSpc>
                <a:spcPct val="100000"/>
              </a:lnSpc>
              <a:spcBef>
                <a:spcPts val="1000"/>
              </a:spcBef>
              <a:spcAft>
                <a:spcPts val="0"/>
              </a:spcAft>
              <a:buSzPts val="2200"/>
              <a:buFont typeface="Calibri"/>
              <a:buChar char="❖"/>
            </a:pPr>
            <a:r>
              <a:rPr lang="en-US" sz="2200">
                <a:latin typeface="Calibri"/>
                <a:ea typeface="Calibri"/>
                <a:cs typeface="Calibri"/>
                <a:sym typeface="Calibri"/>
              </a:rPr>
              <a:t>We use both LightGBM and CatBoost regressors for predicting the cube root of discount values. This helps to deal with certain very high discount values</a:t>
            </a:r>
            <a:endParaRPr sz="2200">
              <a:latin typeface="Calibri"/>
              <a:ea typeface="Calibri"/>
              <a:cs typeface="Calibri"/>
              <a:sym typeface="Calibri"/>
            </a:endParaRPr>
          </a:p>
          <a:p>
            <a:pPr indent="-368300" lvl="0" marL="457200" rtl="0" algn="l">
              <a:lnSpc>
                <a:spcPct val="100000"/>
              </a:lnSpc>
              <a:spcBef>
                <a:spcPts val="1000"/>
              </a:spcBef>
              <a:spcAft>
                <a:spcPts val="0"/>
              </a:spcAft>
              <a:buSzPts val="2200"/>
              <a:buFont typeface="Calibri"/>
              <a:buChar char="❖"/>
            </a:pPr>
            <a:r>
              <a:rPr lang="en-US" sz="2200">
                <a:latin typeface="Calibri"/>
                <a:ea typeface="Calibri"/>
                <a:cs typeface="Calibri"/>
                <a:sym typeface="Calibri"/>
              </a:rPr>
              <a:t>First we train both the models using the data points having non-zero discount in the training </a:t>
            </a:r>
            <a:r>
              <a:rPr lang="en-US" sz="2200">
                <a:latin typeface="Calibri"/>
                <a:ea typeface="Calibri"/>
                <a:cs typeface="Calibri"/>
                <a:sym typeface="Calibri"/>
              </a:rPr>
              <a:t>datasets</a:t>
            </a:r>
            <a:endParaRPr sz="2200">
              <a:latin typeface="Calibri"/>
              <a:ea typeface="Calibri"/>
              <a:cs typeface="Calibri"/>
              <a:sym typeface="Calibri"/>
            </a:endParaRPr>
          </a:p>
          <a:p>
            <a:pPr indent="-368300" lvl="0" marL="457200" rtl="0" algn="l">
              <a:lnSpc>
                <a:spcPct val="100000"/>
              </a:lnSpc>
              <a:spcBef>
                <a:spcPts val="1000"/>
              </a:spcBef>
              <a:spcAft>
                <a:spcPts val="0"/>
              </a:spcAft>
              <a:buSzPts val="2200"/>
              <a:buFont typeface="Calibri"/>
              <a:buChar char="❖"/>
            </a:pPr>
            <a:r>
              <a:rPr lang="en-US" sz="2200">
                <a:latin typeface="Calibri"/>
                <a:ea typeface="Calibri"/>
                <a:cs typeface="Calibri"/>
                <a:sym typeface="Calibri"/>
              </a:rPr>
              <a:t>Then we tune the hyperparameters of individual models using Randomized Search method</a:t>
            </a:r>
            <a:endParaRPr sz="2200">
              <a:latin typeface="Calibri"/>
              <a:ea typeface="Calibri"/>
              <a:cs typeface="Calibri"/>
              <a:sym typeface="Calibri"/>
            </a:endParaRPr>
          </a:p>
          <a:p>
            <a:pPr indent="-368300" lvl="0" marL="457200" rtl="0" algn="l">
              <a:lnSpc>
                <a:spcPct val="100000"/>
              </a:lnSpc>
              <a:spcBef>
                <a:spcPts val="1000"/>
              </a:spcBef>
              <a:spcAft>
                <a:spcPts val="0"/>
              </a:spcAft>
              <a:buSzPts val="2200"/>
              <a:buFont typeface="Calibri"/>
              <a:buChar char="❖"/>
            </a:pPr>
            <a:r>
              <a:rPr lang="en-US" sz="2200">
                <a:latin typeface="Calibri"/>
                <a:ea typeface="Calibri"/>
                <a:cs typeface="Calibri"/>
                <a:sym typeface="Calibri"/>
              </a:rPr>
              <a:t>For the final champion model, we use an Ensemble of CatBoost and LightGBM regressor by taking the weighted sum of their predictions</a:t>
            </a:r>
            <a:endParaRPr sz="2200">
              <a:latin typeface="Calibri"/>
              <a:ea typeface="Calibri"/>
              <a:cs typeface="Calibri"/>
              <a:sym typeface="Calibri"/>
            </a:endParaRPr>
          </a:p>
          <a:p>
            <a:pPr indent="-368300" lvl="0" marL="457200" rtl="0" algn="l">
              <a:lnSpc>
                <a:spcPct val="100000"/>
              </a:lnSpc>
              <a:spcBef>
                <a:spcPts val="1000"/>
              </a:spcBef>
              <a:spcAft>
                <a:spcPts val="0"/>
              </a:spcAft>
              <a:buSzPts val="2200"/>
              <a:buFont typeface="Calibri"/>
              <a:buChar char="❖"/>
            </a:pPr>
            <a:r>
              <a:rPr lang="en-US" sz="2200">
                <a:latin typeface="Calibri"/>
                <a:ea typeface="Calibri"/>
                <a:cs typeface="Calibri"/>
                <a:sym typeface="Calibri"/>
              </a:rPr>
              <a:t>Metrics used for hyperparameter tuning and final evaluation are R Squared and RMSE as these ensure a better overall fit</a:t>
            </a:r>
            <a:endParaRPr sz="2200">
              <a:latin typeface="Calibri"/>
              <a:ea typeface="Calibri"/>
              <a:cs typeface="Calibri"/>
              <a:sym typeface="Calibri"/>
            </a:endParaRPr>
          </a:p>
          <a:p>
            <a:pPr indent="0" lvl="0" marL="0" rtl="0" algn="l">
              <a:lnSpc>
                <a:spcPct val="100000"/>
              </a:lnSpc>
              <a:spcBef>
                <a:spcPts val="1000"/>
              </a:spcBef>
              <a:spcAft>
                <a:spcPts val="0"/>
              </a:spcAft>
              <a:buNone/>
            </a:pPr>
            <a:r>
              <a:t/>
            </a:r>
            <a:endParaRPr sz="2200"/>
          </a:p>
        </p:txBody>
      </p:sp>
      <p:pic>
        <p:nvPicPr>
          <p:cNvPr id="170" name="Google Shape;170;p22"/>
          <p:cNvPicPr preferRelativeResize="0"/>
          <p:nvPr/>
        </p:nvPicPr>
        <p:blipFill rotWithShape="1">
          <a:blip r:embed="rId3">
            <a:alphaModFix/>
          </a:blip>
          <a:srcRect b="0" l="0" r="0" t="17985"/>
          <a:stretch/>
        </p:blipFill>
        <p:spPr>
          <a:xfrm>
            <a:off x="190025" y="2024800"/>
            <a:ext cx="4762275" cy="2808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3"/>
          <p:cNvPicPr preferRelativeResize="0"/>
          <p:nvPr/>
        </p:nvPicPr>
        <p:blipFill>
          <a:blip r:embed="rId3">
            <a:alphaModFix/>
          </a:blip>
          <a:stretch>
            <a:fillRect/>
          </a:stretch>
        </p:blipFill>
        <p:spPr>
          <a:xfrm>
            <a:off x="2616775" y="1037037"/>
            <a:ext cx="6958450" cy="4783925"/>
          </a:xfrm>
          <a:prstGeom prst="rect">
            <a:avLst/>
          </a:prstGeom>
          <a:noFill/>
          <a:ln>
            <a:noFill/>
          </a:ln>
        </p:spPr>
      </p:pic>
      <p:sp>
        <p:nvSpPr>
          <p:cNvPr id="176" name="Google Shape;176;p23"/>
          <p:cNvSpPr txBox="1"/>
          <p:nvPr/>
        </p:nvSpPr>
        <p:spPr>
          <a:xfrm>
            <a:off x="7810500" y="1454725"/>
            <a:ext cx="39486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2500">
              <a:latin typeface="Calibri"/>
              <a:ea typeface="Calibri"/>
              <a:cs typeface="Calibri"/>
              <a:sym typeface="Calibri"/>
            </a:endParaRPr>
          </a:p>
        </p:txBody>
      </p:sp>
      <p:sp>
        <p:nvSpPr>
          <p:cNvPr id="177" name="Google Shape;177;p23"/>
          <p:cNvSpPr txBox="1"/>
          <p:nvPr/>
        </p:nvSpPr>
        <p:spPr>
          <a:xfrm>
            <a:off x="1229525" y="5820950"/>
            <a:ext cx="9871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200">
                <a:latin typeface="Calibri"/>
                <a:ea typeface="Calibri"/>
                <a:cs typeface="Calibri"/>
                <a:sym typeface="Calibri"/>
              </a:rPr>
              <a:t>Plot showing the model predictions for majority of the data points</a:t>
            </a:r>
            <a:endParaRPr b="1" sz="22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ph type="title"/>
          </p:nvPr>
        </p:nvSpPr>
        <p:spPr>
          <a:xfrm>
            <a:off x="315225" y="720908"/>
            <a:ext cx="10086000" cy="541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3200">
                <a:latin typeface="Merriweather"/>
                <a:ea typeface="Merriweather"/>
                <a:cs typeface="Merriweather"/>
                <a:sym typeface="Merriweather"/>
              </a:rPr>
              <a:t>HYPERPARAMETER TUNING AND EVALUATION</a:t>
            </a:r>
            <a:endParaRPr b="1" sz="3200">
              <a:latin typeface="Merriweather"/>
              <a:ea typeface="Merriweather"/>
              <a:cs typeface="Merriweather"/>
              <a:sym typeface="Merriweather"/>
            </a:endParaRPr>
          </a:p>
        </p:txBody>
      </p:sp>
      <p:sp>
        <p:nvSpPr>
          <p:cNvPr id="183" name="Google Shape;183;p24"/>
          <p:cNvSpPr txBox="1"/>
          <p:nvPr>
            <p:ph idx="1" type="body"/>
          </p:nvPr>
        </p:nvSpPr>
        <p:spPr>
          <a:xfrm>
            <a:off x="4964850" y="1262700"/>
            <a:ext cx="6946200" cy="5268600"/>
          </a:xfrm>
          <a:prstGeom prst="rect">
            <a:avLst/>
          </a:prstGeom>
        </p:spPr>
        <p:txBody>
          <a:bodyPr anchorCtr="0" anchor="t" bIns="45700" lIns="91425" spcFirstLastPara="1" rIns="91425" wrap="square" tIns="45700">
            <a:noAutofit/>
          </a:bodyPr>
          <a:lstStyle/>
          <a:p>
            <a:pPr indent="-374650" lvl="0" marL="457200" rtl="0" algn="l">
              <a:lnSpc>
                <a:spcPct val="100000"/>
              </a:lnSpc>
              <a:spcBef>
                <a:spcPts val="1000"/>
              </a:spcBef>
              <a:spcAft>
                <a:spcPts val="0"/>
              </a:spcAft>
              <a:buSzPts val="2300"/>
              <a:buFont typeface="Calibri"/>
              <a:buChar char="❖"/>
            </a:pPr>
            <a:r>
              <a:rPr lang="en-US" sz="2300">
                <a:highlight>
                  <a:srgbClr val="FFFFFF"/>
                </a:highlight>
                <a:latin typeface="Calibri"/>
                <a:ea typeface="Calibri"/>
                <a:cs typeface="Calibri"/>
                <a:sym typeface="Calibri"/>
              </a:rPr>
              <a:t>We used RandomizedSearchCV for hyperparameter tuning of models. This algorithm trains and evaluates a series of models by taking random draws from a predetermined set of hyperparameter distributions</a:t>
            </a:r>
            <a:endParaRPr sz="2300">
              <a:highlight>
                <a:srgbClr val="FFFFFF"/>
              </a:highlight>
              <a:latin typeface="Calibri"/>
              <a:ea typeface="Calibri"/>
              <a:cs typeface="Calibri"/>
              <a:sym typeface="Calibri"/>
            </a:endParaRPr>
          </a:p>
          <a:p>
            <a:pPr indent="-374650" lvl="0" marL="457200" rtl="0" algn="l">
              <a:lnSpc>
                <a:spcPct val="100000"/>
              </a:lnSpc>
              <a:spcBef>
                <a:spcPts val="1000"/>
              </a:spcBef>
              <a:spcAft>
                <a:spcPts val="0"/>
              </a:spcAft>
              <a:buSzPts val="2300"/>
              <a:buFont typeface="Calibri"/>
              <a:buChar char="❖"/>
            </a:pPr>
            <a:r>
              <a:rPr lang="en-US" sz="2300">
                <a:highlight>
                  <a:srgbClr val="FFFFFF"/>
                </a:highlight>
                <a:latin typeface="Calibri"/>
                <a:ea typeface="Calibri"/>
                <a:cs typeface="Calibri"/>
                <a:sym typeface="Calibri"/>
              </a:rPr>
              <a:t>The algorithm picks the most successful version of the model it has seen after training N different versions of the model with different randomly selected hyperparameter combinations, leaving us with a model trained on a near-optimal set of hyperparameters</a:t>
            </a:r>
            <a:endParaRPr sz="2300">
              <a:highlight>
                <a:srgbClr val="FFFFFF"/>
              </a:highlight>
              <a:latin typeface="Calibri"/>
              <a:ea typeface="Calibri"/>
              <a:cs typeface="Calibri"/>
              <a:sym typeface="Calibri"/>
            </a:endParaRPr>
          </a:p>
          <a:p>
            <a:pPr indent="-374650" lvl="0" marL="457200" rtl="0" algn="l">
              <a:lnSpc>
                <a:spcPct val="100000"/>
              </a:lnSpc>
              <a:spcBef>
                <a:spcPts val="1000"/>
              </a:spcBef>
              <a:spcAft>
                <a:spcPts val="0"/>
              </a:spcAft>
              <a:buSzPts val="2300"/>
              <a:buFont typeface="Calibri"/>
              <a:buChar char="❖"/>
            </a:pPr>
            <a:r>
              <a:rPr lang="en-US" sz="2300">
                <a:highlight>
                  <a:srgbClr val="FFFFFF"/>
                </a:highlight>
                <a:latin typeface="Calibri"/>
                <a:ea typeface="Calibri"/>
                <a:cs typeface="Calibri"/>
                <a:sym typeface="Calibri"/>
              </a:rPr>
              <a:t>We randomly sample 20% of the points from the training data and use them to evaluate our model</a:t>
            </a:r>
            <a:endParaRPr sz="2300">
              <a:highlight>
                <a:srgbClr val="FFFFFF"/>
              </a:highlight>
              <a:latin typeface="Calibri"/>
              <a:ea typeface="Calibri"/>
              <a:cs typeface="Calibri"/>
              <a:sym typeface="Calibri"/>
            </a:endParaRPr>
          </a:p>
          <a:p>
            <a:pPr indent="-374650" lvl="0" marL="457200" rtl="0" algn="l">
              <a:lnSpc>
                <a:spcPct val="100000"/>
              </a:lnSpc>
              <a:spcBef>
                <a:spcPts val="1000"/>
              </a:spcBef>
              <a:spcAft>
                <a:spcPts val="1000"/>
              </a:spcAft>
              <a:buSzPts val="2300"/>
              <a:buFont typeface="Calibri"/>
              <a:buChar char="❖"/>
            </a:pPr>
            <a:r>
              <a:rPr lang="en-US" sz="2300">
                <a:highlight>
                  <a:srgbClr val="FFFFFF"/>
                </a:highlight>
                <a:latin typeface="Calibri"/>
                <a:ea typeface="Calibri"/>
                <a:cs typeface="Calibri"/>
                <a:sym typeface="Calibri"/>
              </a:rPr>
              <a:t>The results of the the same are given in the next slide</a:t>
            </a:r>
            <a:endParaRPr sz="2300">
              <a:highlight>
                <a:srgbClr val="FFFFFF"/>
              </a:highlight>
              <a:latin typeface="Calibri"/>
              <a:ea typeface="Calibri"/>
              <a:cs typeface="Calibri"/>
              <a:sym typeface="Calibri"/>
            </a:endParaRPr>
          </a:p>
        </p:txBody>
      </p:sp>
      <p:pic>
        <p:nvPicPr>
          <p:cNvPr id="184" name="Google Shape;184;p24"/>
          <p:cNvPicPr preferRelativeResize="0"/>
          <p:nvPr/>
        </p:nvPicPr>
        <p:blipFill>
          <a:blip r:embed="rId3">
            <a:alphaModFix/>
          </a:blip>
          <a:stretch>
            <a:fillRect/>
          </a:stretch>
        </p:blipFill>
        <p:spPr>
          <a:xfrm>
            <a:off x="441575" y="1485675"/>
            <a:ext cx="4285050" cy="1184800"/>
          </a:xfrm>
          <a:prstGeom prst="rect">
            <a:avLst/>
          </a:prstGeom>
          <a:noFill/>
          <a:ln>
            <a:noFill/>
          </a:ln>
        </p:spPr>
      </p:pic>
      <p:pic>
        <p:nvPicPr>
          <p:cNvPr id="185" name="Google Shape;185;p24"/>
          <p:cNvPicPr preferRelativeResize="0"/>
          <p:nvPr/>
        </p:nvPicPr>
        <p:blipFill rotWithShape="1">
          <a:blip r:embed="rId4">
            <a:alphaModFix/>
          </a:blip>
          <a:srcRect b="0" l="48202" r="0" t="0"/>
          <a:stretch/>
        </p:blipFill>
        <p:spPr>
          <a:xfrm>
            <a:off x="822588" y="2893450"/>
            <a:ext cx="3523026" cy="33323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txBox="1"/>
          <p:nvPr>
            <p:ph type="title"/>
          </p:nvPr>
        </p:nvSpPr>
        <p:spPr>
          <a:xfrm>
            <a:off x="281300" y="720908"/>
            <a:ext cx="10086000" cy="541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3500">
                <a:latin typeface="Merriweather"/>
                <a:ea typeface="Merriweather"/>
                <a:cs typeface="Merriweather"/>
                <a:sym typeface="Merriweather"/>
              </a:rPr>
              <a:t>EVALUATION SCORES</a:t>
            </a:r>
            <a:endParaRPr b="1" sz="3500">
              <a:latin typeface="Merriweather"/>
              <a:ea typeface="Merriweather"/>
              <a:cs typeface="Merriweather"/>
              <a:sym typeface="Merriweather"/>
            </a:endParaRPr>
          </a:p>
        </p:txBody>
      </p:sp>
      <p:sp>
        <p:nvSpPr>
          <p:cNvPr id="191" name="Google Shape;191;p25"/>
          <p:cNvSpPr txBox="1"/>
          <p:nvPr>
            <p:ph idx="1" type="body"/>
          </p:nvPr>
        </p:nvSpPr>
        <p:spPr>
          <a:xfrm>
            <a:off x="281300" y="1485675"/>
            <a:ext cx="5210100" cy="5045700"/>
          </a:xfrm>
          <a:prstGeom prst="rect">
            <a:avLst/>
          </a:prstGeom>
          <a:ln cap="flat" cmpd="sng" w="9525">
            <a:solidFill>
              <a:srgbClr val="000000"/>
            </a:solidFill>
            <a:prstDash val="solid"/>
            <a:round/>
            <a:headEnd len="sm" w="sm" type="none"/>
            <a:tailEnd len="sm" w="sm" type="none"/>
          </a:ln>
        </p:spPr>
        <p:txBody>
          <a:bodyPr anchorCtr="0" anchor="t" bIns="45700" lIns="91425" spcFirstLastPara="1" rIns="91425" wrap="square" tIns="45700">
            <a:normAutofit/>
          </a:bodyPr>
          <a:lstStyle/>
          <a:p>
            <a:pPr indent="0" lvl="0" marL="0" rtl="0" algn="l">
              <a:spcBef>
                <a:spcPts val="1000"/>
              </a:spcBef>
              <a:spcAft>
                <a:spcPts val="0"/>
              </a:spcAft>
              <a:buNone/>
            </a:pPr>
            <a:r>
              <a:rPr b="1" i="1" lang="en-US" sz="1800"/>
              <a:t>Off-Invoice Classifier:</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i="1" lang="en-US" sz="1800"/>
              <a:t>Off-Invoice Regressor:</a:t>
            </a:r>
            <a:endParaRPr/>
          </a:p>
          <a:p>
            <a:pPr indent="0" lvl="0" marL="0" rtl="0" algn="l">
              <a:spcBef>
                <a:spcPts val="1000"/>
              </a:spcBef>
              <a:spcAft>
                <a:spcPts val="0"/>
              </a:spcAft>
              <a:buNone/>
            </a:pPr>
            <a:r>
              <a:t/>
            </a:r>
            <a:endParaRPr/>
          </a:p>
        </p:txBody>
      </p:sp>
      <p:sp>
        <p:nvSpPr>
          <p:cNvPr id="192" name="Google Shape;192;p25"/>
          <p:cNvSpPr txBox="1"/>
          <p:nvPr>
            <p:ph idx="1" type="body"/>
          </p:nvPr>
        </p:nvSpPr>
        <p:spPr>
          <a:xfrm>
            <a:off x="6213475" y="1485675"/>
            <a:ext cx="5210100" cy="5045700"/>
          </a:xfrm>
          <a:prstGeom prst="rect">
            <a:avLst/>
          </a:prstGeom>
          <a:ln cap="flat" cmpd="sng" w="9525">
            <a:solidFill>
              <a:srgbClr val="000000"/>
            </a:solidFill>
            <a:prstDash val="solid"/>
            <a:round/>
            <a:headEnd len="sm" w="sm" type="none"/>
            <a:tailEnd len="sm" w="sm" type="none"/>
          </a:ln>
        </p:spPr>
        <p:txBody>
          <a:bodyPr anchorCtr="0" anchor="t" bIns="45700" lIns="91425" spcFirstLastPara="1" rIns="91425" wrap="square" tIns="45700">
            <a:normAutofit/>
          </a:bodyPr>
          <a:lstStyle/>
          <a:p>
            <a:pPr indent="0" lvl="0" marL="0" rtl="0" algn="l">
              <a:spcBef>
                <a:spcPts val="1000"/>
              </a:spcBef>
              <a:spcAft>
                <a:spcPts val="0"/>
              </a:spcAft>
              <a:buNone/>
            </a:pPr>
            <a:r>
              <a:rPr b="1" i="1" lang="en-US" sz="1800"/>
              <a:t>On-Invoice Classifier:</a:t>
            </a:r>
            <a:endParaRPr b="1" i="1" sz="1800"/>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i="1" lang="en-US" sz="1800"/>
              <a:t>On-Invoice Regressor:</a:t>
            </a:r>
            <a:endParaRPr b="1" i="1" sz="1800"/>
          </a:p>
          <a:p>
            <a:pPr indent="0" lvl="0" marL="0" rtl="0" algn="l">
              <a:spcBef>
                <a:spcPts val="1000"/>
              </a:spcBef>
              <a:spcAft>
                <a:spcPts val="0"/>
              </a:spcAft>
              <a:buNone/>
            </a:pPr>
            <a:r>
              <a:t/>
            </a:r>
            <a:endParaRPr/>
          </a:p>
        </p:txBody>
      </p:sp>
      <p:pic>
        <p:nvPicPr>
          <p:cNvPr id="193" name="Google Shape;193;p25"/>
          <p:cNvPicPr preferRelativeResize="0"/>
          <p:nvPr/>
        </p:nvPicPr>
        <p:blipFill>
          <a:blip r:embed="rId3">
            <a:alphaModFix/>
          </a:blip>
          <a:stretch>
            <a:fillRect/>
          </a:stretch>
        </p:blipFill>
        <p:spPr>
          <a:xfrm>
            <a:off x="369076" y="1925900"/>
            <a:ext cx="4721150" cy="2375804"/>
          </a:xfrm>
          <a:prstGeom prst="rect">
            <a:avLst/>
          </a:prstGeom>
          <a:noFill/>
          <a:ln>
            <a:noFill/>
          </a:ln>
        </p:spPr>
      </p:pic>
      <p:pic>
        <p:nvPicPr>
          <p:cNvPr id="194" name="Google Shape;194;p25"/>
          <p:cNvPicPr preferRelativeResize="0"/>
          <p:nvPr/>
        </p:nvPicPr>
        <p:blipFill>
          <a:blip r:embed="rId4">
            <a:alphaModFix/>
          </a:blip>
          <a:stretch>
            <a:fillRect/>
          </a:stretch>
        </p:blipFill>
        <p:spPr>
          <a:xfrm>
            <a:off x="369075" y="5067100"/>
            <a:ext cx="1377175" cy="467475"/>
          </a:xfrm>
          <a:prstGeom prst="rect">
            <a:avLst/>
          </a:prstGeom>
          <a:noFill/>
          <a:ln>
            <a:noFill/>
          </a:ln>
        </p:spPr>
      </p:pic>
      <p:pic>
        <p:nvPicPr>
          <p:cNvPr id="195" name="Google Shape;195;p25"/>
          <p:cNvPicPr preferRelativeResize="0"/>
          <p:nvPr/>
        </p:nvPicPr>
        <p:blipFill>
          <a:blip r:embed="rId5">
            <a:alphaModFix/>
          </a:blip>
          <a:stretch>
            <a:fillRect/>
          </a:stretch>
        </p:blipFill>
        <p:spPr>
          <a:xfrm>
            <a:off x="6326300" y="1951650"/>
            <a:ext cx="4781126" cy="2324300"/>
          </a:xfrm>
          <a:prstGeom prst="rect">
            <a:avLst/>
          </a:prstGeom>
          <a:noFill/>
          <a:ln>
            <a:noFill/>
          </a:ln>
        </p:spPr>
      </p:pic>
      <p:pic>
        <p:nvPicPr>
          <p:cNvPr id="196" name="Google Shape;196;p25"/>
          <p:cNvPicPr preferRelativeResize="0"/>
          <p:nvPr/>
        </p:nvPicPr>
        <p:blipFill>
          <a:blip r:embed="rId6">
            <a:alphaModFix/>
          </a:blip>
          <a:stretch>
            <a:fillRect/>
          </a:stretch>
        </p:blipFill>
        <p:spPr>
          <a:xfrm>
            <a:off x="6270700" y="5067100"/>
            <a:ext cx="1364522" cy="467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txBox="1"/>
          <p:nvPr>
            <p:ph type="title"/>
          </p:nvPr>
        </p:nvSpPr>
        <p:spPr>
          <a:xfrm>
            <a:off x="281300" y="720908"/>
            <a:ext cx="10086000" cy="541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3500">
                <a:latin typeface="Merriweather"/>
                <a:ea typeface="Merriweather"/>
                <a:cs typeface="Merriweather"/>
                <a:sym typeface="Merriweather"/>
              </a:rPr>
              <a:t>PREDICTIONS ON THE TEST DATASET</a:t>
            </a:r>
            <a:endParaRPr b="1" sz="3500">
              <a:latin typeface="Merriweather"/>
              <a:ea typeface="Merriweather"/>
              <a:cs typeface="Merriweather"/>
              <a:sym typeface="Merriweather"/>
            </a:endParaRPr>
          </a:p>
        </p:txBody>
      </p:sp>
      <p:sp>
        <p:nvSpPr>
          <p:cNvPr id="202" name="Google Shape;202;p26"/>
          <p:cNvSpPr txBox="1"/>
          <p:nvPr>
            <p:ph idx="1" type="body"/>
          </p:nvPr>
        </p:nvSpPr>
        <p:spPr>
          <a:xfrm>
            <a:off x="6807850" y="1468350"/>
            <a:ext cx="5103000" cy="5045700"/>
          </a:xfrm>
          <a:prstGeom prst="rect">
            <a:avLst/>
          </a:prstGeom>
        </p:spPr>
        <p:txBody>
          <a:bodyPr anchorCtr="0" anchor="t" bIns="45700" lIns="91425" spcFirstLastPara="1" rIns="91425" wrap="square" tIns="45700">
            <a:normAutofit/>
          </a:bodyPr>
          <a:lstStyle/>
          <a:p>
            <a:pPr indent="-374650" lvl="0" marL="457200" rtl="0" algn="l">
              <a:lnSpc>
                <a:spcPct val="115000"/>
              </a:lnSpc>
              <a:spcBef>
                <a:spcPts val="1000"/>
              </a:spcBef>
              <a:spcAft>
                <a:spcPts val="0"/>
              </a:spcAft>
              <a:buSzPts val="2300"/>
              <a:buFont typeface="Calibri"/>
              <a:buChar char="❖"/>
            </a:pPr>
            <a:r>
              <a:rPr lang="en-US" sz="2300">
                <a:latin typeface="Calibri"/>
                <a:ea typeface="Calibri"/>
                <a:cs typeface="Calibri"/>
                <a:sym typeface="Calibri"/>
              </a:rPr>
              <a:t>All the anomalies </a:t>
            </a:r>
            <a:r>
              <a:rPr lang="en-US" sz="2300">
                <a:latin typeface="Calibri"/>
                <a:ea typeface="Calibri"/>
                <a:cs typeface="Calibri"/>
                <a:sym typeface="Calibri"/>
              </a:rPr>
              <a:t>dropped</a:t>
            </a:r>
            <a:r>
              <a:rPr lang="en-US" sz="2300">
                <a:latin typeface="Calibri"/>
                <a:ea typeface="Calibri"/>
                <a:cs typeface="Calibri"/>
                <a:sym typeface="Calibri"/>
              </a:rPr>
              <a:t> during preparation of the training dataset are combined together to create the test dataset</a:t>
            </a:r>
            <a:endParaRPr sz="2300">
              <a:latin typeface="Calibri"/>
              <a:ea typeface="Calibri"/>
              <a:cs typeface="Calibri"/>
              <a:sym typeface="Calibri"/>
            </a:endParaRPr>
          </a:p>
          <a:p>
            <a:pPr indent="-374650" lvl="0" marL="457200" rtl="0" algn="l">
              <a:lnSpc>
                <a:spcPct val="115000"/>
              </a:lnSpc>
              <a:spcBef>
                <a:spcPts val="1000"/>
              </a:spcBef>
              <a:spcAft>
                <a:spcPts val="0"/>
              </a:spcAft>
              <a:buSzPts val="2300"/>
              <a:buFont typeface="Calibri"/>
              <a:buChar char="❖"/>
            </a:pPr>
            <a:r>
              <a:rPr lang="en-US" sz="2300">
                <a:latin typeface="Calibri"/>
                <a:ea typeface="Calibri"/>
                <a:cs typeface="Calibri"/>
                <a:sym typeface="Calibri"/>
              </a:rPr>
              <a:t>The model is then used to predict the discounts on the test dataset and these predictions are then compared to the actual discounts</a:t>
            </a:r>
            <a:endParaRPr sz="2300">
              <a:latin typeface="Calibri"/>
              <a:ea typeface="Calibri"/>
              <a:cs typeface="Calibri"/>
              <a:sym typeface="Calibri"/>
            </a:endParaRPr>
          </a:p>
          <a:p>
            <a:pPr indent="-374650" lvl="0" marL="457200" rtl="0" algn="l">
              <a:lnSpc>
                <a:spcPct val="115000"/>
              </a:lnSpc>
              <a:spcBef>
                <a:spcPts val="1000"/>
              </a:spcBef>
              <a:spcAft>
                <a:spcPts val="0"/>
              </a:spcAft>
              <a:buSzPts val="2300"/>
              <a:buFont typeface="Calibri"/>
              <a:buChar char="❖"/>
            </a:pPr>
            <a:r>
              <a:rPr lang="en-US" sz="2300">
                <a:latin typeface="Calibri"/>
                <a:ea typeface="Calibri"/>
                <a:cs typeface="Calibri"/>
                <a:sym typeface="Calibri"/>
              </a:rPr>
              <a:t>The results are presented and analysed in the next five slides</a:t>
            </a:r>
            <a:endParaRPr sz="2300">
              <a:latin typeface="Calibri"/>
              <a:ea typeface="Calibri"/>
              <a:cs typeface="Calibri"/>
              <a:sym typeface="Calibri"/>
            </a:endParaRPr>
          </a:p>
        </p:txBody>
      </p:sp>
      <p:pic>
        <p:nvPicPr>
          <p:cNvPr id="203" name="Google Shape;203;p26"/>
          <p:cNvPicPr preferRelativeResize="0"/>
          <p:nvPr/>
        </p:nvPicPr>
        <p:blipFill>
          <a:blip r:embed="rId3">
            <a:alphaModFix/>
          </a:blip>
          <a:stretch>
            <a:fillRect/>
          </a:stretch>
        </p:blipFill>
        <p:spPr>
          <a:xfrm>
            <a:off x="281300" y="2343700"/>
            <a:ext cx="5725025" cy="21706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27"/>
          <p:cNvPicPr preferRelativeResize="0"/>
          <p:nvPr/>
        </p:nvPicPr>
        <p:blipFill>
          <a:blip r:embed="rId3">
            <a:alphaModFix/>
          </a:blip>
          <a:stretch>
            <a:fillRect/>
          </a:stretch>
        </p:blipFill>
        <p:spPr>
          <a:xfrm>
            <a:off x="311725" y="1007050"/>
            <a:ext cx="6823375" cy="4771250"/>
          </a:xfrm>
          <a:prstGeom prst="rect">
            <a:avLst/>
          </a:prstGeom>
          <a:noFill/>
          <a:ln>
            <a:noFill/>
          </a:ln>
        </p:spPr>
      </p:pic>
      <p:sp>
        <p:nvSpPr>
          <p:cNvPr id="209" name="Google Shape;209;p27"/>
          <p:cNvSpPr txBox="1"/>
          <p:nvPr/>
        </p:nvSpPr>
        <p:spPr>
          <a:xfrm>
            <a:off x="7602675" y="1143000"/>
            <a:ext cx="4364100" cy="41661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Font typeface="Calibri"/>
              <a:buChar char="❖"/>
            </a:pPr>
            <a:r>
              <a:rPr lang="en-US" sz="2200">
                <a:latin typeface="Calibri"/>
                <a:ea typeface="Calibri"/>
                <a:cs typeface="Calibri"/>
                <a:sym typeface="Calibri"/>
              </a:rPr>
              <a:t>The plot shows the model performance for high Volume_2019 Product ie, for points lying outside the 95 percentile boundary</a:t>
            </a:r>
            <a:endParaRPr sz="2200">
              <a:latin typeface="Calibri"/>
              <a:ea typeface="Calibri"/>
              <a:cs typeface="Calibri"/>
              <a:sym typeface="Calibri"/>
            </a:endParaRPr>
          </a:p>
          <a:p>
            <a:pPr indent="-368300" lvl="0" marL="457200" rtl="0" algn="l">
              <a:spcBef>
                <a:spcPts val="1000"/>
              </a:spcBef>
              <a:spcAft>
                <a:spcPts val="0"/>
              </a:spcAft>
              <a:buSzPts val="2200"/>
              <a:buFont typeface="Calibri"/>
              <a:buChar char="❖"/>
            </a:pPr>
            <a:r>
              <a:rPr lang="en-US" sz="2200">
                <a:latin typeface="Calibri"/>
                <a:ea typeface="Calibri"/>
                <a:cs typeface="Calibri"/>
                <a:sym typeface="Calibri"/>
              </a:rPr>
              <a:t>As is evident, our model recommends non-zero discounts for such points unlike the actual discounts</a:t>
            </a:r>
            <a:endParaRPr sz="2200">
              <a:latin typeface="Calibri"/>
              <a:ea typeface="Calibri"/>
              <a:cs typeface="Calibri"/>
              <a:sym typeface="Calibri"/>
            </a:endParaRPr>
          </a:p>
          <a:p>
            <a:pPr indent="-368300" lvl="0" marL="457200" rtl="0" algn="l">
              <a:spcBef>
                <a:spcPts val="1000"/>
              </a:spcBef>
              <a:spcAft>
                <a:spcPts val="0"/>
              </a:spcAft>
              <a:buSzPts val="2200"/>
              <a:buFont typeface="Calibri"/>
              <a:buChar char="❖"/>
            </a:pPr>
            <a:r>
              <a:rPr lang="en-US" sz="2200">
                <a:latin typeface="Calibri"/>
                <a:ea typeface="Calibri"/>
                <a:cs typeface="Calibri"/>
                <a:sym typeface="Calibri"/>
              </a:rPr>
              <a:t>This is critical for maintaining  a good rapport with customers</a:t>
            </a:r>
            <a:endParaRPr sz="22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28"/>
          <p:cNvPicPr preferRelativeResize="0"/>
          <p:nvPr/>
        </p:nvPicPr>
        <p:blipFill>
          <a:blip r:embed="rId3">
            <a:alphaModFix/>
          </a:blip>
          <a:stretch>
            <a:fillRect/>
          </a:stretch>
        </p:blipFill>
        <p:spPr>
          <a:xfrm>
            <a:off x="475376" y="1077224"/>
            <a:ext cx="6773150" cy="4703550"/>
          </a:xfrm>
          <a:prstGeom prst="rect">
            <a:avLst/>
          </a:prstGeom>
          <a:noFill/>
          <a:ln>
            <a:noFill/>
          </a:ln>
        </p:spPr>
      </p:pic>
      <p:sp>
        <p:nvSpPr>
          <p:cNvPr id="215" name="Google Shape;215;p28"/>
          <p:cNvSpPr txBox="1"/>
          <p:nvPr/>
        </p:nvSpPr>
        <p:spPr>
          <a:xfrm>
            <a:off x="7481475" y="1420100"/>
            <a:ext cx="4208400" cy="40791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SzPts val="2300"/>
              <a:buFont typeface="Calibri"/>
              <a:buChar char="❖"/>
            </a:pPr>
            <a:r>
              <a:rPr lang="en-US" sz="2300">
                <a:latin typeface="Calibri"/>
                <a:ea typeface="Calibri"/>
                <a:cs typeface="Calibri"/>
                <a:sym typeface="Calibri"/>
              </a:rPr>
              <a:t>The plot shows the points having opposite signs of Volume_2019 Product and On-Invoice Discount</a:t>
            </a:r>
            <a:endParaRPr sz="2300">
              <a:latin typeface="Calibri"/>
              <a:ea typeface="Calibri"/>
              <a:cs typeface="Calibri"/>
              <a:sym typeface="Calibri"/>
            </a:endParaRPr>
          </a:p>
          <a:p>
            <a:pPr indent="0" lvl="0" marL="457200" rtl="0" algn="l">
              <a:spcBef>
                <a:spcPts val="0"/>
              </a:spcBef>
              <a:spcAft>
                <a:spcPts val="0"/>
              </a:spcAft>
              <a:buNone/>
            </a:pPr>
            <a:r>
              <a:t/>
            </a:r>
            <a:endParaRPr sz="2300">
              <a:latin typeface="Calibri"/>
              <a:ea typeface="Calibri"/>
              <a:cs typeface="Calibri"/>
              <a:sym typeface="Calibri"/>
            </a:endParaRPr>
          </a:p>
          <a:p>
            <a:pPr indent="-374650" lvl="0" marL="457200" rtl="0" algn="l">
              <a:spcBef>
                <a:spcPts val="0"/>
              </a:spcBef>
              <a:spcAft>
                <a:spcPts val="0"/>
              </a:spcAft>
              <a:buSzPts val="2300"/>
              <a:buFont typeface="Calibri"/>
              <a:buChar char="❖"/>
            </a:pPr>
            <a:r>
              <a:rPr lang="en-US" sz="2300">
                <a:latin typeface="Calibri"/>
                <a:ea typeface="Calibri"/>
                <a:cs typeface="Calibri"/>
                <a:sym typeface="Calibri"/>
              </a:rPr>
              <a:t>It depicts the model's ability to resolve the above problem i.e recommend positive discounts for positive Volume_2019 product </a:t>
            </a:r>
            <a:endParaRPr sz="2300">
              <a:latin typeface="Calibri"/>
              <a:ea typeface="Calibri"/>
              <a:cs typeface="Calibri"/>
              <a:sym typeface="Calibri"/>
            </a:endParaRPr>
          </a:p>
          <a:p>
            <a:pPr indent="0" lvl="0" marL="457200" rtl="0" algn="l">
              <a:spcBef>
                <a:spcPts val="0"/>
              </a:spcBef>
              <a:spcAft>
                <a:spcPts val="0"/>
              </a:spcAft>
              <a:buNone/>
            </a:pPr>
            <a:r>
              <a:t/>
            </a:r>
            <a:endParaRPr sz="23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29"/>
          <p:cNvPicPr preferRelativeResize="0"/>
          <p:nvPr/>
        </p:nvPicPr>
        <p:blipFill>
          <a:blip r:embed="rId3">
            <a:alphaModFix/>
          </a:blip>
          <a:stretch>
            <a:fillRect/>
          </a:stretch>
        </p:blipFill>
        <p:spPr>
          <a:xfrm>
            <a:off x="416063" y="1057638"/>
            <a:ext cx="6753225" cy="4742725"/>
          </a:xfrm>
          <a:prstGeom prst="rect">
            <a:avLst/>
          </a:prstGeom>
          <a:noFill/>
          <a:ln>
            <a:noFill/>
          </a:ln>
        </p:spPr>
      </p:pic>
      <p:sp>
        <p:nvSpPr>
          <p:cNvPr id="221" name="Google Shape;221;p29"/>
          <p:cNvSpPr txBox="1"/>
          <p:nvPr/>
        </p:nvSpPr>
        <p:spPr>
          <a:xfrm>
            <a:off x="7481475" y="1420100"/>
            <a:ext cx="4208400" cy="44331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SzPts val="2300"/>
              <a:buFont typeface="Calibri"/>
              <a:buChar char="❖"/>
            </a:pPr>
            <a:r>
              <a:rPr lang="en-US" sz="2300">
                <a:latin typeface="Calibri"/>
                <a:ea typeface="Calibri"/>
                <a:cs typeface="Calibri"/>
                <a:sym typeface="Calibri"/>
              </a:rPr>
              <a:t>The plot shows the points having opposite signs of Volume_2019 Product and Off-Invoice Discount</a:t>
            </a:r>
            <a:endParaRPr sz="2300">
              <a:latin typeface="Calibri"/>
              <a:ea typeface="Calibri"/>
              <a:cs typeface="Calibri"/>
              <a:sym typeface="Calibri"/>
            </a:endParaRPr>
          </a:p>
          <a:p>
            <a:pPr indent="0" lvl="0" marL="457200" rtl="0" algn="l">
              <a:spcBef>
                <a:spcPts val="0"/>
              </a:spcBef>
              <a:spcAft>
                <a:spcPts val="0"/>
              </a:spcAft>
              <a:buNone/>
            </a:pPr>
            <a:r>
              <a:t/>
            </a:r>
            <a:endParaRPr sz="2300">
              <a:latin typeface="Calibri"/>
              <a:ea typeface="Calibri"/>
              <a:cs typeface="Calibri"/>
              <a:sym typeface="Calibri"/>
            </a:endParaRPr>
          </a:p>
          <a:p>
            <a:pPr indent="-374650" lvl="0" marL="457200" rtl="0" algn="l">
              <a:spcBef>
                <a:spcPts val="0"/>
              </a:spcBef>
              <a:spcAft>
                <a:spcPts val="0"/>
              </a:spcAft>
              <a:buSzPts val="2300"/>
              <a:buFont typeface="Calibri"/>
              <a:buChar char="❖"/>
            </a:pPr>
            <a:r>
              <a:rPr lang="en-US" sz="2300">
                <a:latin typeface="Calibri"/>
                <a:ea typeface="Calibri"/>
                <a:cs typeface="Calibri"/>
                <a:sym typeface="Calibri"/>
              </a:rPr>
              <a:t>It depicts the model's ability to resolve the above problem i.e recommend positive discounts for positive Volume_2019 product and similarly for the negative </a:t>
            </a:r>
            <a:endParaRPr sz="2300">
              <a:latin typeface="Calibri"/>
              <a:ea typeface="Calibri"/>
              <a:cs typeface="Calibri"/>
              <a:sym typeface="Calibri"/>
            </a:endParaRPr>
          </a:p>
          <a:p>
            <a:pPr indent="0" lvl="0" marL="457200" rtl="0" algn="l">
              <a:spcBef>
                <a:spcPts val="0"/>
              </a:spcBef>
              <a:spcAft>
                <a:spcPts val="0"/>
              </a:spcAft>
              <a:buNone/>
            </a:pPr>
            <a:r>
              <a:t/>
            </a:r>
            <a:endParaRPr sz="23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30"/>
          <p:cNvPicPr preferRelativeResize="0"/>
          <p:nvPr/>
        </p:nvPicPr>
        <p:blipFill rotWithShape="1">
          <a:blip r:embed="rId3">
            <a:alphaModFix/>
          </a:blip>
          <a:srcRect b="2190" l="0" r="0" t="0"/>
          <a:stretch/>
        </p:blipFill>
        <p:spPr>
          <a:xfrm>
            <a:off x="666050" y="1108375"/>
            <a:ext cx="6565000" cy="4641250"/>
          </a:xfrm>
          <a:prstGeom prst="rect">
            <a:avLst/>
          </a:prstGeom>
          <a:noFill/>
          <a:ln>
            <a:noFill/>
          </a:ln>
        </p:spPr>
      </p:pic>
      <p:sp>
        <p:nvSpPr>
          <p:cNvPr id="227" name="Google Shape;227;p30"/>
          <p:cNvSpPr txBox="1"/>
          <p:nvPr/>
        </p:nvSpPr>
        <p:spPr>
          <a:xfrm>
            <a:off x="7671950" y="1472050"/>
            <a:ext cx="4173600" cy="37248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SzPts val="2300"/>
              <a:buFont typeface="Calibri"/>
              <a:buChar char="❖"/>
            </a:pPr>
            <a:r>
              <a:rPr lang="en-US" sz="2300">
                <a:latin typeface="Calibri"/>
                <a:ea typeface="Calibri"/>
                <a:cs typeface="Calibri"/>
                <a:sym typeface="Calibri"/>
              </a:rPr>
              <a:t>The plot shows points having very high (&gt;85%) On-Invoice Discount percentage</a:t>
            </a:r>
            <a:endParaRPr sz="2300">
              <a:latin typeface="Calibri"/>
              <a:ea typeface="Calibri"/>
              <a:cs typeface="Calibri"/>
              <a:sym typeface="Calibri"/>
            </a:endParaRPr>
          </a:p>
          <a:p>
            <a:pPr indent="0" lvl="0" marL="457200" rtl="0" algn="l">
              <a:spcBef>
                <a:spcPts val="0"/>
              </a:spcBef>
              <a:spcAft>
                <a:spcPts val="0"/>
              </a:spcAft>
              <a:buNone/>
            </a:pPr>
            <a:r>
              <a:t/>
            </a:r>
            <a:endParaRPr sz="2300">
              <a:latin typeface="Calibri"/>
              <a:ea typeface="Calibri"/>
              <a:cs typeface="Calibri"/>
              <a:sym typeface="Calibri"/>
            </a:endParaRPr>
          </a:p>
          <a:p>
            <a:pPr indent="-374650" lvl="0" marL="457200" rtl="0" algn="l">
              <a:spcBef>
                <a:spcPts val="0"/>
              </a:spcBef>
              <a:spcAft>
                <a:spcPts val="0"/>
              </a:spcAft>
              <a:buSzPts val="2300"/>
              <a:buFont typeface="Calibri"/>
              <a:buChar char="❖"/>
            </a:pPr>
            <a:r>
              <a:rPr lang="en-US" sz="2300">
                <a:latin typeface="Calibri"/>
                <a:ea typeface="Calibri"/>
                <a:cs typeface="Calibri"/>
                <a:sym typeface="Calibri"/>
              </a:rPr>
              <a:t>As we can clearly see, our model recommends reasonable On-Invoice discounts unlike the actual values where few of them even exceeded 100%!</a:t>
            </a:r>
            <a:endParaRPr sz="23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31"/>
          <p:cNvPicPr preferRelativeResize="0"/>
          <p:nvPr/>
        </p:nvPicPr>
        <p:blipFill>
          <a:blip r:embed="rId3">
            <a:alphaModFix/>
          </a:blip>
          <a:stretch>
            <a:fillRect/>
          </a:stretch>
        </p:blipFill>
        <p:spPr>
          <a:xfrm>
            <a:off x="439863" y="1179609"/>
            <a:ext cx="6393875" cy="4498775"/>
          </a:xfrm>
          <a:prstGeom prst="rect">
            <a:avLst/>
          </a:prstGeom>
          <a:noFill/>
          <a:ln>
            <a:noFill/>
          </a:ln>
        </p:spPr>
      </p:pic>
      <p:sp>
        <p:nvSpPr>
          <p:cNvPr id="233" name="Google Shape;233;p31"/>
          <p:cNvSpPr txBox="1"/>
          <p:nvPr/>
        </p:nvSpPr>
        <p:spPr>
          <a:xfrm>
            <a:off x="7671950" y="1472050"/>
            <a:ext cx="4173600" cy="34992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SzPts val="2300"/>
              <a:buFont typeface="Calibri"/>
              <a:buChar char="❖"/>
            </a:pPr>
            <a:r>
              <a:rPr lang="en-US" sz="2300">
                <a:latin typeface="Calibri"/>
                <a:ea typeface="Calibri"/>
                <a:cs typeface="Calibri"/>
                <a:sym typeface="Calibri"/>
              </a:rPr>
              <a:t>The plot shows points having very high (&gt;85%) Off-Invoice Discount percentage</a:t>
            </a:r>
            <a:endParaRPr sz="2300">
              <a:latin typeface="Calibri"/>
              <a:ea typeface="Calibri"/>
              <a:cs typeface="Calibri"/>
              <a:sym typeface="Calibri"/>
            </a:endParaRPr>
          </a:p>
          <a:p>
            <a:pPr indent="-374650" lvl="0" marL="457200" rtl="0" algn="l">
              <a:spcBef>
                <a:spcPts val="1000"/>
              </a:spcBef>
              <a:spcAft>
                <a:spcPts val="0"/>
              </a:spcAft>
              <a:buSzPts val="2300"/>
              <a:buFont typeface="Calibri"/>
              <a:buChar char="❖"/>
            </a:pPr>
            <a:r>
              <a:rPr lang="en-US" sz="2300">
                <a:latin typeface="Calibri"/>
                <a:ea typeface="Calibri"/>
                <a:cs typeface="Calibri"/>
                <a:sym typeface="Calibri"/>
              </a:rPr>
              <a:t>As we can clearly see, our model recommends reasonable Off-Invoice discounts unlike the actual values where few of them even exceeded 100%!</a:t>
            </a:r>
            <a:endParaRPr sz="23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txBox="1"/>
          <p:nvPr>
            <p:ph idx="1" type="body"/>
          </p:nvPr>
        </p:nvSpPr>
        <p:spPr>
          <a:xfrm>
            <a:off x="6381575" y="1411026"/>
            <a:ext cx="5491500" cy="4682100"/>
          </a:xfrm>
          <a:prstGeom prst="rect">
            <a:avLst/>
          </a:prstGeom>
        </p:spPr>
        <p:txBody>
          <a:bodyPr anchorCtr="0" anchor="t" bIns="45700" lIns="91425" spcFirstLastPara="1" rIns="91425" wrap="square" tIns="45700">
            <a:noAutofit/>
          </a:bodyPr>
          <a:lstStyle/>
          <a:p>
            <a:pPr indent="-368300" lvl="0" marL="457200" rtl="0" algn="l">
              <a:lnSpc>
                <a:spcPct val="115000"/>
              </a:lnSpc>
              <a:spcBef>
                <a:spcPts val="1000"/>
              </a:spcBef>
              <a:spcAft>
                <a:spcPts val="0"/>
              </a:spcAft>
              <a:buSzPts val="2200"/>
              <a:buFont typeface="Calibri"/>
              <a:buChar char="❖"/>
            </a:pPr>
            <a:r>
              <a:rPr lang="en-US" sz="2200">
                <a:latin typeface="Calibri"/>
                <a:ea typeface="Calibri"/>
                <a:cs typeface="Calibri"/>
                <a:sym typeface="Calibri"/>
              </a:rPr>
              <a:t>Develop an intelligent and efficient model to recommend customized discounts for customers based on their business significance</a:t>
            </a:r>
            <a:endParaRPr sz="2200">
              <a:latin typeface="Calibri"/>
              <a:ea typeface="Calibri"/>
              <a:cs typeface="Calibri"/>
              <a:sym typeface="Calibri"/>
            </a:endParaRPr>
          </a:p>
          <a:p>
            <a:pPr indent="-368300" lvl="0" marL="457200" rtl="0" algn="l">
              <a:lnSpc>
                <a:spcPct val="115000"/>
              </a:lnSpc>
              <a:spcBef>
                <a:spcPts val="1000"/>
              </a:spcBef>
              <a:spcAft>
                <a:spcPts val="0"/>
              </a:spcAft>
              <a:buSzPts val="2200"/>
              <a:buFont typeface="Calibri"/>
              <a:buChar char="❖"/>
            </a:pPr>
            <a:r>
              <a:rPr lang="en-US" sz="2200">
                <a:latin typeface="Calibri"/>
                <a:ea typeface="Calibri"/>
                <a:cs typeface="Calibri"/>
                <a:sym typeface="Calibri"/>
              </a:rPr>
              <a:t>To predict the individual components of Total Discount viz. On-Invoice Discount and Off-Invoice Discount</a:t>
            </a:r>
            <a:endParaRPr sz="2200">
              <a:latin typeface="Calibri"/>
              <a:ea typeface="Calibri"/>
              <a:cs typeface="Calibri"/>
              <a:sym typeface="Calibri"/>
            </a:endParaRPr>
          </a:p>
          <a:p>
            <a:pPr indent="-368300" lvl="0" marL="457200" rtl="0" algn="l">
              <a:lnSpc>
                <a:spcPct val="115000"/>
              </a:lnSpc>
              <a:spcBef>
                <a:spcPts val="1000"/>
              </a:spcBef>
              <a:spcAft>
                <a:spcPts val="0"/>
              </a:spcAft>
              <a:buSzPts val="2200"/>
              <a:buFont typeface="Calibri"/>
              <a:buChar char="❖"/>
            </a:pPr>
            <a:r>
              <a:rPr lang="en-US" sz="2200">
                <a:latin typeface="Calibri"/>
                <a:ea typeface="Calibri"/>
                <a:cs typeface="Calibri"/>
                <a:sym typeface="Calibri"/>
              </a:rPr>
              <a:t>To identify the anomalous data points from the given data and recommend appropriate discounts for them</a:t>
            </a:r>
            <a:endParaRPr sz="2200">
              <a:latin typeface="Calibri"/>
              <a:ea typeface="Calibri"/>
              <a:cs typeface="Calibri"/>
              <a:sym typeface="Calibri"/>
            </a:endParaRPr>
          </a:p>
          <a:p>
            <a:pPr indent="-368300" lvl="0" marL="457200" rtl="0" algn="l">
              <a:lnSpc>
                <a:spcPct val="115000"/>
              </a:lnSpc>
              <a:spcBef>
                <a:spcPts val="1000"/>
              </a:spcBef>
              <a:spcAft>
                <a:spcPts val="1000"/>
              </a:spcAft>
              <a:buSzPts val="2200"/>
              <a:buFont typeface="Calibri"/>
              <a:buChar char="❖"/>
            </a:pPr>
            <a:r>
              <a:rPr lang="en-US" sz="2200">
                <a:latin typeface="Calibri"/>
                <a:ea typeface="Calibri"/>
                <a:cs typeface="Calibri"/>
                <a:sym typeface="Calibri"/>
              </a:rPr>
              <a:t>Create a user interface that is convenient for the end user</a:t>
            </a:r>
            <a:endParaRPr sz="2200">
              <a:latin typeface="Calibri"/>
              <a:ea typeface="Calibri"/>
              <a:cs typeface="Calibri"/>
              <a:sym typeface="Calibri"/>
            </a:endParaRPr>
          </a:p>
        </p:txBody>
      </p:sp>
      <p:sp>
        <p:nvSpPr>
          <p:cNvPr id="90" name="Google Shape;90;p14"/>
          <p:cNvSpPr txBox="1"/>
          <p:nvPr>
            <p:ph type="title"/>
          </p:nvPr>
        </p:nvSpPr>
        <p:spPr>
          <a:xfrm>
            <a:off x="281300" y="720908"/>
            <a:ext cx="10086000" cy="541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3500">
                <a:latin typeface="Merriweather"/>
                <a:ea typeface="Merriweather"/>
                <a:cs typeface="Merriweather"/>
                <a:sym typeface="Merriweather"/>
              </a:rPr>
              <a:t>PROBLEM STATEMENT</a:t>
            </a:r>
            <a:endParaRPr b="1" sz="3500">
              <a:latin typeface="Merriweather"/>
              <a:ea typeface="Merriweather"/>
              <a:cs typeface="Merriweather"/>
              <a:sym typeface="Merriweather"/>
            </a:endParaRPr>
          </a:p>
        </p:txBody>
      </p:sp>
      <p:pic>
        <p:nvPicPr>
          <p:cNvPr id="91" name="Google Shape;91;p14"/>
          <p:cNvPicPr preferRelativeResize="0"/>
          <p:nvPr/>
        </p:nvPicPr>
        <p:blipFill rotWithShape="1">
          <a:blip r:embed="rId3">
            <a:alphaModFix/>
          </a:blip>
          <a:srcRect b="0" l="-5890" r="5890" t="0"/>
          <a:stretch/>
        </p:blipFill>
        <p:spPr>
          <a:xfrm>
            <a:off x="999250" y="1475525"/>
            <a:ext cx="4410785" cy="42653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2"/>
          <p:cNvSpPr txBox="1"/>
          <p:nvPr>
            <p:ph type="title"/>
          </p:nvPr>
        </p:nvSpPr>
        <p:spPr>
          <a:xfrm>
            <a:off x="281300" y="755558"/>
            <a:ext cx="10086000" cy="541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3500">
                <a:latin typeface="Merriweather"/>
                <a:ea typeface="Merriweather"/>
                <a:cs typeface="Merriweather"/>
                <a:sym typeface="Merriweather"/>
              </a:rPr>
              <a:t>USER INTERFACE</a:t>
            </a:r>
            <a:endParaRPr b="1" sz="3500">
              <a:latin typeface="Merriweather"/>
              <a:ea typeface="Merriweather"/>
              <a:cs typeface="Merriweather"/>
              <a:sym typeface="Merriweather"/>
            </a:endParaRPr>
          </a:p>
        </p:txBody>
      </p:sp>
      <p:sp>
        <p:nvSpPr>
          <p:cNvPr id="239" name="Google Shape;239;p32"/>
          <p:cNvSpPr txBox="1"/>
          <p:nvPr>
            <p:ph idx="1" type="body"/>
          </p:nvPr>
        </p:nvSpPr>
        <p:spPr>
          <a:xfrm>
            <a:off x="7525450" y="1617325"/>
            <a:ext cx="4338300" cy="4335900"/>
          </a:xfrm>
          <a:prstGeom prst="rect">
            <a:avLst/>
          </a:prstGeom>
        </p:spPr>
        <p:txBody>
          <a:bodyPr anchorCtr="0" anchor="t" bIns="45700" lIns="91425" spcFirstLastPara="1" rIns="91425" wrap="square" tIns="45700">
            <a:noAutofit/>
          </a:bodyPr>
          <a:lstStyle/>
          <a:p>
            <a:pPr indent="-368300" lvl="0" marL="457200" rtl="0" algn="l">
              <a:lnSpc>
                <a:spcPct val="115000"/>
              </a:lnSpc>
              <a:spcBef>
                <a:spcPts val="1000"/>
              </a:spcBef>
              <a:spcAft>
                <a:spcPts val="0"/>
              </a:spcAft>
              <a:buSzPts val="2200"/>
              <a:buFont typeface="Calibri"/>
              <a:buChar char="❖"/>
            </a:pPr>
            <a:r>
              <a:rPr lang="en-US" sz="2200">
                <a:latin typeface="Calibri"/>
                <a:ea typeface="Calibri"/>
                <a:cs typeface="Calibri"/>
                <a:sym typeface="Calibri"/>
              </a:rPr>
              <a:t>We have used Stre</a:t>
            </a:r>
            <a:r>
              <a:rPr lang="en-US" sz="2200">
                <a:latin typeface="Calibri"/>
                <a:ea typeface="Calibri"/>
                <a:cs typeface="Calibri"/>
                <a:sym typeface="Calibri"/>
              </a:rPr>
              <a:t>amlit, an open-source app framework for Machine Learning and Data Science, to develop the user interface of our discount predictor</a:t>
            </a:r>
            <a:endParaRPr sz="2200">
              <a:latin typeface="Calibri"/>
              <a:ea typeface="Calibri"/>
              <a:cs typeface="Calibri"/>
              <a:sym typeface="Calibri"/>
            </a:endParaRPr>
          </a:p>
          <a:p>
            <a:pPr indent="-368300" lvl="0" marL="457200" rtl="0" algn="l">
              <a:lnSpc>
                <a:spcPct val="115000"/>
              </a:lnSpc>
              <a:spcBef>
                <a:spcPts val="1000"/>
              </a:spcBef>
              <a:spcAft>
                <a:spcPts val="0"/>
              </a:spcAft>
              <a:buSzPts val="2200"/>
              <a:buFont typeface="Calibri"/>
              <a:buChar char="❖"/>
            </a:pPr>
            <a:r>
              <a:rPr lang="en-US" sz="2200">
                <a:latin typeface="Calibri"/>
                <a:ea typeface="Calibri"/>
                <a:cs typeface="Calibri"/>
                <a:sym typeface="Calibri"/>
              </a:rPr>
              <a:t>This application allows a user to predict the total discount along with its constituents: off-invoice and on-invoice discounts using the saved models in real time</a:t>
            </a:r>
            <a:endParaRPr sz="2200">
              <a:latin typeface="Calibri"/>
              <a:ea typeface="Calibri"/>
              <a:cs typeface="Calibri"/>
              <a:sym typeface="Calibri"/>
            </a:endParaRPr>
          </a:p>
        </p:txBody>
      </p:sp>
      <p:pic>
        <p:nvPicPr>
          <p:cNvPr id="240" name="Google Shape;240;p32"/>
          <p:cNvPicPr preferRelativeResize="0"/>
          <p:nvPr/>
        </p:nvPicPr>
        <p:blipFill>
          <a:blip r:embed="rId3">
            <a:alphaModFix/>
          </a:blip>
          <a:stretch>
            <a:fillRect/>
          </a:stretch>
        </p:blipFill>
        <p:spPr>
          <a:xfrm>
            <a:off x="139850" y="1728533"/>
            <a:ext cx="7255299" cy="422453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3"/>
          <p:cNvSpPr txBox="1"/>
          <p:nvPr>
            <p:ph type="title"/>
          </p:nvPr>
        </p:nvSpPr>
        <p:spPr>
          <a:xfrm>
            <a:off x="1416700" y="3158108"/>
            <a:ext cx="10086000" cy="541800"/>
          </a:xfrm>
          <a:prstGeom prst="rect">
            <a:avLst/>
          </a:prstGeom>
          <a:noFill/>
        </p:spPr>
        <p:txBody>
          <a:bodyPr anchorCtr="0" anchor="ctr" bIns="45700" lIns="91425" spcFirstLastPara="1" rIns="91425" wrap="square" tIns="45700">
            <a:noAutofit/>
          </a:bodyPr>
          <a:lstStyle/>
          <a:p>
            <a:pPr indent="0" lvl="0" marL="0" rtl="0" algn="ctr">
              <a:spcBef>
                <a:spcPts val="0"/>
              </a:spcBef>
              <a:spcAft>
                <a:spcPts val="0"/>
              </a:spcAft>
              <a:buNone/>
            </a:pPr>
            <a:r>
              <a:rPr lang="en-US" sz="6500">
                <a:latin typeface="Merriweather"/>
                <a:ea typeface="Merriweather"/>
                <a:cs typeface="Merriweather"/>
                <a:sym typeface="Merriweather"/>
              </a:rPr>
              <a:t>Thank  You</a:t>
            </a:r>
            <a:r>
              <a:rPr lang="en-US" sz="6900">
                <a:latin typeface="Merriweather"/>
                <a:ea typeface="Merriweather"/>
                <a:cs typeface="Merriweather"/>
                <a:sym typeface="Merriweather"/>
              </a:rPr>
              <a:t> :)</a:t>
            </a:r>
            <a:r>
              <a:rPr lang="en-US" sz="6900">
                <a:solidFill>
                  <a:srgbClr val="1155CC"/>
                </a:solidFill>
                <a:latin typeface="Merriweather"/>
                <a:ea typeface="Merriweather"/>
                <a:cs typeface="Merriweather"/>
                <a:sym typeface="Merriweather"/>
              </a:rPr>
              <a:t> </a:t>
            </a:r>
            <a:endParaRPr sz="6900">
              <a:solidFill>
                <a:srgbClr val="1155CC"/>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idx="1" type="body"/>
          </p:nvPr>
        </p:nvSpPr>
        <p:spPr>
          <a:xfrm>
            <a:off x="6218575" y="1347775"/>
            <a:ext cx="5679900" cy="5045700"/>
          </a:xfrm>
          <a:prstGeom prst="rect">
            <a:avLst/>
          </a:prstGeom>
        </p:spPr>
        <p:txBody>
          <a:bodyPr anchorCtr="0" anchor="t" bIns="45700" lIns="91425" spcFirstLastPara="1" rIns="91425" wrap="square" tIns="45700">
            <a:normAutofit lnSpcReduction="10000"/>
          </a:bodyPr>
          <a:lstStyle/>
          <a:p>
            <a:pPr indent="-368300" lvl="0" marL="457200" rtl="0" algn="l">
              <a:lnSpc>
                <a:spcPct val="115000"/>
              </a:lnSpc>
              <a:spcBef>
                <a:spcPts val="1000"/>
              </a:spcBef>
              <a:spcAft>
                <a:spcPts val="0"/>
              </a:spcAft>
              <a:buSzPts val="2200"/>
              <a:buFont typeface="Calibri"/>
              <a:buChar char="❖"/>
            </a:pPr>
            <a:r>
              <a:rPr lang="en-US" sz="2200">
                <a:latin typeface="Calibri"/>
                <a:ea typeface="Calibri"/>
                <a:cs typeface="Calibri"/>
                <a:sym typeface="Calibri"/>
              </a:rPr>
              <a:t>To predict the discounts we first use a </a:t>
            </a:r>
            <a:r>
              <a:rPr lang="en-US" sz="2200">
                <a:latin typeface="Calibri"/>
                <a:ea typeface="Calibri"/>
                <a:cs typeface="Calibri"/>
                <a:sym typeface="Calibri"/>
              </a:rPr>
              <a:t>classifier to predict whether the customer is eligible for a discount or not</a:t>
            </a:r>
            <a:endParaRPr sz="2200">
              <a:latin typeface="Calibri"/>
              <a:ea typeface="Calibri"/>
              <a:cs typeface="Calibri"/>
              <a:sym typeface="Calibri"/>
            </a:endParaRPr>
          </a:p>
          <a:p>
            <a:pPr indent="-368300" lvl="0" marL="457200" rtl="0" algn="l">
              <a:lnSpc>
                <a:spcPct val="115000"/>
              </a:lnSpc>
              <a:spcBef>
                <a:spcPts val="1000"/>
              </a:spcBef>
              <a:spcAft>
                <a:spcPts val="0"/>
              </a:spcAft>
              <a:buSzPts val="2200"/>
              <a:buFont typeface="Calibri"/>
              <a:buChar char="❖"/>
            </a:pPr>
            <a:r>
              <a:rPr lang="en-US" sz="2200">
                <a:latin typeface="Calibri"/>
                <a:ea typeface="Calibri"/>
                <a:cs typeface="Calibri"/>
                <a:sym typeface="Calibri"/>
              </a:rPr>
              <a:t>For an eligible customer, we then predict the discount values using a regressor</a:t>
            </a:r>
            <a:endParaRPr sz="2200">
              <a:latin typeface="Calibri"/>
              <a:ea typeface="Calibri"/>
              <a:cs typeface="Calibri"/>
              <a:sym typeface="Calibri"/>
            </a:endParaRPr>
          </a:p>
          <a:p>
            <a:pPr indent="-368300" lvl="0" marL="457200" rtl="0" algn="l">
              <a:lnSpc>
                <a:spcPct val="115000"/>
              </a:lnSpc>
              <a:spcBef>
                <a:spcPts val="1000"/>
              </a:spcBef>
              <a:spcAft>
                <a:spcPts val="0"/>
              </a:spcAft>
              <a:buSzPts val="2200"/>
              <a:buFont typeface="Calibri"/>
              <a:buChar char="❖"/>
            </a:pPr>
            <a:r>
              <a:rPr lang="en-US" sz="2200">
                <a:latin typeface="Calibri"/>
                <a:ea typeface="Calibri"/>
                <a:cs typeface="Calibri"/>
                <a:sym typeface="Calibri"/>
              </a:rPr>
              <a:t>Thus we use a total of 4 models; 2 each for On-Invoice and Off-Invoice discount predictions</a:t>
            </a:r>
            <a:endParaRPr sz="2200">
              <a:latin typeface="Calibri"/>
              <a:ea typeface="Calibri"/>
              <a:cs typeface="Calibri"/>
              <a:sym typeface="Calibri"/>
            </a:endParaRPr>
          </a:p>
          <a:p>
            <a:pPr indent="-368300" lvl="0" marL="457200" rtl="0" algn="l">
              <a:lnSpc>
                <a:spcPct val="115000"/>
              </a:lnSpc>
              <a:spcBef>
                <a:spcPts val="1000"/>
              </a:spcBef>
              <a:spcAft>
                <a:spcPts val="1000"/>
              </a:spcAft>
              <a:buSzPts val="2200"/>
              <a:buFont typeface="Calibri"/>
              <a:buChar char="❖"/>
            </a:pPr>
            <a:r>
              <a:rPr lang="en-US" sz="2200">
                <a:latin typeface="Calibri"/>
                <a:ea typeface="Calibri"/>
                <a:cs typeface="Calibri"/>
                <a:sym typeface="Calibri"/>
              </a:rPr>
              <a:t>We have primarily used two models: CatBoost and LightGBM, due to their inherent ability to handle categorical features</a:t>
            </a:r>
            <a:endParaRPr sz="2200">
              <a:latin typeface="Calibri"/>
              <a:ea typeface="Calibri"/>
              <a:cs typeface="Calibri"/>
              <a:sym typeface="Calibri"/>
            </a:endParaRPr>
          </a:p>
        </p:txBody>
      </p:sp>
      <p:sp>
        <p:nvSpPr>
          <p:cNvPr id="97" name="Google Shape;97;p15"/>
          <p:cNvSpPr txBox="1"/>
          <p:nvPr>
            <p:ph type="title"/>
          </p:nvPr>
        </p:nvSpPr>
        <p:spPr>
          <a:xfrm>
            <a:off x="281300" y="720908"/>
            <a:ext cx="10086000" cy="541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3500">
                <a:latin typeface="Merriweather"/>
                <a:ea typeface="Merriweather"/>
                <a:cs typeface="Merriweather"/>
                <a:sym typeface="Merriweather"/>
              </a:rPr>
              <a:t>APPROACH</a:t>
            </a:r>
            <a:endParaRPr b="1" sz="3500">
              <a:latin typeface="Merriweather"/>
              <a:ea typeface="Merriweather"/>
              <a:cs typeface="Merriweather"/>
              <a:sym typeface="Merriweather"/>
            </a:endParaRPr>
          </a:p>
        </p:txBody>
      </p:sp>
      <p:pic>
        <p:nvPicPr>
          <p:cNvPr id="98" name="Google Shape;98;p15"/>
          <p:cNvPicPr preferRelativeResize="0"/>
          <p:nvPr/>
        </p:nvPicPr>
        <p:blipFill>
          <a:blip r:embed="rId3">
            <a:alphaModFix/>
          </a:blip>
          <a:stretch>
            <a:fillRect/>
          </a:stretch>
        </p:blipFill>
        <p:spPr>
          <a:xfrm>
            <a:off x="1087600" y="1339673"/>
            <a:ext cx="4105775" cy="4178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cxnSp>
        <p:nvCxnSpPr>
          <p:cNvPr id="103" name="Google Shape;103;p16"/>
          <p:cNvCxnSpPr>
            <a:stCxn id="104" idx="2"/>
            <a:endCxn id="105" idx="1"/>
          </p:cNvCxnSpPr>
          <p:nvPr/>
        </p:nvCxnSpPr>
        <p:spPr>
          <a:xfrm>
            <a:off x="1310275" y="3646425"/>
            <a:ext cx="663300" cy="1143600"/>
          </a:xfrm>
          <a:prstGeom prst="bentConnector3">
            <a:avLst>
              <a:gd fmla="val 50000" name="adj1"/>
            </a:avLst>
          </a:prstGeom>
          <a:noFill/>
          <a:ln cap="flat" cmpd="sng" w="28575">
            <a:solidFill>
              <a:schemeClr val="dk1"/>
            </a:solidFill>
            <a:prstDash val="solid"/>
            <a:round/>
            <a:headEnd len="sm" w="sm" type="none"/>
            <a:tailEnd len="sm" w="sm" type="none"/>
          </a:ln>
        </p:spPr>
      </p:cxnSp>
      <p:cxnSp>
        <p:nvCxnSpPr>
          <p:cNvPr id="106" name="Google Shape;106;p16"/>
          <p:cNvCxnSpPr>
            <a:stCxn id="104" idx="2"/>
            <a:endCxn id="107" idx="1"/>
          </p:cNvCxnSpPr>
          <p:nvPr/>
        </p:nvCxnSpPr>
        <p:spPr>
          <a:xfrm flipH="1" rot="10800000">
            <a:off x="1310275" y="2551125"/>
            <a:ext cx="663300" cy="1095300"/>
          </a:xfrm>
          <a:prstGeom prst="bentConnector3">
            <a:avLst>
              <a:gd fmla="val 50000" name="adj1"/>
            </a:avLst>
          </a:prstGeom>
          <a:noFill/>
          <a:ln cap="flat" cmpd="sng" w="28575">
            <a:solidFill>
              <a:schemeClr val="dk1"/>
            </a:solidFill>
            <a:prstDash val="solid"/>
            <a:round/>
            <a:headEnd len="sm" w="sm" type="none"/>
            <a:tailEnd len="sm" w="sm" type="none"/>
          </a:ln>
        </p:spPr>
      </p:cxnSp>
      <p:sp>
        <p:nvSpPr>
          <p:cNvPr id="104" name="Google Shape;104;p16"/>
          <p:cNvSpPr/>
          <p:nvPr/>
        </p:nvSpPr>
        <p:spPr>
          <a:xfrm rot="-5400000">
            <a:off x="-1200725" y="3296175"/>
            <a:ext cx="4321500" cy="700500"/>
          </a:xfrm>
          <a:prstGeom prst="roundRect">
            <a:avLst>
              <a:gd fmla="val 16667" name="adj"/>
            </a:avLst>
          </a:prstGeom>
          <a:solidFill>
            <a:srgbClr val="155B54"/>
          </a:solidFill>
          <a:ln cap="flat" cmpd="sng" w="9525">
            <a:solidFill>
              <a:srgbClr val="155B5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rgbClr val="FFFFFF"/>
                </a:solidFill>
                <a:latin typeface="Roboto"/>
                <a:ea typeface="Roboto"/>
                <a:cs typeface="Roboto"/>
                <a:sym typeface="Roboto"/>
              </a:rPr>
              <a:t>Dataset</a:t>
            </a:r>
            <a:endParaRPr sz="1500">
              <a:solidFill>
                <a:srgbClr val="FFFFFF"/>
              </a:solidFill>
              <a:latin typeface="Roboto"/>
              <a:ea typeface="Roboto"/>
              <a:cs typeface="Roboto"/>
              <a:sym typeface="Roboto"/>
            </a:endParaRPr>
          </a:p>
        </p:txBody>
      </p:sp>
      <p:sp>
        <p:nvSpPr>
          <p:cNvPr id="107" name="Google Shape;107;p16"/>
          <p:cNvSpPr/>
          <p:nvPr/>
        </p:nvSpPr>
        <p:spPr>
          <a:xfrm>
            <a:off x="1973575" y="2200844"/>
            <a:ext cx="2694000" cy="700500"/>
          </a:xfrm>
          <a:prstGeom prst="roundRect">
            <a:avLst>
              <a:gd fmla="val 16667" name="adj"/>
            </a:avLst>
          </a:prstGeom>
          <a:solidFill>
            <a:srgbClr val="1D7E74"/>
          </a:solidFill>
          <a:ln cap="flat" cmpd="sng" w="9525">
            <a:solidFill>
              <a:srgbClr val="1D7E7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rgbClr val="FFFFFF"/>
                </a:solidFill>
                <a:latin typeface="Roboto"/>
                <a:ea typeface="Roboto"/>
                <a:cs typeface="Roboto"/>
                <a:sym typeface="Roboto"/>
              </a:rPr>
              <a:t>On-Invoice Classifier</a:t>
            </a:r>
            <a:endParaRPr sz="1500">
              <a:solidFill>
                <a:srgbClr val="FFFFFF"/>
              </a:solidFill>
              <a:latin typeface="Roboto"/>
              <a:ea typeface="Roboto"/>
              <a:cs typeface="Roboto"/>
              <a:sym typeface="Roboto"/>
            </a:endParaRPr>
          </a:p>
        </p:txBody>
      </p:sp>
      <p:sp>
        <p:nvSpPr>
          <p:cNvPr id="105" name="Google Shape;105;p16"/>
          <p:cNvSpPr/>
          <p:nvPr/>
        </p:nvSpPr>
        <p:spPr>
          <a:xfrm>
            <a:off x="1973575" y="4439665"/>
            <a:ext cx="2694000" cy="700500"/>
          </a:xfrm>
          <a:prstGeom prst="roundRect">
            <a:avLst>
              <a:gd fmla="val 16667" name="adj"/>
            </a:avLst>
          </a:prstGeom>
          <a:solidFill>
            <a:srgbClr val="1D7E74"/>
          </a:solidFill>
          <a:ln cap="flat" cmpd="sng" w="9525">
            <a:solidFill>
              <a:srgbClr val="1D7E7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rgbClr val="FFFFFF"/>
                </a:solidFill>
                <a:latin typeface="Roboto"/>
                <a:ea typeface="Roboto"/>
                <a:cs typeface="Roboto"/>
                <a:sym typeface="Roboto"/>
              </a:rPr>
              <a:t>Off-Invoice Classifier</a:t>
            </a:r>
            <a:endParaRPr sz="1500">
              <a:solidFill>
                <a:srgbClr val="FFFFFF"/>
              </a:solidFill>
              <a:latin typeface="Roboto"/>
              <a:ea typeface="Roboto"/>
              <a:cs typeface="Roboto"/>
              <a:sym typeface="Roboto"/>
            </a:endParaRPr>
          </a:p>
        </p:txBody>
      </p:sp>
      <p:sp>
        <p:nvSpPr>
          <p:cNvPr id="108" name="Google Shape;108;p16"/>
          <p:cNvSpPr/>
          <p:nvPr/>
        </p:nvSpPr>
        <p:spPr>
          <a:xfrm>
            <a:off x="5177275" y="1773250"/>
            <a:ext cx="700500" cy="527400"/>
          </a:xfrm>
          <a:prstGeom prst="roundRect">
            <a:avLst>
              <a:gd fmla="val 16667" name="adj"/>
            </a:avLst>
          </a:prstGeom>
          <a:solidFill>
            <a:srgbClr val="1D7E74"/>
          </a:solidFill>
          <a:ln cap="flat" cmpd="sng" w="9525">
            <a:solidFill>
              <a:srgbClr val="249C90"/>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rgbClr val="FFFFFF"/>
                </a:solidFill>
                <a:latin typeface="Roboto"/>
                <a:ea typeface="Roboto"/>
                <a:cs typeface="Roboto"/>
                <a:sym typeface="Roboto"/>
              </a:rPr>
              <a:t>0</a:t>
            </a:r>
            <a:endParaRPr sz="1500">
              <a:solidFill>
                <a:srgbClr val="FFFFFF"/>
              </a:solidFill>
              <a:latin typeface="Roboto"/>
              <a:ea typeface="Roboto"/>
              <a:cs typeface="Roboto"/>
              <a:sym typeface="Roboto"/>
            </a:endParaRPr>
          </a:p>
        </p:txBody>
      </p:sp>
      <p:sp>
        <p:nvSpPr>
          <p:cNvPr id="109" name="Google Shape;109;p16"/>
          <p:cNvSpPr/>
          <p:nvPr/>
        </p:nvSpPr>
        <p:spPr>
          <a:xfrm>
            <a:off x="5177275" y="2811200"/>
            <a:ext cx="700500" cy="543300"/>
          </a:xfrm>
          <a:prstGeom prst="roundRect">
            <a:avLst>
              <a:gd fmla="val 16667" name="adj"/>
            </a:avLst>
          </a:prstGeom>
          <a:solidFill>
            <a:srgbClr val="1D7E74"/>
          </a:solidFill>
          <a:ln cap="flat" cmpd="sng" w="9525">
            <a:solidFill>
              <a:srgbClr val="249C90"/>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rgbClr val="FFFFFF"/>
                </a:solidFill>
                <a:latin typeface="Roboto"/>
                <a:ea typeface="Roboto"/>
                <a:cs typeface="Roboto"/>
                <a:sym typeface="Roboto"/>
              </a:rPr>
              <a:t>1</a:t>
            </a:r>
            <a:endParaRPr sz="1500">
              <a:solidFill>
                <a:srgbClr val="FFFFFF"/>
              </a:solidFill>
              <a:latin typeface="Roboto"/>
              <a:ea typeface="Roboto"/>
              <a:cs typeface="Roboto"/>
              <a:sym typeface="Roboto"/>
            </a:endParaRPr>
          </a:p>
        </p:txBody>
      </p:sp>
      <p:cxnSp>
        <p:nvCxnSpPr>
          <p:cNvPr id="110" name="Google Shape;110;p16"/>
          <p:cNvCxnSpPr>
            <a:stCxn id="107" idx="3"/>
            <a:endCxn id="108" idx="1"/>
          </p:cNvCxnSpPr>
          <p:nvPr/>
        </p:nvCxnSpPr>
        <p:spPr>
          <a:xfrm flipH="1" rot="10800000">
            <a:off x="4667575" y="2036894"/>
            <a:ext cx="509700" cy="514200"/>
          </a:xfrm>
          <a:prstGeom prst="bentConnector3">
            <a:avLst>
              <a:gd fmla="val 50000" name="adj1"/>
            </a:avLst>
          </a:prstGeom>
          <a:noFill/>
          <a:ln cap="flat" cmpd="sng" w="28575">
            <a:solidFill>
              <a:schemeClr val="dk1"/>
            </a:solidFill>
            <a:prstDash val="solid"/>
            <a:round/>
            <a:headEnd len="sm" w="sm" type="none"/>
            <a:tailEnd len="sm" w="sm" type="none"/>
          </a:ln>
        </p:spPr>
      </p:cxnSp>
      <p:cxnSp>
        <p:nvCxnSpPr>
          <p:cNvPr id="111" name="Google Shape;111;p16"/>
          <p:cNvCxnSpPr>
            <a:stCxn id="107" idx="3"/>
            <a:endCxn id="109" idx="1"/>
          </p:cNvCxnSpPr>
          <p:nvPr/>
        </p:nvCxnSpPr>
        <p:spPr>
          <a:xfrm>
            <a:off x="4667575" y="2551094"/>
            <a:ext cx="509700" cy="531900"/>
          </a:xfrm>
          <a:prstGeom prst="bentConnector3">
            <a:avLst>
              <a:gd fmla="val 50000" name="adj1"/>
            </a:avLst>
          </a:prstGeom>
          <a:noFill/>
          <a:ln cap="flat" cmpd="sng" w="28575">
            <a:solidFill>
              <a:schemeClr val="dk1"/>
            </a:solidFill>
            <a:prstDash val="solid"/>
            <a:round/>
            <a:headEnd len="sm" w="sm" type="none"/>
            <a:tailEnd len="sm" w="sm" type="none"/>
          </a:ln>
        </p:spPr>
      </p:cxnSp>
      <p:sp>
        <p:nvSpPr>
          <p:cNvPr id="112" name="Google Shape;112;p16"/>
          <p:cNvSpPr/>
          <p:nvPr/>
        </p:nvSpPr>
        <p:spPr>
          <a:xfrm>
            <a:off x="5177275" y="4015963"/>
            <a:ext cx="700500" cy="527400"/>
          </a:xfrm>
          <a:prstGeom prst="roundRect">
            <a:avLst>
              <a:gd fmla="val 16667" name="adj"/>
            </a:avLst>
          </a:prstGeom>
          <a:solidFill>
            <a:srgbClr val="1D7E74"/>
          </a:solidFill>
          <a:ln cap="flat" cmpd="sng" w="9525">
            <a:solidFill>
              <a:srgbClr val="249C90"/>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rgbClr val="FFFFFF"/>
                </a:solidFill>
                <a:latin typeface="Roboto"/>
                <a:ea typeface="Roboto"/>
                <a:cs typeface="Roboto"/>
                <a:sym typeface="Roboto"/>
              </a:rPr>
              <a:t>0</a:t>
            </a:r>
            <a:endParaRPr sz="1500">
              <a:solidFill>
                <a:srgbClr val="FFFFFF"/>
              </a:solidFill>
              <a:latin typeface="Roboto"/>
              <a:ea typeface="Roboto"/>
              <a:cs typeface="Roboto"/>
              <a:sym typeface="Roboto"/>
            </a:endParaRPr>
          </a:p>
        </p:txBody>
      </p:sp>
      <p:sp>
        <p:nvSpPr>
          <p:cNvPr id="113" name="Google Shape;113;p16"/>
          <p:cNvSpPr/>
          <p:nvPr/>
        </p:nvSpPr>
        <p:spPr>
          <a:xfrm>
            <a:off x="5177275" y="5014800"/>
            <a:ext cx="700500" cy="543300"/>
          </a:xfrm>
          <a:prstGeom prst="roundRect">
            <a:avLst>
              <a:gd fmla="val 16667" name="adj"/>
            </a:avLst>
          </a:prstGeom>
          <a:solidFill>
            <a:srgbClr val="1D7E74"/>
          </a:solidFill>
          <a:ln cap="flat" cmpd="sng" w="9525">
            <a:solidFill>
              <a:srgbClr val="249C90"/>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rgbClr val="FFFFFF"/>
                </a:solidFill>
                <a:latin typeface="Roboto"/>
                <a:ea typeface="Roboto"/>
                <a:cs typeface="Roboto"/>
                <a:sym typeface="Roboto"/>
              </a:rPr>
              <a:t>1</a:t>
            </a:r>
            <a:endParaRPr sz="1500">
              <a:solidFill>
                <a:srgbClr val="FFFFFF"/>
              </a:solidFill>
              <a:latin typeface="Roboto"/>
              <a:ea typeface="Roboto"/>
              <a:cs typeface="Roboto"/>
              <a:sym typeface="Roboto"/>
            </a:endParaRPr>
          </a:p>
        </p:txBody>
      </p:sp>
      <p:cxnSp>
        <p:nvCxnSpPr>
          <p:cNvPr id="114" name="Google Shape;114;p16"/>
          <p:cNvCxnSpPr>
            <a:stCxn id="112" idx="1"/>
            <a:endCxn id="105" idx="3"/>
          </p:cNvCxnSpPr>
          <p:nvPr/>
        </p:nvCxnSpPr>
        <p:spPr>
          <a:xfrm flipH="1">
            <a:off x="4667575" y="4279663"/>
            <a:ext cx="509700" cy="510300"/>
          </a:xfrm>
          <a:prstGeom prst="bentConnector3">
            <a:avLst>
              <a:gd fmla="val 50000" name="adj1"/>
            </a:avLst>
          </a:prstGeom>
          <a:noFill/>
          <a:ln cap="flat" cmpd="sng" w="28575">
            <a:solidFill>
              <a:schemeClr val="dk1"/>
            </a:solidFill>
            <a:prstDash val="solid"/>
            <a:round/>
            <a:headEnd len="med" w="med" type="none"/>
            <a:tailEnd len="med" w="med" type="none"/>
          </a:ln>
        </p:spPr>
      </p:cxnSp>
      <p:cxnSp>
        <p:nvCxnSpPr>
          <p:cNvPr id="115" name="Google Shape;115;p16"/>
          <p:cNvCxnSpPr>
            <a:stCxn id="113" idx="1"/>
            <a:endCxn id="105" idx="3"/>
          </p:cNvCxnSpPr>
          <p:nvPr/>
        </p:nvCxnSpPr>
        <p:spPr>
          <a:xfrm rot="10800000">
            <a:off x="4667575" y="4789950"/>
            <a:ext cx="509700" cy="496500"/>
          </a:xfrm>
          <a:prstGeom prst="bentConnector3">
            <a:avLst>
              <a:gd fmla="val 50000" name="adj1"/>
            </a:avLst>
          </a:prstGeom>
          <a:noFill/>
          <a:ln cap="flat" cmpd="sng" w="28575">
            <a:solidFill>
              <a:schemeClr val="dk1"/>
            </a:solidFill>
            <a:prstDash val="solid"/>
            <a:round/>
            <a:headEnd len="med" w="med" type="none"/>
            <a:tailEnd len="med" w="med" type="none"/>
          </a:ln>
        </p:spPr>
      </p:cxnSp>
      <p:sp>
        <p:nvSpPr>
          <p:cNvPr id="116" name="Google Shape;116;p16"/>
          <p:cNvSpPr/>
          <p:nvPr/>
        </p:nvSpPr>
        <p:spPr>
          <a:xfrm>
            <a:off x="8285100" y="2279450"/>
            <a:ext cx="1859700" cy="543300"/>
          </a:xfrm>
          <a:prstGeom prst="roundRect">
            <a:avLst>
              <a:gd fmla="val 16667" name="adj"/>
            </a:avLst>
          </a:prstGeom>
          <a:solidFill>
            <a:srgbClr val="1D7E74"/>
          </a:solidFill>
          <a:ln cap="flat" cmpd="sng" w="9525">
            <a:solidFill>
              <a:srgbClr val="1D7E7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rgbClr val="FFFFFF"/>
                </a:solidFill>
                <a:latin typeface="Roboto"/>
                <a:ea typeface="Roboto"/>
                <a:cs typeface="Roboto"/>
                <a:sym typeface="Roboto"/>
              </a:rPr>
              <a:t>On-Invoice Discount</a:t>
            </a:r>
            <a:endParaRPr sz="1500">
              <a:solidFill>
                <a:srgbClr val="FFFFFF"/>
              </a:solidFill>
              <a:latin typeface="Roboto"/>
              <a:ea typeface="Roboto"/>
              <a:cs typeface="Roboto"/>
              <a:sym typeface="Roboto"/>
            </a:endParaRPr>
          </a:p>
        </p:txBody>
      </p:sp>
      <p:sp>
        <p:nvSpPr>
          <p:cNvPr id="117" name="Google Shape;117;p16"/>
          <p:cNvSpPr/>
          <p:nvPr/>
        </p:nvSpPr>
        <p:spPr>
          <a:xfrm>
            <a:off x="8285100" y="4518275"/>
            <a:ext cx="1859700" cy="543300"/>
          </a:xfrm>
          <a:prstGeom prst="roundRect">
            <a:avLst>
              <a:gd fmla="val 16667" name="adj"/>
            </a:avLst>
          </a:prstGeom>
          <a:solidFill>
            <a:srgbClr val="1D7E74"/>
          </a:solidFill>
          <a:ln cap="flat" cmpd="sng" w="9525">
            <a:solidFill>
              <a:srgbClr val="1D7E7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rgbClr val="FFFFFF"/>
                </a:solidFill>
                <a:latin typeface="Roboto"/>
                <a:ea typeface="Roboto"/>
                <a:cs typeface="Roboto"/>
                <a:sym typeface="Roboto"/>
              </a:rPr>
              <a:t>Off-Invoice Discount</a:t>
            </a:r>
            <a:endParaRPr sz="1500">
              <a:solidFill>
                <a:srgbClr val="FFFFFF"/>
              </a:solidFill>
              <a:latin typeface="Roboto"/>
              <a:ea typeface="Roboto"/>
              <a:cs typeface="Roboto"/>
              <a:sym typeface="Roboto"/>
            </a:endParaRPr>
          </a:p>
        </p:txBody>
      </p:sp>
      <p:cxnSp>
        <p:nvCxnSpPr>
          <p:cNvPr id="118" name="Google Shape;118;p16"/>
          <p:cNvCxnSpPr>
            <a:endCxn id="113" idx="3"/>
          </p:cNvCxnSpPr>
          <p:nvPr/>
        </p:nvCxnSpPr>
        <p:spPr>
          <a:xfrm rot="10800000">
            <a:off x="5877775" y="5286450"/>
            <a:ext cx="519600" cy="0"/>
          </a:xfrm>
          <a:prstGeom prst="straightConnector1">
            <a:avLst/>
          </a:prstGeom>
          <a:noFill/>
          <a:ln cap="flat" cmpd="sng" w="28575">
            <a:solidFill>
              <a:schemeClr val="dk1"/>
            </a:solidFill>
            <a:prstDash val="solid"/>
            <a:round/>
            <a:headEnd len="med" w="med" type="none"/>
            <a:tailEnd len="med" w="med" type="none"/>
          </a:ln>
        </p:spPr>
      </p:cxnSp>
      <p:cxnSp>
        <p:nvCxnSpPr>
          <p:cNvPr id="119" name="Google Shape;119;p16"/>
          <p:cNvCxnSpPr>
            <a:stCxn id="108" idx="3"/>
            <a:endCxn id="116" idx="0"/>
          </p:cNvCxnSpPr>
          <p:nvPr/>
        </p:nvCxnSpPr>
        <p:spPr>
          <a:xfrm>
            <a:off x="5877775" y="2036950"/>
            <a:ext cx="3337200" cy="242400"/>
          </a:xfrm>
          <a:prstGeom prst="bentConnector2">
            <a:avLst/>
          </a:prstGeom>
          <a:noFill/>
          <a:ln cap="flat" cmpd="sng" w="28575">
            <a:solidFill>
              <a:schemeClr val="dk1"/>
            </a:solidFill>
            <a:prstDash val="solid"/>
            <a:round/>
            <a:headEnd len="med" w="med" type="none"/>
            <a:tailEnd len="med" w="med" type="none"/>
          </a:ln>
        </p:spPr>
      </p:cxnSp>
      <p:cxnSp>
        <p:nvCxnSpPr>
          <p:cNvPr id="120" name="Google Shape;120;p16"/>
          <p:cNvCxnSpPr>
            <a:stCxn id="109" idx="3"/>
            <a:endCxn id="121" idx="1"/>
          </p:cNvCxnSpPr>
          <p:nvPr/>
        </p:nvCxnSpPr>
        <p:spPr>
          <a:xfrm>
            <a:off x="5877775" y="3082850"/>
            <a:ext cx="424500" cy="600"/>
          </a:xfrm>
          <a:prstGeom prst="bentConnector3">
            <a:avLst>
              <a:gd fmla="val 49994" name="adj1"/>
            </a:avLst>
          </a:prstGeom>
          <a:noFill/>
          <a:ln cap="flat" cmpd="sng" w="9525">
            <a:solidFill>
              <a:schemeClr val="dk2"/>
            </a:solidFill>
            <a:prstDash val="solid"/>
            <a:round/>
            <a:headEnd len="med" w="med" type="none"/>
            <a:tailEnd len="med" w="med" type="none"/>
          </a:ln>
        </p:spPr>
      </p:cxnSp>
      <p:cxnSp>
        <p:nvCxnSpPr>
          <p:cNvPr id="122" name="Google Shape;122;p16"/>
          <p:cNvCxnSpPr>
            <a:stCxn id="121" idx="3"/>
            <a:endCxn id="116" idx="2"/>
          </p:cNvCxnSpPr>
          <p:nvPr/>
        </p:nvCxnSpPr>
        <p:spPr>
          <a:xfrm flipH="1" rot="10800000">
            <a:off x="8161925" y="2822750"/>
            <a:ext cx="1053000" cy="260100"/>
          </a:xfrm>
          <a:prstGeom prst="bentConnector2">
            <a:avLst/>
          </a:prstGeom>
          <a:noFill/>
          <a:ln cap="flat" cmpd="sng" w="28575">
            <a:solidFill>
              <a:schemeClr val="dk1"/>
            </a:solidFill>
            <a:prstDash val="solid"/>
            <a:round/>
            <a:headEnd len="med" w="med" type="none"/>
            <a:tailEnd len="med" w="med" type="none"/>
          </a:ln>
        </p:spPr>
      </p:cxnSp>
      <p:sp>
        <p:nvSpPr>
          <p:cNvPr id="123" name="Google Shape;123;p16"/>
          <p:cNvSpPr/>
          <p:nvPr/>
        </p:nvSpPr>
        <p:spPr>
          <a:xfrm>
            <a:off x="6301922" y="5014800"/>
            <a:ext cx="1860300" cy="543300"/>
          </a:xfrm>
          <a:prstGeom prst="roundRect">
            <a:avLst>
              <a:gd fmla="val 16667" name="adj"/>
            </a:avLst>
          </a:prstGeom>
          <a:solidFill>
            <a:schemeClr val="accent5"/>
          </a:solidFill>
          <a:ln cap="flat" cmpd="sng" w="9525">
            <a:solidFill>
              <a:srgbClr val="249C90"/>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rgbClr val="FFFFFF"/>
                </a:solidFill>
                <a:latin typeface="Roboto"/>
                <a:ea typeface="Roboto"/>
                <a:cs typeface="Roboto"/>
                <a:sym typeface="Roboto"/>
              </a:rPr>
              <a:t>Off-Invoice Regressor</a:t>
            </a:r>
            <a:endParaRPr sz="1500">
              <a:solidFill>
                <a:srgbClr val="FFFFFF"/>
              </a:solidFill>
              <a:latin typeface="Roboto"/>
              <a:ea typeface="Roboto"/>
              <a:cs typeface="Roboto"/>
              <a:sym typeface="Roboto"/>
            </a:endParaRPr>
          </a:p>
        </p:txBody>
      </p:sp>
      <p:cxnSp>
        <p:nvCxnSpPr>
          <p:cNvPr id="124" name="Google Shape;124;p16"/>
          <p:cNvCxnSpPr/>
          <p:nvPr/>
        </p:nvCxnSpPr>
        <p:spPr>
          <a:xfrm rot="10800000">
            <a:off x="5877775" y="3098775"/>
            <a:ext cx="519600" cy="0"/>
          </a:xfrm>
          <a:prstGeom prst="straightConnector1">
            <a:avLst/>
          </a:prstGeom>
          <a:noFill/>
          <a:ln cap="flat" cmpd="sng" w="28575">
            <a:solidFill>
              <a:schemeClr val="dk1"/>
            </a:solidFill>
            <a:prstDash val="solid"/>
            <a:round/>
            <a:headEnd len="med" w="med" type="none"/>
            <a:tailEnd len="med" w="med" type="none"/>
          </a:ln>
        </p:spPr>
      </p:cxnSp>
      <p:sp>
        <p:nvSpPr>
          <p:cNvPr id="121" name="Google Shape;121;p16"/>
          <p:cNvSpPr/>
          <p:nvPr/>
        </p:nvSpPr>
        <p:spPr>
          <a:xfrm>
            <a:off x="6302225" y="2811200"/>
            <a:ext cx="1859700" cy="543300"/>
          </a:xfrm>
          <a:prstGeom prst="roundRect">
            <a:avLst>
              <a:gd fmla="val 16667" name="adj"/>
            </a:avLst>
          </a:prstGeom>
          <a:solidFill>
            <a:srgbClr val="1D7E74"/>
          </a:solidFill>
          <a:ln cap="flat" cmpd="sng" w="9525">
            <a:solidFill>
              <a:srgbClr val="1D7E7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rgbClr val="FFFFFF"/>
                </a:solidFill>
                <a:latin typeface="Roboto"/>
                <a:ea typeface="Roboto"/>
                <a:cs typeface="Roboto"/>
                <a:sym typeface="Roboto"/>
              </a:rPr>
              <a:t>On-Invoice Regressor</a:t>
            </a:r>
            <a:endParaRPr sz="1500">
              <a:solidFill>
                <a:srgbClr val="FFFFFF"/>
              </a:solidFill>
              <a:latin typeface="Roboto"/>
              <a:ea typeface="Roboto"/>
              <a:cs typeface="Roboto"/>
              <a:sym typeface="Roboto"/>
            </a:endParaRPr>
          </a:p>
        </p:txBody>
      </p:sp>
      <p:cxnSp>
        <p:nvCxnSpPr>
          <p:cNvPr id="125" name="Google Shape;125;p16"/>
          <p:cNvCxnSpPr>
            <a:stCxn id="112" idx="3"/>
            <a:endCxn id="117" idx="0"/>
          </p:cNvCxnSpPr>
          <p:nvPr/>
        </p:nvCxnSpPr>
        <p:spPr>
          <a:xfrm>
            <a:off x="5877775" y="4279663"/>
            <a:ext cx="3337200" cy="238500"/>
          </a:xfrm>
          <a:prstGeom prst="bentConnector2">
            <a:avLst/>
          </a:prstGeom>
          <a:noFill/>
          <a:ln cap="flat" cmpd="sng" w="28575">
            <a:solidFill>
              <a:schemeClr val="dk1"/>
            </a:solidFill>
            <a:prstDash val="solid"/>
            <a:round/>
            <a:headEnd len="med" w="med" type="none"/>
            <a:tailEnd len="med" w="med" type="none"/>
          </a:ln>
        </p:spPr>
      </p:cxnSp>
      <p:cxnSp>
        <p:nvCxnSpPr>
          <p:cNvPr id="126" name="Google Shape;126;p16"/>
          <p:cNvCxnSpPr>
            <a:stCxn id="123" idx="3"/>
            <a:endCxn id="117" idx="2"/>
          </p:cNvCxnSpPr>
          <p:nvPr/>
        </p:nvCxnSpPr>
        <p:spPr>
          <a:xfrm flipH="1" rot="10800000">
            <a:off x="8162222" y="5061450"/>
            <a:ext cx="1052700" cy="225000"/>
          </a:xfrm>
          <a:prstGeom prst="bentConnector2">
            <a:avLst/>
          </a:prstGeom>
          <a:noFill/>
          <a:ln cap="flat" cmpd="sng" w="28575">
            <a:solidFill>
              <a:schemeClr val="dk1"/>
            </a:solidFill>
            <a:prstDash val="solid"/>
            <a:round/>
            <a:headEnd len="med" w="med" type="none"/>
            <a:tailEnd len="med" w="med" type="none"/>
          </a:ln>
        </p:spPr>
      </p:cxnSp>
      <p:sp>
        <p:nvSpPr>
          <p:cNvPr id="127" name="Google Shape;127;p16"/>
          <p:cNvSpPr/>
          <p:nvPr/>
        </p:nvSpPr>
        <p:spPr>
          <a:xfrm>
            <a:off x="10054850" y="3398863"/>
            <a:ext cx="1859700" cy="543300"/>
          </a:xfrm>
          <a:prstGeom prst="roundRect">
            <a:avLst>
              <a:gd fmla="val 16667" name="adj"/>
            </a:avLst>
          </a:prstGeom>
          <a:solidFill>
            <a:srgbClr val="1D7E74"/>
          </a:solidFill>
          <a:ln cap="flat" cmpd="sng" w="9525">
            <a:solidFill>
              <a:srgbClr val="1D7E7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rgbClr val="FFFFFF"/>
                </a:solidFill>
                <a:latin typeface="Roboto"/>
                <a:ea typeface="Roboto"/>
                <a:cs typeface="Roboto"/>
                <a:sym typeface="Roboto"/>
              </a:rPr>
              <a:t>Total Discount</a:t>
            </a:r>
            <a:endParaRPr sz="1500">
              <a:solidFill>
                <a:srgbClr val="FFFFFF"/>
              </a:solidFill>
              <a:latin typeface="Roboto"/>
              <a:ea typeface="Roboto"/>
              <a:cs typeface="Roboto"/>
              <a:sym typeface="Roboto"/>
            </a:endParaRPr>
          </a:p>
        </p:txBody>
      </p:sp>
      <p:cxnSp>
        <p:nvCxnSpPr>
          <p:cNvPr id="128" name="Google Shape;128;p16"/>
          <p:cNvCxnSpPr>
            <a:stCxn id="116" idx="3"/>
            <a:endCxn id="127" idx="0"/>
          </p:cNvCxnSpPr>
          <p:nvPr/>
        </p:nvCxnSpPr>
        <p:spPr>
          <a:xfrm>
            <a:off x="10144800" y="2551100"/>
            <a:ext cx="840000" cy="847800"/>
          </a:xfrm>
          <a:prstGeom prst="bentConnector2">
            <a:avLst/>
          </a:prstGeom>
          <a:noFill/>
          <a:ln cap="flat" cmpd="sng" w="28575">
            <a:solidFill>
              <a:schemeClr val="dk1"/>
            </a:solidFill>
            <a:prstDash val="solid"/>
            <a:round/>
            <a:headEnd len="med" w="med" type="none"/>
            <a:tailEnd len="med" w="med" type="none"/>
          </a:ln>
        </p:spPr>
      </p:cxnSp>
      <p:cxnSp>
        <p:nvCxnSpPr>
          <p:cNvPr id="129" name="Google Shape;129;p16"/>
          <p:cNvCxnSpPr>
            <a:stCxn id="117" idx="3"/>
            <a:endCxn id="127" idx="2"/>
          </p:cNvCxnSpPr>
          <p:nvPr/>
        </p:nvCxnSpPr>
        <p:spPr>
          <a:xfrm flipH="1" rot="10800000">
            <a:off x="10144800" y="3942125"/>
            <a:ext cx="840000" cy="847800"/>
          </a:xfrm>
          <a:prstGeom prst="bentConnector2">
            <a:avLst/>
          </a:prstGeom>
          <a:noFill/>
          <a:ln cap="flat" cmpd="sng" w="28575">
            <a:solidFill>
              <a:schemeClr val="dk1"/>
            </a:solidFill>
            <a:prstDash val="solid"/>
            <a:round/>
            <a:headEnd len="med" w="med" type="none"/>
            <a:tailEnd len="med" w="med" type="none"/>
          </a:ln>
        </p:spPr>
      </p:cxnSp>
      <p:sp>
        <p:nvSpPr>
          <p:cNvPr id="130" name="Google Shape;130;p16"/>
          <p:cNvSpPr txBox="1"/>
          <p:nvPr>
            <p:ph type="title"/>
          </p:nvPr>
        </p:nvSpPr>
        <p:spPr>
          <a:xfrm>
            <a:off x="281300" y="705183"/>
            <a:ext cx="10086000" cy="541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3500">
                <a:latin typeface="Merriweather"/>
                <a:ea typeface="Merriweather"/>
                <a:cs typeface="Merriweather"/>
                <a:sym typeface="Merriweather"/>
              </a:rPr>
              <a:t>FLOW DIAGRAM OF THE MODEL</a:t>
            </a:r>
            <a:endParaRPr b="1" sz="3500">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type="title"/>
          </p:nvPr>
        </p:nvSpPr>
        <p:spPr>
          <a:xfrm>
            <a:off x="281300" y="720908"/>
            <a:ext cx="10086000" cy="541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3500">
                <a:latin typeface="Merriweather"/>
                <a:ea typeface="Merriweather"/>
                <a:cs typeface="Merriweather"/>
                <a:sym typeface="Merriweather"/>
              </a:rPr>
              <a:t>FEATURE ADDITION</a:t>
            </a:r>
            <a:endParaRPr b="1" sz="3500">
              <a:latin typeface="Merriweather"/>
              <a:ea typeface="Merriweather"/>
              <a:cs typeface="Merriweather"/>
              <a:sym typeface="Merriweather"/>
            </a:endParaRPr>
          </a:p>
        </p:txBody>
      </p:sp>
      <p:pic>
        <p:nvPicPr>
          <p:cNvPr id="136" name="Google Shape;136;p17"/>
          <p:cNvPicPr preferRelativeResize="0"/>
          <p:nvPr/>
        </p:nvPicPr>
        <p:blipFill>
          <a:blip r:embed="rId3">
            <a:alphaModFix/>
          </a:blip>
          <a:stretch>
            <a:fillRect/>
          </a:stretch>
        </p:blipFill>
        <p:spPr>
          <a:xfrm>
            <a:off x="152400" y="2107996"/>
            <a:ext cx="5349601" cy="2642009"/>
          </a:xfrm>
          <a:prstGeom prst="rect">
            <a:avLst/>
          </a:prstGeom>
          <a:noFill/>
          <a:ln>
            <a:noFill/>
          </a:ln>
        </p:spPr>
      </p:pic>
      <p:sp>
        <p:nvSpPr>
          <p:cNvPr id="137" name="Google Shape;137;p17"/>
          <p:cNvSpPr txBox="1"/>
          <p:nvPr>
            <p:ph idx="1" type="body"/>
          </p:nvPr>
        </p:nvSpPr>
        <p:spPr>
          <a:xfrm>
            <a:off x="5612000" y="1262700"/>
            <a:ext cx="6225900" cy="5595300"/>
          </a:xfrm>
          <a:prstGeom prst="rect">
            <a:avLst/>
          </a:prstGeom>
        </p:spPr>
        <p:txBody>
          <a:bodyPr anchorCtr="0" anchor="t" bIns="45700" lIns="91425" spcFirstLastPara="1" rIns="91425" wrap="square" tIns="45700">
            <a:normAutofit fontScale="85000" lnSpcReduction="20000"/>
          </a:bodyPr>
          <a:lstStyle/>
          <a:p>
            <a:pPr indent="-366236" lvl="0" marL="457200" rtl="0" algn="l">
              <a:lnSpc>
                <a:spcPct val="115000"/>
              </a:lnSpc>
              <a:spcBef>
                <a:spcPts val="1000"/>
              </a:spcBef>
              <a:spcAft>
                <a:spcPts val="0"/>
              </a:spcAft>
              <a:buSzPct val="100000"/>
              <a:buChar char="❖"/>
            </a:pPr>
            <a:r>
              <a:rPr b="1" lang="en-US" sz="2550">
                <a:latin typeface="Calibri"/>
                <a:ea typeface="Calibri"/>
                <a:cs typeface="Calibri"/>
                <a:sym typeface="Calibri"/>
              </a:rPr>
              <a:t>Cost before tax</a:t>
            </a:r>
            <a:r>
              <a:rPr lang="en-US" sz="2550">
                <a:latin typeface="Calibri"/>
                <a:ea typeface="Calibri"/>
                <a:cs typeface="Calibri"/>
                <a:sym typeface="Calibri"/>
              </a:rPr>
              <a:t>:- </a:t>
            </a:r>
            <a:r>
              <a:rPr lang="en-US" sz="2550">
                <a:latin typeface="Calibri"/>
                <a:ea typeface="Calibri"/>
                <a:cs typeface="Calibri"/>
                <a:sym typeface="Calibri"/>
              </a:rPr>
              <a:t>Since GTO_2019 is the cost after tax, it was only natural to introduce a new feature that presents information about the product's original price</a:t>
            </a:r>
            <a:endParaRPr sz="2550">
              <a:latin typeface="Calibri"/>
              <a:ea typeface="Calibri"/>
              <a:cs typeface="Calibri"/>
              <a:sym typeface="Calibri"/>
            </a:endParaRPr>
          </a:p>
          <a:p>
            <a:pPr indent="-366236" lvl="0" marL="457200" rtl="0" algn="l">
              <a:lnSpc>
                <a:spcPct val="115000"/>
              </a:lnSpc>
              <a:spcBef>
                <a:spcPts val="1000"/>
              </a:spcBef>
              <a:spcAft>
                <a:spcPts val="0"/>
              </a:spcAft>
              <a:buSzPct val="100000"/>
              <a:buChar char="❖"/>
            </a:pPr>
            <a:r>
              <a:rPr b="1" lang="en-US" sz="2550">
                <a:latin typeface="Calibri"/>
                <a:ea typeface="Calibri"/>
                <a:cs typeface="Calibri"/>
                <a:sym typeface="Calibri"/>
              </a:rPr>
              <a:t>Tax percent</a:t>
            </a:r>
            <a:r>
              <a:rPr lang="en-US" sz="2550">
                <a:latin typeface="Calibri"/>
                <a:ea typeface="Calibri"/>
                <a:cs typeface="Calibri"/>
                <a:sym typeface="Calibri"/>
              </a:rPr>
              <a:t>:- This feature helps to understand the variation of taxation across different product sets and provinces</a:t>
            </a:r>
            <a:endParaRPr sz="2550">
              <a:latin typeface="Calibri"/>
              <a:ea typeface="Calibri"/>
              <a:cs typeface="Calibri"/>
              <a:sym typeface="Calibri"/>
            </a:endParaRPr>
          </a:p>
          <a:p>
            <a:pPr indent="-366236" lvl="0" marL="457200" rtl="0" algn="l">
              <a:lnSpc>
                <a:spcPct val="115000"/>
              </a:lnSpc>
              <a:spcBef>
                <a:spcPts val="1000"/>
              </a:spcBef>
              <a:spcAft>
                <a:spcPts val="0"/>
              </a:spcAft>
              <a:buSzPct val="100000"/>
              <a:buChar char="❖"/>
            </a:pPr>
            <a:r>
              <a:rPr b="1" lang="en-US" sz="2550">
                <a:latin typeface="Calibri"/>
                <a:ea typeface="Calibri"/>
                <a:cs typeface="Calibri"/>
                <a:sym typeface="Calibri"/>
              </a:rPr>
              <a:t>Delta Volume</a:t>
            </a:r>
            <a:r>
              <a:rPr lang="en-US" sz="2550">
                <a:latin typeface="Calibri"/>
                <a:ea typeface="Calibri"/>
                <a:cs typeface="Calibri"/>
                <a:sym typeface="Calibri"/>
              </a:rPr>
              <a:t>:- This feature helps to understand the rise/drop in sales of each product set at a given POC</a:t>
            </a:r>
            <a:endParaRPr sz="2550">
              <a:latin typeface="Calibri"/>
              <a:ea typeface="Calibri"/>
              <a:cs typeface="Calibri"/>
              <a:sym typeface="Calibri"/>
            </a:endParaRPr>
          </a:p>
          <a:p>
            <a:pPr indent="-366236" lvl="0" marL="457200" rtl="0" algn="l">
              <a:lnSpc>
                <a:spcPct val="115000"/>
              </a:lnSpc>
              <a:spcBef>
                <a:spcPts val="1000"/>
              </a:spcBef>
              <a:spcAft>
                <a:spcPts val="0"/>
              </a:spcAft>
              <a:buSzPct val="100000"/>
              <a:buChar char="❖"/>
            </a:pPr>
            <a:r>
              <a:rPr b="1" lang="en-US" sz="2550">
                <a:latin typeface="Calibri"/>
                <a:ea typeface="Calibri"/>
                <a:cs typeface="Calibri"/>
                <a:sym typeface="Calibri"/>
              </a:rPr>
              <a:t>Unit price before/after tax</a:t>
            </a:r>
            <a:r>
              <a:rPr lang="en-US" sz="2550">
                <a:latin typeface="Calibri"/>
                <a:ea typeface="Calibri"/>
                <a:cs typeface="Calibri"/>
                <a:sym typeface="Calibri"/>
              </a:rPr>
              <a:t>:- This is the price per unit volume without/with taxes</a:t>
            </a:r>
            <a:endParaRPr sz="2550">
              <a:latin typeface="Calibri"/>
              <a:ea typeface="Calibri"/>
              <a:cs typeface="Calibri"/>
              <a:sym typeface="Calibri"/>
            </a:endParaRPr>
          </a:p>
          <a:p>
            <a:pPr indent="-366236" lvl="0" marL="457200" rtl="0" algn="l">
              <a:lnSpc>
                <a:spcPct val="115000"/>
              </a:lnSpc>
              <a:spcBef>
                <a:spcPts val="1000"/>
              </a:spcBef>
              <a:spcAft>
                <a:spcPts val="1000"/>
              </a:spcAft>
              <a:buSzPct val="100000"/>
              <a:buChar char="❖"/>
            </a:pPr>
            <a:r>
              <a:rPr b="1" lang="en-US" sz="2550">
                <a:latin typeface="Calibri"/>
                <a:ea typeface="Calibri"/>
                <a:cs typeface="Calibri"/>
                <a:sym typeface="Calibri"/>
              </a:rPr>
              <a:t>On/Off-Invoice </a:t>
            </a:r>
            <a:r>
              <a:rPr b="1" lang="en-US" sz="2550">
                <a:latin typeface="Calibri"/>
                <a:ea typeface="Calibri"/>
                <a:cs typeface="Calibri"/>
                <a:sym typeface="Calibri"/>
              </a:rPr>
              <a:t>Discount percentage</a:t>
            </a:r>
            <a:r>
              <a:rPr lang="en-US" sz="2550">
                <a:latin typeface="Calibri"/>
                <a:ea typeface="Calibri"/>
                <a:cs typeface="Calibri"/>
                <a:sym typeface="Calibri"/>
              </a:rPr>
              <a:t>:- The percentage of On/Off-Invoice discount given w.r.t Cost before tax</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8"/>
          <p:cNvSpPr txBox="1"/>
          <p:nvPr>
            <p:ph idx="1" type="body"/>
          </p:nvPr>
        </p:nvSpPr>
        <p:spPr>
          <a:xfrm>
            <a:off x="6599500" y="1262700"/>
            <a:ext cx="5328600" cy="5204400"/>
          </a:xfrm>
          <a:prstGeom prst="rect">
            <a:avLst/>
          </a:prstGeom>
        </p:spPr>
        <p:txBody>
          <a:bodyPr anchorCtr="0" anchor="t" bIns="45700" lIns="91425" spcFirstLastPara="1" rIns="91425" wrap="square" tIns="45700">
            <a:noAutofit/>
          </a:bodyPr>
          <a:lstStyle/>
          <a:p>
            <a:pPr indent="-369887" lvl="0" marL="457200" rtl="0" algn="l">
              <a:lnSpc>
                <a:spcPct val="115000"/>
              </a:lnSpc>
              <a:spcBef>
                <a:spcPts val="0"/>
              </a:spcBef>
              <a:spcAft>
                <a:spcPts val="0"/>
              </a:spcAft>
              <a:buSzPts val="2225"/>
              <a:buFont typeface="Calibri"/>
              <a:buChar char="❖"/>
            </a:pPr>
            <a:r>
              <a:rPr lang="en-US" sz="2225">
                <a:latin typeface="Calibri"/>
                <a:ea typeface="Calibri"/>
                <a:cs typeface="Calibri"/>
                <a:sym typeface="Calibri"/>
              </a:rPr>
              <a:t>The corresponding data entries with categories ‘ ’ and ‘Not Applicable’ in Segment/Sub-Segment and ‘0’ in poc_image have been dropped</a:t>
            </a:r>
            <a:endParaRPr sz="2225">
              <a:latin typeface="Calibri"/>
              <a:ea typeface="Calibri"/>
              <a:cs typeface="Calibri"/>
              <a:sym typeface="Calibri"/>
            </a:endParaRPr>
          </a:p>
          <a:p>
            <a:pPr indent="-369887" lvl="0" marL="457200" rtl="0" algn="l">
              <a:lnSpc>
                <a:spcPct val="115000"/>
              </a:lnSpc>
              <a:spcBef>
                <a:spcPts val="1000"/>
              </a:spcBef>
              <a:spcAft>
                <a:spcPts val="0"/>
              </a:spcAft>
              <a:buSzPts val="2225"/>
              <a:buFont typeface="Calibri"/>
              <a:buChar char="❖"/>
            </a:pPr>
            <a:r>
              <a:rPr lang="en-US" sz="2225">
                <a:latin typeface="Calibri"/>
                <a:ea typeface="Calibri"/>
                <a:cs typeface="Calibri"/>
                <a:sym typeface="Calibri"/>
              </a:rPr>
              <a:t>Data entries having a negligible value (~0) for  GTO_2019 and Volume_2019 Product were dropped due to their insignificance from a business perspective</a:t>
            </a:r>
            <a:endParaRPr sz="2225">
              <a:latin typeface="Calibri"/>
              <a:ea typeface="Calibri"/>
              <a:cs typeface="Calibri"/>
              <a:sym typeface="Calibri"/>
            </a:endParaRPr>
          </a:p>
          <a:p>
            <a:pPr indent="-369887" lvl="0" marL="457200" rtl="0" algn="l">
              <a:lnSpc>
                <a:spcPct val="115000"/>
              </a:lnSpc>
              <a:spcBef>
                <a:spcPts val="1000"/>
              </a:spcBef>
              <a:spcAft>
                <a:spcPts val="1000"/>
              </a:spcAft>
              <a:buSzPts val="2225"/>
              <a:buFont typeface="Calibri"/>
              <a:buChar char="❖"/>
            </a:pPr>
            <a:r>
              <a:rPr lang="en-US" sz="2225">
                <a:latin typeface="Calibri"/>
                <a:ea typeface="Calibri"/>
                <a:cs typeface="Calibri"/>
                <a:sym typeface="Calibri"/>
              </a:rPr>
              <a:t>Furthermore, due to mathematical inconsistencies, rows with opposite signs for GTO 2019 and Volume 2019 Product,  Tax and GTO 2019 were removed</a:t>
            </a:r>
            <a:endParaRPr sz="2225">
              <a:latin typeface="Calibri"/>
              <a:ea typeface="Calibri"/>
              <a:cs typeface="Calibri"/>
              <a:sym typeface="Calibri"/>
            </a:endParaRPr>
          </a:p>
        </p:txBody>
      </p:sp>
      <p:sp>
        <p:nvSpPr>
          <p:cNvPr id="143" name="Google Shape;143;p18"/>
          <p:cNvSpPr txBox="1"/>
          <p:nvPr>
            <p:ph type="title"/>
          </p:nvPr>
        </p:nvSpPr>
        <p:spPr>
          <a:xfrm>
            <a:off x="281300" y="720908"/>
            <a:ext cx="10086000" cy="541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3500">
                <a:latin typeface="Merriweather"/>
                <a:ea typeface="Merriweather"/>
                <a:cs typeface="Merriweather"/>
                <a:sym typeface="Merriweather"/>
              </a:rPr>
              <a:t>DATA CLEANSING</a:t>
            </a:r>
            <a:endParaRPr b="1" sz="3500">
              <a:latin typeface="Merriweather"/>
              <a:ea typeface="Merriweather"/>
              <a:cs typeface="Merriweather"/>
              <a:sym typeface="Merriweather"/>
            </a:endParaRPr>
          </a:p>
        </p:txBody>
      </p:sp>
      <p:pic>
        <p:nvPicPr>
          <p:cNvPr id="144" name="Google Shape;144;p18"/>
          <p:cNvPicPr preferRelativeResize="0"/>
          <p:nvPr/>
        </p:nvPicPr>
        <p:blipFill rotWithShape="1">
          <a:blip r:embed="rId3">
            <a:alphaModFix/>
          </a:blip>
          <a:srcRect b="27656" l="0" r="0" t="8100"/>
          <a:stretch/>
        </p:blipFill>
        <p:spPr>
          <a:xfrm>
            <a:off x="164900" y="2219125"/>
            <a:ext cx="6277376" cy="24197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281300" y="720908"/>
            <a:ext cx="10086000" cy="541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3500">
                <a:latin typeface="Merriweather"/>
                <a:ea typeface="Merriweather"/>
                <a:cs typeface="Merriweather"/>
                <a:sym typeface="Merriweather"/>
              </a:rPr>
              <a:t>OUTLIERS AND ANOMALIES</a:t>
            </a:r>
            <a:endParaRPr b="1" sz="3500">
              <a:latin typeface="Merriweather"/>
              <a:ea typeface="Merriweather"/>
              <a:cs typeface="Merriweather"/>
              <a:sym typeface="Merriweather"/>
            </a:endParaRPr>
          </a:p>
        </p:txBody>
      </p:sp>
      <p:sp>
        <p:nvSpPr>
          <p:cNvPr id="150" name="Google Shape;150;p19"/>
          <p:cNvSpPr txBox="1"/>
          <p:nvPr>
            <p:ph idx="1" type="body"/>
          </p:nvPr>
        </p:nvSpPr>
        <p:spPr>
          <a:xfrm>
            <a:off x="281300" y="1485675"/>
            <a:ext cx="11742300" cy="5078400"/>
          </a:xfrm>
          <a:prstGeom prst="rect">
            <a:avLst/>
          </a:prstGeom>
        </p:spPr>
        <p:txBody>
          <a:bodyPr anchorCtr="0" anchor="t" bIns="45700" lIns="91425" spcFirstLastPara="1" rIns="91425" wrap="square" tIns="45700">
            <a:normAutofit/>
          </a:bodyPr>
          <a:lstStyle/>
          <a:p>
            <a:pPr indent="-368300" lvl="0" marL="457200" rtl="0" algn="just">
              <a:lnSpc>
                <a:spcPct val="115000"/>
              </a:lnSpc>
              <a:spcBef>
                <a:spcPts val="1000"/>
              </a:spcBef>
              <a:spcAft>
                <a:spcPts val="0"/>
              </a:spcAft>
              <a:buSzPts val="2200"/>
              <a:buFont typeface="Calibri"/>
              <a:buChar char="❖"/>
            </a:pPr>
            <a:r>
              <a:rPr lang="en-US" sz="2200">
                <a:latin typeface="Calibri"/>
                <a:ea typeface="Calibri"/>
                <a:cs typeface="Calibri"/>
                <a:sym typeface="Calibri"/>
              </a:rPr>
              <a:t>We removed data points having Volume_2019_Product outside the 95 percentile boundary and having a total discount of zero for the classifier as it might lead to poor customer relationships</a:t>
            </a:r>
            <a:endParaRPr sz="2200">
              <a:latin typeface="Calibri"/>
              <a:ea typeface="Calibri"/>
              <a:cs typeface="Calibri"/>
              <a:sym typeface="Calibri"/>
            </a:endParaRPr>
          </a:p>
          <a:p>
            <a:pPr indent="-368300" lvl="0" marL="457200" rtl="0" algn="just">
              <a:lnSpc>
                <a:spcPct val="115000"/>
              </a:lnSpc>
              <a:spcBef>
                <a:spcPts val="1000"/>
              </a:spcBef>
              <a:spcAft>
                <a:spcPts val="0"/>
              </a:spcAft>
              <a:buSzPts val="2200"/>
              <a:buFont typeface="Calibri"/>
              <a:buChar char="❖"/>
            </a:pPr>
            <a:r>
              <a:rPr lang="en-US" sz="2200">
                <a:latin typeface="Calibri"/>
                <a:ea typeface="Calibri"/>
                <a:cs typeface="Calibri"/>
                <a:sym typeface="Calibri"/>
              </a:rPr>
              <a:t>Fitting a regressor to data points beyond the 95 percentile limit actually caused the model to underperform in the majority of low volume regions</a:t>
            </a:r>
            <a:endParaRPr sz="2200">
              <a:latin typeface="Calibri"/>
              <a:ea typeface="Calibri"/>
              <a:cs typeface="Calibri"/>
              <a:sym typeface="Calibri"/>
            </a:endParaRPr>
          </a:p>
          <a:p>
            <a:pPr indent="-368300" lvl="0" marL="457200" rtl="0" algn="just">
              <a:lnSpc>
                <a:spcPct val="115000"/>
              </a:lnSpc>
              <a:spcBef>
                <a:spcPts val="1000"/>
              </a:spcBef>
              <a:spcAft>
                <a:spcPts val="0"/>
              </a:spcAft>
              <a:buSzPts val="2200"/>
              <a:buFont typeface="Calibri"/>
              <a:buChar char="❖"/>
            </a:pPr>
            <a:r>
              <a:rPr lang="en-US" sz="2200">
                <a:latin typeface="Calibri"/>
                <a:ea typeface="Calibri"/>
                <a:cs typeface="Calibri"/>
                <a:sym typeface="Calibri"/>
              </a:rPr>
              <a:t>This is due to the model attempting to reduce the error in the high volume area thereby ignoring the low volume points and therefore we excluded these points while training the regressor</a:t>
            </a:r>
            <a:endParaRPr sz="2200">
              <a:latin typeface="Calibri"/>
              <a:ea typeface="Calibri"/>
              <a:cs typeface="Calibri"/>
              <a:sym typeface="Calibri"/>
            </a:endParaRPr>
          </a:p>
          <a:p>
            <a:pPr indent="-368300" lvl="0" marL="457200" rtl="0" algn="just">
              <a:lnSpc>
                <a:spcPct val="115000"/>
              </a:lnSpc>
              <a:spcBef>
                <a:spcPts val="1000"/>
              </a:spcBef>
              <a:spcAft>
                <a:spcPts val="0"/>
              </a:spcAft>
              <a:buSzPts val="2200"/>
              <a:buFont typeface="Calibri"/>
              <a:buChar char="❖"/>
            </a:pPr>
            <a:r>
              <a:rPr lang="en-US" sz="2200">
                <a:latin typeface="Calibri"/>
                <a:ea typeface="Calibri"/>
                <a:cs typeface="Calibri"/>
                <a:sym typeface="Calibri"/>
              </a:rPr>
              <a:t>We discarded data points having different signs for On/Off-Invoice </a:t>
            </a:r>
            <a:r>
              <a:rPr lang="en-US" sz="2200">
                <a:latin typeface="Calibri"/>
                <a:ea typeface="Calibri"/>
                <a:cs typeface="Calibri"/>
                <a:sym typeface="Calibri"/>
              </a:rPr>
              <a:t>D</a:t>
            </a:r>
            <a:r>
              <a:rPr lang="en-US" sz="2200">
                <a:latin typeface="Calibri"/>
                <a:ea typeface="Calibri"/>
                <a:cs typeface="Calibri"/>
                <a:sym typeface="Calibri"/>
              </a:rPr>
              <a:t>iscounts and Volume_2019 Product as they are inconsistent</a:t>
            </a:r>
            <a:endParaRPr sz="2200">
              <a:latin typeface="Calibri"/>
              <a:ea typeface="Calibri"/>
              <a:cs typeface="Calibri"/>
              <a:sym typeface="Calibri"/>
            </a:endParaRPr>
          </a:p>
          <a:p>
            <a:pPr indent="-368300" lvl="0" marL="457200" rtl="0" algn="just">
              <a:lnSpc>
                <a:spcPct val="115000"/>
              </a:lnSpc>
              <a:spcBef>
                <a:spcPts val="1000"/>
              </a:spcBef>
              <a:spcAft>
                <a:spcPts val="1000"/>
              </a:spcAft>
              <a:buSzPts val="2200"/>
              <a:buFont typeface="Calibri"/>
              <a:buChar char="❖"/>
            </a:pPr>
            <a:r>
              <a:rPr lang="en-US" sz="2200">
                <a:latin typeface="Calibri"/>
                <a:ea typeface="Calibri"/>
                <a:cs typeface="Calibri"/>
                <a:sym typeface="Calibri"/>
              </a:rPr>
              <a:t>We also removed data points with a discount rate of more than 85% because it seemed unrealistic from a business standpoint</a:t>
            </a:r>
            <a:endParaRPr sz="22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281300" y="720908"/>
            <a:ext cx="10086000" cy="541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3500">
                <a:latin typeface="Merriweather"/>
                <a:ea typeface="Merriweather"/>
                <a:cs typeface="Merriweather"/>
                <a:sym typeface="Merriweather"/>
              </a:rPr>
              <a:t>FEATURE SELECTION AND FILTERING</a:t>
            </a:r>
            <a:endParaRPr b="1" sz="3500">
              <a:latin typeface="Merriweather"/>
              <a:ea typeface="Merriweather"/>
              <a:cs typeface="Merriweather"/>
              <a:sym typeface="Merriweather"/>
            </a:endParaRPr>
          </a:p>
        </p:txBody>
      </p:sp>
      <p:sp>
        <p:nvSpPr>
          <p:cNvPr id="156" name="Google Shape;156;p20"/>
          <p:cNvSpPr txBox="1"/>
          <p:nvPr>
            <p:ph idx="1" type="body"/>
          </p:nvPr>
        </p:nvSpPr>
        <p:spPr>
          <a:xfrm>
            <a:off x="281300" y="1328975"/>
            <a:ext cx="11629500" cy="5202300"/>
          </a:xfrm>
          <a:prstGeom prst="rect">
            <a:avLst/>
          </a:prstGeom>
        </p:spPr>
        <p:txBody>
          <a:bodyPr anchorCtr="0" anchor="t" bIns="45700" lIns="91425" spcFirstLastPara="1" rIns="91425" wrap="square" tIns="45700">
            <a:noAutofit/>
          </a:bodyPr>
          <a:lstStyle/>
          <a:p>
            <a:pPr indent="-368300" lvl="0" marL="457200" rtl="0" algn="just">
              <a:lnSpc>
                <a:spcPct val="115000"/>
              </a:lnSpc>
              <a:spcBef>
                <a:spcPts val="0"/>
              </a:spcBef>
              <a:spcAft>
                <a:spcPts val="0"/>
              </a:spcAft>
              <a:buSzPts val="2200"/>
              <a:buFont typeface="Calibri"/>
              <a:buChar char="❖"/>
            </a:pPr>
            <a:r>
              <a:rPr lang="en-US" sz="2200">
                <a:latin typeface="Calibri"/>
                <a:ea typeface="Calibri"/>
                <a:cs typeface="Calibri"/>
                <a:sym typeface="Calibri"/>
              </a:rPr>
              <a:t>Product Set was dropped as it was a concatenation of 4 features viz. Brand, Sub-brand,Pack_type And Returnability</a:t>
            </a:r>
            <a:endParaRPr sz="2200">
              <a:latin typeface="Calibri"/>
              <a:ea typeface="Calibri"/>
              <a:cs typeface="Calibri"/>
              <a:sym typeface="Calibri"/>
            </a:endParaRPr>
          </a:p>
          <a:p>
            <a:pPr indent="-368300" lvl="0" marL="457200" rtl="0" algn="just">
              <a:lnSpc>
                <a:spcPct val="115000"/>
              </a:lnSpc>
              <a:spcBef>
                <a:spcPts val="1000"/>
              </a:spcBef>
              <a:spcAft>
                <a:spcPts val="0"/>
              </a:spcAft>
              <a:buSzPts val="2200"/>
              <a:buFont typeface="Calibri"/>
              <a:buChar char="❖"/>
            </a:pPr>
            <a:r>
              <a:rPr lang="en-US" sz="2200">
                <a:latin typeface="Calibri"/>
                <a:ea typeface="Calibri"/>
                <a:cs typeface="Calibri"/>
                <a:sym typeface="Calibri"/>
              </a:rPr>
              <a:t>Due to their high Cramer's Correlation coefficient, Brand and Segment were dropped in favour of Sub-Brand and Sub-Segment, which collected more specific information</a:t>
            </a:r>
            <a:endParaRPr sz="2200">
              <a:latin typeface="Calibri"/>
              <a:ea typeface="Calibri"/>
              <a:cs typeface="Calibri"/>
              <a:sym typeface="Calibri"/>
            </a:endParaRPr>
          </a:p>
          <a:p>
            <a:pPr indent="-368300" lvl="0" marL="457200" rtl="0" algn="just">
              <a:lnSpc>
                <a:spcPct val="115000"/>
              </a:lnSpc>
              <a:spcBef>
                <a:spcPts val="1000"/>
              </a:spcBef>
              <a:spcAft>
                <a:spcPts val="0"/>
              </a:spcAft>
              <a:buSzPts val="2200"/>
              <a:buFont typeface="Calibri"/>
              <a:buChar char="❖"/>
            </a:pPr>
            <a:r>
              <a:rPr lang="en-US" sz="2200">
                <a:latin typeface="Calibri"/>
                <a:ea typeface="Calibri"/>
                <a:cs typeface="Calibri"/>
                <a:sym typeface="Calibri"/>
              </a:rPr>
              <a:t>Discount_Total was dropped as the target variables were chosen to be its individual constituents (On/Off-Invoice Discount)</a:t>
            </a:r>
            <a:endParaRPr sz="2200">
              <a:latin typeface="Calibri"/>
              <a:ea typeface="Calibri"/>
              <a:cs typeface="Calibri"/>
              <a:sym typeface="Calibri"/>
            </a:endParaRPr>
          </a:p>
          <a:p>
            <a:pPr indent="-368300" lvl="0" marL="457200" rtl="0" algn="just">
              <a:lnSpc>
                <a:spcPct val="115000"/>
              </a:lnSpc>
              <a:spcBef>
                <a:spcPts val="1000"/>
              </a:spcBef>
              <a:spcAft>
                <a:spcPts val="0"/>
              </a:spcAft>
              <a:buSzPts val="2200"/>
              <a:buFont typeface="Calibri"/>
              <a:buChar char="❖"/>
            </a:pPr>
            <a:r>
              <a:rPr lang="en-US" sz="2200">
                <a:latin typeface="Calibri"/>
                <a:ea typeface="Calibri"/>
                <a:cs typeface="Calibri"/>
                <a:sym typeface="Calibri"/>
              </a:rPr>
              <a:t>Since GTO_2019, Cost_before_tax, Volume_2019_Product and Tax are </a:t>
            </a:r>
            <a:r>
              <a:rPr lang="en-US" sz="2200">
                <a:latin typeface="Calibri"/>
                <a:ea typeface="Calibri"/>
                <a:cs typeface="Calibri"/>
                <a:sym typeface="Calibri"/>
              </a:rPr>
              <a:t>highly</a:t>
            </a:r>
            <a:r>
              <a:rPr lang="en-US" sz="2200">
                <a:latin typeface="Calibri"/>
                <a:ea typeface="Calibri"/>
                <a:cs typeface="Calibri"/>
                <a:sym typeface="Calibri"/>
              </a:rPr>
              <a:t> correlated we use only one out of these 4 features. That feature was Cost_before_tax and Volume_2019_Product for</a:t>
            </a:r>
            <a:r>
              <a:rPr lang="en-US" sz="2200">
                <a:latin typeface="Calibri"/>
                <a:ea typeface="Calibri"/>
                <a:cs typeface="Calibri"/>
                <a:sym typeface="Calibri"/>
              </a:rPr>
              <a:t> Off-Invoice and </a:t>
            </a:r>
            <a:r>
              <a:rPr lang="en-US" sz="2200">
                <a:latin typeface="Calibri"/>
                <a:ea typeface="Calibri"/>
                <a:cs typeface="Calibri"/>
                <a:sym typeface="Calibri"/>
              </a:rPr>
              <a:t>On-Invoice discount prediction respectively.</a:t>
            </a:r>
            <a:endParaRPr sz="2200">
              <a:latin typeface="Calibri"/>
              <a:ea typeface="Calibri"/>
              <a:cs typeface="Calibri"/>
              <a:sym typeface="Calibri"/>
            </a:endParaRPr>
          </a:p>
          <a:p>
            <a:pPr indent="-368300" lvl="0" marL="457200" rtl="0" algn="just">
              <a:lnSpc>
                <a:spcPct val="115000"/>
              </a:lnSpc>
              <a:spcBef>
                <a:spcPts val="1000"/>
              </a:spcBef>
              <a:spcAft>
                <a:spcPts val="0"/>
              </a:spcAft>
              <a:buSzPts val="2200"/>
              <a:buFont typeface="Calibri"/>
              <a:buChar char="❖"/>
            </a:pPr>
            <a:r>
              <a:rPr lang="en-US" sz="2200">
                <a:latin typeface="Calibri"/>
                <a:ea typeface="Calibri"/>
                <a:cs typeface="Calibri"/>
                <a:sym typeface="Calibri"/>
              </a:rPr>
              <a:t>Similarly</a:t>
            </a:r>
            <a:r>
              <a:rPr lang="en-US" sz="2200">
                <a:latin typeface="Calibri"/>
                <a:ea typeface="Calibri"/>
                <a:cs typeface="Calibri"/>
                <a:sym typeface="Calibri"/>
              </a:rPr>
              <a:t> we use Volume_2018 instead of Volume_2019 and Unit Price after Tax instead of Unit Price before Tax to avoid redundant variables</a:t>
            </a:r>
            <a:endParaRPr sz="2200">
              <a:latin typeface="Calibri"/>
              <a:ea typeface="Calibri"/>
              <a:cs typeface="Calibri"/>
              <a:sym typeface="Calibri"/>
            </a:endParaRPr>
          </a:p>
          <a:p>
            <a:pPr indent="-368300" lvl="0" marL="457200" rtl="0" algn="just">
              <a:lnSpc>
                <a:spcPct val="115000"/>
              </a:lnSpc>
              <a:spcBef>
                <a:spcPts val="1000"/>
              </a:spcBef>
              <a:spcAft>
                <a:spcPts val="1000"/>
              </a:spcAft>
              <a:buSzPts val="2200"/>
              <a:buFont typeface="Calibri"/>
              <a:buChar char="❖"/>
            </a:pPr>
            <a:r>
              <a:rPr lang="en-US" sz="2200">
                <a:latin typeface="Calibri"/>
                <a:ea typeface="Calibri"/>
                <a:cs typeface="Calibri"/>
                <a:sym typeface="Calibri"/>
              </a:rPr>
              <a:t>The above feature selection was done based on the model performance on the validation data</a:t>
            </a:r>
            <a:endParaRPr sz="22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281300" y="705183"/>
            <a:ext cx="10086000" cy="541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3500">
                <a:latin typeface="Merriweather"/>
                <a:ea typeface="Merriweather"/>
                <a:cs typeface="Merriweather"/>
                <a:sym typeface="Merriweather"/>
              </a:rPr>
              <a:t>CLASSIFIER</a:t>
            </a:r>
            <a:endParaRPr b="1" sz="3500">
              <a:latin typeface="Merriweather"/>
              <a:ea typeface="Merriweather"/>
              <a:cs typeface="Merriweather"/>
              <a:sym typeface="Merriweather"/>
            </a:endParaRPr>
          </a:p>
        </p:txBody>
      </p:sp>
      <p:sp>
        <p:nvSpPr>
          <p:cNvPr id="162" name="Google Shape;162;p21"/>
          <p:cNvSpPr txBox="1"/>
          <p:nvPr>
            <p:ph idx="1" type="body"/>
          </p:nvPr>
        </p:nvSpPr>
        <p:spPr>
          <a:xfrm>
            <a:off x="4450800" y="1698825"/>
            <a:ext cx="7460100" cy="4820700"/>
          </a:xfrm>
          <a:prstGeom prst="rect">
            <a:avLst/>
          </a:prstGeom>
        </p:spPr>
        <p:txBody>
          <a:bodyPr anchorCtr="0" anchor="t" bIns="45700" lIns="91425" spcFirstLastPara="1" rIns="91425" wrap="square" tIns="45700">
            <a:noAutofit/>
          </a:bodyPr>
          <a:lstStyle/>
          <a:p>
            <a:pPr indent="-368300" lvl="0" marL="457200" rtl="0" algn="just">
              <a:lnSpc>
                <a:spcPct val="115000"/>
              </a:lnSpc>
              <a:spcBef>
                <a:spcPts val="1000"/>
              </a:spcBef>
              <a:spcAft>
                <a:spcPts val="0"/>
              </a:spcAft>
              <a:buSzPts val="2200"/>
              <a:buFont typeface="Calibri"/>
              <a:buChar char="❖"/>
            </a:pPr>
            <a:r>
              <a:rPr lang="en-US" sz="2200">
                <a:latin typeface="Calibri"/>
                <a:ea typeface="Calibri"/>
                <a:cs typeface="Calibri"/>
                <a:sym typeface="Calibri"/>
              </a:rPr>
              <a:t>We use the CatBoost classifier for predicting whether a customer is eligible for a discount or not</a:t>
            </a:r>
            <a:endParaRPr sz="2200">
              <a:latin typeface="Calibri"/>
              <a:ea typeface="Calibri"/>
              <a:cs typeface="Calibri"/>
              <a:sym typeface="Calibri"/>
            </a:endParaRPr>
          </a:p>
          <a:p>
            <a:pPr indent="-368300" lvl="0" marL="457200" rtl="0" algn="just">
              <a:lnSpc>
                <a:spcPct val="115000"/>
              </a:lnSpc>
              <a:spcBef>
                <a:spcPts val="1000"/>
              </a:spcBef>
              <a:spcAft>
                <a:spcPts val="0"/>
              </a:spcAft>
              <a:buSzPts val="2200"/>
              <a:buFont typeface="Calibri"/>
              <a:buChar char="❖"/>
            </a:pPr>
            <a:r>
              <a:rPr lang="en-US" sz="2200">
                <a:latin typeface="Calibri"/>
                <a:ea typeface="Calibri"/>
                <a:cs typeface="Calibri"/>
                <a:sym typeface="Calibri"/>
              </a:rPr>
              <a:t>We use oversampling to account for the class imbalance</a:t>
            </a:r>
            <a:endParaRPr sz="2200">
              <a:latin typeface="Calibri"/>
              <a:ea typeface="Calibri"/>
              <a:cs typeface="Calibri"/>
              <a:sym typeface="Calibri"/>
            </a:endParaRPr>
          </a:p>
          <a:p>
            <a:pPr indent="-368300" lvl="0" marL="457200" rtl="0" algn="just">
              <a:lnSpc>
                <a:spcPct val="115000"/>
              </a:lnSpc>
              <a:spcBef>
                <a:spcPts val="1000"/>
              </a:spcBef>
              <a:spcAft>
                <a:spcPts val="0"/>
              </a:spcAft>
              <a:buSzPts val="2200"/>
              <a:buFont typeface="Calibri"/>
              <a:buChar char="❖"/>
            </a:pPr>
            <a:r>
              <a:rPr lang="en-US" sz="2200">
                <a:latin typeface="Calibri"/>
                <a:ea typeface="Calibri"/>
                <a:cs typeface="Calibri"/>
                <a:sym typeface="Calibri"/>
              </a:rPr>
              <a:t>We measure the performance using ROC-AUC score and F-beta score where the value of beta is 2 for Off-Invoice and 0.5 for On-Invoice due to higher importance of recall and precision respectively</a:t>
            </a:r>
            <a:endParaRPr sz="2200">
              <a:latin typeface="Calibri"/>
              <a:ea typeface="Calibri"/>
              <a:cs typeface="Calibri"/>
              <a:sym typeface="Calibri"/>
            </a:endParaRPr>
          </a:p>
          <a:p>
            <a:pPr indent="-368300" lvl="0" marL="457200" rtl="0" algn="just">
              <a:lnSpc>
                <a:spcPct val="115000"/>
              </a:lnSpc>
              <a:spcBef>
                <a:spcPts val="1000"/>
              </a:spcBef>
              <a:spcAft>
                <a:spcPts val="1000"/>
              </a:spcAft>
              <a:buSzPts val="2200"/>
              <a:buFont typeface="Calibri"/>
              <a:buChar char="❖"/>
            </a:pPr>
            <a:r>
              <a:rPr lang="en-US" sz="2200">
                <a:latin typeface="Calibri"/>
                <a:ea typeface="Calibri"/>
                <a:cs typeface="Calibri"/>
                <a:sym typeface="Calibri"/>
              </a:rPr>
              <a:t>The hyperparameters are tuned using Randomized Search method</a:t>
            </a:r>
            <a:endParaRPr sz="2200">
              <a:latin typeface="Calibri"/>
              <a:ea typeface="Calibri"/>
              <a:cs typeface="Calibri"/>
              <a:sym typeface="Calibri"/>
            </a:endParaRPr>
          </a:p>
        </p:txBody>
      </p:sp>
      <p:pic>
        <p:nvPicPr>
          <p:cNvPr id="163" name="Google Shape;163;p21"/>
          <p:cNvPicPr preferRelativeResize="0"/>
          <p:nvPr/>
        </p:nvPicPr>
        <p:blipFill>
          <a:blip r:embed="rId3">
            <a:alphaModFix/>
          </a:blip>
          <a:stretch>
            <a:fillRect/>
          </a:stretch>
        </p:blipFill>
        <p:spPr>
          <a:xfrm>
            <a:off x="691525" y="2496702"/>
            <a:ext cx="3170025" cy="2798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1D7E7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