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70" r:id="rId9"/>
    <p:sldId id="264" r:id="rId10"/>
    <p:sldId id="265" r:id="rId11"/>
    <p:sldId id="269" r:id="rId12"/>
    <p:sldId id="268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9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C1BA3-0359-41B5-9553-1091C0E2F95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102DDD-CC52-4110-BAD1-7542AFD487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6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F6C-716E-A727-83D9-8FB9D0DEC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 Tomorrow: Transforming Urban Infrastructure with OpenStreetMap Data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78D3-D5DE-A35E-A759-80EC9915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IN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Niraj </a:t>
            </a:r>
            <a:r>
              <a:rPr lang="en-IN" sz="16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Bhagchandani</a:t>
            </a:r>
            <a:r>
              <a:rPr lang="en-IN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- G23AI2087</a:t>
            </a:r>
            <a:endParaRPr lang="en-IN" sz="1600" b="0" dirty="0">
              <a:effectLst/>
            </a:endParaRPr>
          </a:p>
          <a:p>
            <a:pPr rtl="0"/>
            <a:r>
              <a:rPr lang="en-IN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Shubham Raj - G23AI2028</a:t>
            </a:r>
            <a:endParaRPr lang="en-IN" sz="1600" b="0" dirty="0">
              <a:effectLst/>
            </a:endParaRPr>
          </a:p>
          <a:p>
            <a:r>
              <a:rPr lang="en-IN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Bhavesh Arora - G23AI2126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68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3CA8B-4FC4-3A55-2A19-02A6CABC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4749-C167-3797-18B6-748EE1F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9976"/>
            <a:ext cx="10018713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 Exploration Workflow for </a:t>
            </a:r>
            <a:r>
              <a:rPr lang="en-IN" dirty="0" err="1"/>
              <a:t>planet_nodes</a:t>
            </a:r>
            <a:r>
              <a:rPr lang="en-IN" dirty="0"/>
              <a:t> 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759E7A-82A6-9A58-49B1-B938E115C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8082" y="1901610"/>
            <a:ext cx="10431170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Visualization Details: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Each red dot represents a node, which could be an intersection, point of interest, or part of the road network.</a:t>
            </a:r>
            <a:endParaRPr lang="en-US" altLang="en-US" sz="18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The map showcases the spatial layout of road networks worldwide using latitude and longitude.</a:t>
            </a:r>
            <a:endParaRPr lang="en-US" altLang="en-US" sz="1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2400" b="1" dirty="0"/>
              <a:t>Key Insights:</a:t>
            </a:r>
            <a:endParaRPr lang="en-US" altLang="en-US" sz="2400" b="1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Dense clustering of nodes in regions like Europe, North America, and parts of Asia reflects high urbanization and detailed mapping.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Sparse node distribution in certain areas like deserts and oceans is expected due to less mapping activity or geographical constraints.</a:t>
            </a:r>
            <a:endParaRPr lang="en-US" altLang="en-US" sz="1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2400" b="1" dirty="0"/>
              <a:t>Use Cases: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Urban Planning:</a:t>
            </a:r>
            <a:r>
              <a:rPr lang="en-US" sz="1800" dirty="0"/>
              <a:t> Identifying high-density areas to optimize traffic flow.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Mapping Accuracy:</a:t>
            </a:r>
            <a:r>
              <a:rPr lang="en-US" sz="1800" dirty="0"/>
              <a:t> Highlighting regions with sparse node data for future mapping efforts.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040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B23-58BF-8D22-2763-1271144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03" y="428273"/>
            <a:ext cx="10018713" cy="1215342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Road Networks: Spatial Analysis from </a:t>
            </a:r>
            <a:r>
              <a:rPr lang="en-US" dirty="0" err="1"/>
              <a:t>planet_ways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264EE-9B0C-FD2B-238D-CEEF8F42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30" y="1846263"/>
            <a:ext cx="7533466" cy="4022725"/>
          </a:xfrm>
        </p:spPr>
      </p:pic>
    </p:spTree>
    <p:extLst>
      <p:ext uri="{BB962C8B-B14F-4D97-AF65-F5344CB8AC3E}">
        <p14:creationId xmlns:p14="http://schemas.microsoft.com/office/powerpoint/2010/main" val="24552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6CBF-73DE-06C7-0051-02EFBC25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8EA8-8443-08CB-67D9-10301DBD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42" y="335666"/>
            <a:ext cx="10258686" cy="1268163"/>
          </a:xfrm>
        </p:spPr>
        <p:txBody>
          <a:bodyPr>
            <a:normAutofit fontScale="90000"/>
          </a:bodyPr>
          <a:lstStyle/>
          <a:p>
            <a:r>
              <a:rPr lang="en-IN" dirty="0"/>
              <a:t>Spatial Distribution of Roads from </a:t>
            </a:r>
            <a:r>
              <a:rPr lang="en-IN" dirty="0" err="1"/>
              <a:t>planet_ways</a:t>
            </a:r>
            <a:r>
              <a:rPr lang="en-IN" dirty="0"/>
              <a:t> 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7C7414-3E91-D813-CF3F-8A0AF5E60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9258" y="2063663"/>
            <a:ext cx="1043117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Visualization Details: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The map shows roads as red lines plotted over a base map.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Roads are distributed spatially using Longitude and Latitude values from the </a:t>
            </a:r>
            <a:r>
              <a:rPr lang="en-US" sz="1800" dirty="0" err="1"/>
              <a:t>planet_ways</a:t>
            </a:r>
            <a:r>
              <a:rPr lang="en-US" sz="1800" dirty="0"/>
              <a:t> dataset.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sz="2400" b="1" dirty="0"/>
              <a:t>Key Insights:</a:t>
            </a:r>
            <a:endParaRPr lang="en-US" altLang="en-US" sz="2400" b="1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Highlights major road networks, intersections, and connectivity in the region.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Provides a detailed view of urban and rural road infrastructure.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2400" b="1" dirty="0"/>
              <a:t>Use Cases: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Infrastructure Planning:</a:t>
            </a:r>
            <a:r>
              <a:rPr lang="en-US" sz="1800" dirty="0"/>
              <a:t> Helps city planners identify regions with dense or sparse road networks.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Traffic Analysis:</a:t>
            </a:r>
            <a:r>
              <a:rPr lang="en-US" sz="1800" dirty="0"/>
              <a:t> Supports analysis of potential bottlenecks in the road layout.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Urban Development:</a:t>
            </a:r>
            <a:r>
              <a:rPr lang="en-US" sz="1800" dirty="0"/>
              <a:t> Assists in optimizing future road construction.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63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73EA0F5-2A9A-4B8B-AE85-1B531784F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0872" y="989012"/>
            <a:ext cx="9131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/>
              <a:t>Spatial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600" dirty="0"/>
              <a:t>Distribution of Roads from </a:t>
            </a:r>
            <a:r>
              <a:rPr lang="en-US" altLang="en-US" sz="3600" dirty="0" err="1"/>
              <a:t>planet_ways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357CC9-AC2E-3E12-0B59-C6277B44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72" y="1846263"/>
            <a:ext cx="9410581" cy="4022725"/>
          </a:xfrm>
        </p:spPr>
      </p:pic>
    </p:spTree>
    <p:extLst>
      <p:ext uri="{BB962C8B-B14F-4D97-AF65-F5344CB8AC3E}">
        <p14:creationId xmlns:p14="http://schemas.microsoft.com/office/powerpoint/2010/main" val="4037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01B2C-2969-A06A-F46C-76128CECF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F89B-084E-ACF4-D3D8-E42D6CD5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68" y="428263"/>
            <a:ext cx="10258686" cy="11287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Key Features: Insights from </a:t>
            </a:r>
            <a:r>
              <a:rPr lang="en-US" dirty="0" err="1"/>
              <a:t>planet_features</a:t>
            </a:r>
            <a:r>
              <a:rPr lang="en-US" dirty="0"/>
              <a:t> </a:t>
            </a:r>
            <a:r>
              <a:rPr lang="en-IN" dirty="0"/>
              <a:t>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0E6201-3380-A806-3565-209AA07C6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0415" y="1782312"/>
            <a:ext cx="10431170" cy="431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Visualization Details: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The map overlays various geographic features, including roads (red lines), water bodies (blue), and green zones (parks or natural reserves).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Represents a highly detailed view of a specific region's infrastructure.</a:t>
            </a:r>
          </a:p>
          <a:p>
            <a:pPr marL="384048" lvl="2" indent="0" fontAlgn="base">
              <a:buNone/>
            </a:pPr>
            <a:r>
              <a:rPr lang="en-IN" sz="2400" b="1" dirty="0"/>
              <a:t>Key Insights:</a:t>
            </a:r>
            <a:endParaRPr lang="en-US" altLang="en-US" sz="2400" b="1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The visualization helps identify connections between urban areas, natural reserves, and transport networks.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dirty="0"/>
              <a:t>Highlights the spatial relationships between features, such as roads intersecting park boundaries or connecting urban centers.</a:t>
            </a:r>
          </a:p>
          <a:p>
            <a:pPr marL="384048" lvl="2" indent="0" fontAlgn="base">
              <a:buNone/>
            </a:pPr>
            <a:r>
              <a:rPr lang="en-US" altLang="en-US" sz="2400" b="1" dirty="0"/>
              <a:t>Use Cases: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Environmental Planning:</a:t>
            </a:r>
            <a:r>
              <a:rPr lang="en-US" sz="1800" dirty="0"/>
              <a:t> Identifying green zones and their interaction with urban development.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Infrastructure Design:</a:t>
            </a:r>
            <a:r>
              <a:rPr lang="en-US" sz="1800" dirty="0"/>
              <a:t> Optimizing road layouts based on surrounding features</a:t>
            </a:r>
            <a:r>
              <a:rPr lang="en-US" sz="1800" b="1" dirty="0"/>
              <a:t>.</a:t>
            </a:r>
            <a:endParaRPr lang="en-US" sz="18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800" b="1" dirty="0"/>
              <a:t>Urban Analysis:</a:t>
            </a:r>
            <a:r>
              <a:rPr lang="en-US" sz="1800" dirty="0"/>
              <a:t> Analyzing connectivity and accessibility between key points of interest.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640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C235B3-799F-0555-DF99-3BB24309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20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9D1-14D0-0B19-3668-43463CD3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4841"/>
            <a:ext cx="10018713" cy="1234912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2DFD-D535-13BC-0A6E-B68C95A7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9823"/>
            <a:ext cx="10018713" cy="3881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 Tomorrow: Transforming Urban Infrastructure with OpenStreetMap Data</a:t>
            </a:r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Leveraging OpenStreetMap (OSM) data for smarter city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Traffic heatmaps and congestion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Optimal route suggestions for emergency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Recommendations for expanding public transport.</a:t>
            </a:r>
          </a:p>
          <a:p>
            <a:pPr marL="285750" lvl="1"/>
            <a:r>
              <a:rPr lang="en-US" sz="2400" b="1" dirty="0"/>
              <a:t>Target Users: </a:t>
            </a:r>
            <a:r>
              <a:rPr lang="en-US" sz="2400" dirty="0"/>
              <a:t>City planners and decision-makers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938-3B2C-DA28-5FF4-E8172078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40780"/>
            <a:ext cx="10018713" cy="899484"/>
          </a:xfrm>
        </p:spPr>
        <p:txBody>
          <a:bodyPr/>
          <a:lstStyle/>
          <a:p>
            <a:r>
              <a:rPr lang="en-IN" dirty="0"/>
              <a:t>Challenges &amp; Technological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395AC9-D057-0640-C525-E1043B364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9725" y="1789425"/>
            <a:ext cx="8197017" cy="436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fontAlgn="base">
              <a:lnSpc>
                <a:spcPct val="90000"/>
              </a:lnSpc>
              <a:buFontTx/>
            </a:pPr>
            <a:r>
              <a:rPr lang="en-US" altLang="en-US" sz="2000" b="1" dirty="0"/>
              <a:t>Title: Tackling Challenges with Technology</a:t>
            </a:r>
          </a:p>
          <a:p>
            <a:pPr marL="0" fontAlgn="base">
              <a:lnSpc>
                <a:spcPct val="90000"/>
              </a:lnSpc>
              <a:buFontTx/>
            </a:pPr>
            <a:r>
              <a:rPr lang="en-US" altLang="en-US" sz="2000" b="1" dirty="0"/>
              <a:t>Key Challenges: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Managing large datasets from OSM.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Real-time processing of traffic and transport data.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Ensuring application scalability and performance.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Building an intuitive user interface.</a:t>
            </a:r>
          </a:p>
          <a:p>
            <a:pPr marL="0" fontAlgn="base">
              <a:lnSpc>
                <a:spcPct val="90000"/>
              </a:lnSpc>
              <a:buFontTx/>
            </a:pPr>
            <a:r>
              <a:rPr lang="en-US" altLang="en-US" sz="2000" b="1" dirty="0"/>
              <a:t>Technological Solutions: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Backend: Node.js, Express.js, PostgreSQL with </a:t>
            </a:r>
            <a:r>
              <a:rPr lang="en-US" altLang="en-US" dirty="0" err="1"/>
              <a:t>PostGIS</a:t>
            </a:r>
            <a:r>
              <a:rPr lang="en-US" altLang="en-US" dirty="0"/>
              <a:t>, </a:t>
            </a:r>
            <a:r>
              <a:rPr lang="en-US" altLang="en-US" dirty="0" err="1"/>
              <a:t>NodeDensity</a:t>
            </a:r>
            <a:r>
              <a:rPr lang="en-US" altLang="en-US" dirty="0"/>
              <a:t> Histogram, Scatterplot, </a:t>
            </a:r>
            <a:r>
              <a:rPr lang="en-US" altLang="en-US" dirty="0" err="1"/>
              <a:t>RoadLength</a:t>
            </a:r>
            <a:r>
              <a:rPr lang="en-US" altLang="en-US" dirty="0"/>
              <a:t> Distribution, Node Density Heatmap, Node Orientation, Feature Type Frequency.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Frontend: React.js, Leaflet.js, Material-UI for UI and map visualization.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Cloud: AWS for scalability (EC2, S3, Kubernetes).</a:t>
            </a:r>
          </a:p>
          <a:p>
            <a:pPr marL="457200" lvl="1" fontAlgn="base">
              <a:lnSpc>
                <a:spcPct val="90000"/>
              </a:lnSpc>
              <a:buFontTx/>
            </a:pPr>
            <a:r>
              <a:rPr lang="en-US" altLang="en-US" dirty="0"/>
              <a:t>APIs: OpenStreetMap API for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3465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69659-CDE2-AA5A-587C-D8909FA9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4663-2E9D-2F31-161E-54DC60F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12021"/>
            <a:ext cx="100187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IN" dirty="0" err="1"/>
              <a:t>ata</a:t>
            </a:r>
            <a:r>
              <a:rPr lang="en-IN" dirty="0"/>
              <a:t> Exploration Workflow for </a:t>
            </a:r>
            <a:r>
              <a:rPr lang="en-IN" dirty="0" err="1"/>
              <a:t>planet_nodes</a:t>
            </a:r>
            <a:r>
              <a:rPr lang="en-IN" dirty="0"/>
              <a:t> 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94EFC-0972-3A46-C71B-0C23460BC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62531"/>
            <a:ext cx="9685259" cy="31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Schema Details: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/>
              <a:t>Key fields included: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/>
              <a:t>id: Unique identifier for each node.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/>
              <a:t>latitude and longitude: Geographical coordinates.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/>
              <a:t>geometry: Geospatial representation.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 err="1"/>
              <a:t>osm_timestamp</a:t>
            </a:r>
            <a:r>
              <a:rPr lang="en-US" altLang="en-US" dirty="0"/>
              <a:t>: Timestamp of the last update.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 err="1"/>
              <a:t>all_tags</a:t>
            </a:r>
            <a:r>
              <a:rPr lang="en-US" altLang="en-US" dirty="0"/>
              <a:t>: Metadata about the feature (e.g., amenity, highway).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b="1" dirty="0"/>
              <a:t>Exploratory Data Analysis: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dirty="0"/>
              <a:t>Key Visualized and analyzed the latitude and longitude data to understand spatial patterns.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b="1" dirty="0"/>
              <a:t>Purpose of Analysis: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To derive actionable insights for urban planning and infrastructure optimization using node-level data.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706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570E3-4498-12E3-6892-5A0F01F8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A9BF-D7B1-D964-3083-7F116BD8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5414"/>
            <a:ext cx="10018713" cy="1564850"/>
          </a:xfrm>
        </p:spPr>
        <p:txBody>
          <a:bodyPr/>
          <a:lstStyle/>
          <a:p>
            <a:r>
              <a:rPr lang="en-US" dirty="0"/>
              <a:t>Exploratory Data Analysis of OpenStreetMap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16F4F-9E8F-605C-1B4D-699CA04E3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4"/>
          <a:stretch/>
        </p:blipFill>
        <p:spPr bwMode="auto">
          <a:xfrm>
            <a:off x="1547349" y="1863524"/>
            <a:ext cx="8998785" cy="42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3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8A57-BDF1-8812-998D-78EA14AD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5807"/>
            <a:ext cx="10018713" cy="1366684"/>
          </a:xfrm>
        </p:spPr>
        <p:txBody>
          <a:bodyPr/>
          <a:lstStyle/>
          <a:p>
            <a:r>
              <a:rPr lang="en-US" dirty="0"/>
              <a:t>Graphical Insights from OpenStreetMap Data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611488-009C-99E5-38DF-22473C03D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7754" y="1995075"/>
            <a:ext cx="10391826" cy="405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fontAlgn="base">
              <a:lnSpc>
                <a:spcPct val="90000"/>
              </a:lnSpc>
              <a:buFontTx/>
              <a:buChar char="•"/>
              <a:tabLst/>
            </a:pPr>
            <a:r>
              <a:rPr lang="en-US" altLang="en-US" sz="1800" b="1" dirty="0"/>
              <a:t>Node Density Histogram: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dirty="0"/>
              <a:t>Displays the frequency distribution of nodes by latitude, highlighting areas with high mapping 	activity.</a:t>
            </a:r>
          </a:p>
          <a:p>
            <a:pPr marL="0" marR="0" lvl="0" fontAlgn="base">
              <a:lnSpc>
                <a:spcPct val="90000"/>
              </a:lnSpc>
              <a:buFontTx/>
              <a:buChar char="•"/>
              <a:tabLst/>
            </a:pPr>
            <a:r>
              <a:rPr lang="en-US" altLang="en-US" sz="1800" b="1" dirty="0"/>
              <a:t>Scatter Plot (Latitude vs Longitude):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dirty="0"/>
              <a:t>Visualizes the geographical spread of nodes, revealing dense urban clusters and sparse rural areas.</a:t>
            </a:r>
          </a:p>
          <a:p>
            <a:pPr marL="0" marR="0" lvl="0" fontAlgn="base">
              <a:lnSpc>
                <a:spcPct val="90000"/>
              </a:lnSpc>
              <a:buFontTx/>
              <a:buChar char="•"/>
              <a:tabLst/>
            </a:pPr>
            <a:r>
              <a:rPr lang="en-US" altLang="en-US" sz="1800" b="1" dirty="0"/>
              <a:t>Road Length Distribution: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dirty="0"/>
              <a:t>Shows the distribution of road lengths, providing insights into the structure of road networks.</a:t>
            </a:r>
          </a:p>
          <a:p>
            <a:pPr marL="0" marR="0" lvl="0" fontAlgn="base">
              <a:lnSpc>
                <a:spcPct val="90000"/>
              </a:lnSpc>
              <a:buFontTx/>
              <a:buChar char="•"/>
              <a:tabLst/>
            </a:pPr>
            <a:r>
              <a:rPr lang="en-US" altLang="en-US" sz="1800" b="1" dirty="0"/>
              <a:t>Node Density Heatmap: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dirty="0"/>
              <a:t>A heatmap that pinpoints regions with the highest node concentrations, indicating urban centers or 	areas with detailed mapping.</a:t>
            </a:r>
          </a:p>
          <a:p>
            <a:pPr marL="0" marR="0" lvl="0" fontAlgn="base">
              <a:lnSpc>
                <a:spcPct val="90000"/>
              </a:lnSpc>
              <a:buFontTx/>
              <a:buChar char="•"/>
              <a:tabLst/>
            </a:pPr>
            <a:r>
              <a:rPr lang="en-US" altLang="en-US" sz="1800" b="1" dirty="0"/>
              <a:t>Feature Type Frequency: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dirty="0"/>
              <a:t>Analyzes the frequency of different feature types, such as highways or residential roads, 	to 	understand the predominant map elements. </a:t>
            </a:r>
          </a:p>
        </p:txBody>
      </p:sp>
    </p:spTree>
    <p:extLst>
      <p:ext uri="{BB962C8B-B14F-4D97-AF65-F5344CB8AC3E}">
        <p14:creationId xmlns:p14="http://schemas.microsoft.com/office/powerpoint/2010/main" val="282957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538DE39-FB04-803F-F92B-BFB83CB6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708949"/>
            <a:ext cx="10018713" cy="52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C6DE-8C56-E629-8AF4-9CC8CA62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700F2-C093-D3A9-55C9-A2E2F9F8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90" y="1950438"/>
            <a:ext cx="7280746" cy="4022725"/>
          </a:xfrm>
        </p:spPr>
      </p:pic>
    </p:spTree>
    <p:extLst>
      <p:ext uri="{BB962C8B-B14F-4D97-AF65-F5344CB8AC3E}">
        <p14:creationId xmlns:p14="http://schemas.microsoft.com/office/powerpoint/2010/main" val="121354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5EDF6-BD99-73E3-FBCB-535F0CEA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8330-7BA2-D691-587D-08E01522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0259"/>
            <a:ext cx="9650535" cy="1221308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Exploration Road Network Graph for </a:t>
            </a:r>
            <a:r>
              <a:rPr lang="en-IN" dirty="0" err="1"/>
              <a:t>planet_nodes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3D406A-876D-D6EF-2CCD-F4F5D5942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3636693"/>
            <a:ext cx="1043117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14400" lvl="2" indent="0" fontAlgn="base">
              <a:buNone/>
            </a:pPr>
            <a:r>
              <a:rPr lang="en-US" altLang="en-US" dirty="0"/>
              <a:t> </a:t>
            </a:r>
          </a:p>
          <a:p>
            <a:pPr marL="914400" lvl="2" indent="0" fontAlgn="base">
              <a:buNone/>
            </a:pPr>
            <a:endParaRPr lang="en-US" altLang="en-US" dirty="0"/>
          </a:p>
          <a:p>
            <a:pPr marL="914400" lvl="2" indent="0" fontAlgn="base"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A4434-9111-EC78-8EE9-A8457A05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67" y="1927650"/>
            <a:ext cx="8404666" cy="41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0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817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Mapping Tomorrow: Transforming Urban Infrastructure with OpenStreetMap Data</vt:lpstr>
      <vt:lpstr>Project Overview</vt:lpstr>
      <vt:lpstr>Challenges &amp; Technological Approach</vt:lpstr>
      <vt:lpstr>Data Exploration Workflow for planet_nodes Table</vt:lpstr>
      <vt:lpstr>Exploratory Data Analysis of OpenStreetMap Data</vt:lpstr>
      <vt:lpstr>Graphical Insights from OpenStreetMap Data</vt:lpstr>
      <vt:lpstr>PowerPoint Presentation</vt:lpstr>
      <vt:lpstr>Graph Analysis</vt:lpstr>
      <vt:lpstr>Exploration Road Network Graph for planet_nodes</vt:lpstr>
      <vt:lpstr> Exploration Workflow for planet_nodes Table</vt:lpstr>
      <vt:lpstr>Mapping Road Networks: Spatial Analysis from planet_ways</vt:lpstr>
      <vt:lpstr>Spatial Distribution of Roads from planet_ways table</vt:lpstr>
      <vt:lpstr>Spatial Distribution of Roads from planet_ways </vt:lpstr>
      <vt:lpstr>Visualizing Key Features: Insights from planet_features table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Arora</dc:creator>
  <cp:lastModifiedBy>Bhavesh Arora</cp:lastModifiedBy>
  <cp:revision>13</cp:revision>
  <dcterms:created xsi:type="dcterms:W3CDTF">2024-12-13T10:10:54Z</dcterms:created>
  <dcterms:modified xsi:type="dcterms:W3CDTF">2024-12-13T13:14:15Z</dcterms:modified>
</cp:coreProperties>
</file>