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Bebas Neue"/>
      <p:regular r:id="rId22"/>
    </p:embeddedFont>
    <p:embeddedFont>
      <p:font typeface="Maven Pro"/>
      <p:regular r:id="rId23"/>
      <p:bold r:id="rId24"/>
    </p:embeddedFont>
    <p:embeddedFont>
      <p:font typeface="Share Tech"/>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C7DD5C-056D-4E93-A598-B4321C3F81B4}">
  <a:tblStyle styleId="{13C7DD5C-056D-4E93-A598-B4321C3F81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ebasNeue-regular.fntdata"/><Relationship Id="rId21" Type="http://schemas.openxmlformats.org/officeDocument/2006/relationships/slide" Target="slides/slide16.xml"/><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hareTech-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16c18d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16c18d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d640a6b9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d640a6b9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d640a6b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d640a6b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8c60fe16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38c60fe1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d64b7a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d64b7a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d640a6b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1d640a6b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8c60fe16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8c60fe16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38c60fe1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38c60fe1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8c60fe1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8c60fe1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8a54e58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8a54e58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8c60fe1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8c60fe1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d640a6b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d640a6b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8c60fe1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8c60fe1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8c60fe1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8c60fe1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d640a6b9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d640a6b9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d640a6b9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1d640a6b9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5100"/>
            <a:ext cx="4242900" cy="2377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2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2600"/>
            <a:ext cx="42429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1" name="Google Shape;11;p2"/>
          <p:cNvSpPr/>
          <p:nvPr/>
        </p:nvSpPr>
        <p:spPr>
          <a:xfrm>
            <a:off x="8781344" y="240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756292" y="1085276"/>
            <a:ext cx="188650" cy="2468354"/>
            <a:chOff x="250617" y="2402301"/>
            <a:chExt cx="188650" cy="2468354"/>
          </a:xfrm>
        </p:grpSpPr>
        <p:sp>
          <p:nvSpPr>
            <p:cNvPr id="13" name="Google Shape;13;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139298" y="21446"/>
            <a:ext cx="98059" cy="1906193"/>
            <a:chOff x="139298" y="21446"/>
            <a:chExt cx="98059" cy="1906193"/>
          </a:xfrm>
        </p:grpSpPr>
        <p:sp>
          <p:nvSpPr>
            <p:cNvPr id="18" name="Google Shape;18;p2"/>
            <p:cNvSpPr/>
            <p:nvPr/>
          </p:nvSpPr>
          <p:spPr>
            <a:xfrm>
              <a:off x="139298" y="182934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4088"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14454" y="1881556"/>
            <a:ext cx="121434" cy="2043400"/>
            <a:chOff x="414454" y="1881556"/>
            <a:chExt cx="121434" cy="2043400"/>
          </a:xfrm>
        </p:grpSpPr>
        <p:sp>
          <p:nvSpPr>
            <p:cNvPr id="21" name="Google Shape;21;p2"/>
            <p:cNvSpPr/>
            <p:nvPr/>
          </p:nvSpPr>
          <p:spPr>
            <a:xfrm>
              <a:off x="470939"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14454" y="3618720"/>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4936" y="3844499"/>
              <a:ext cx="80469" cy="80458"/>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6004644" y="4796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767909" y="1442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6" name="Google Shape;136;p11"/>
          <p:cNvGrpSpPr/>
          <p:nvPr/>
        </p:nvGrpSpPr>
        <p:grpSpPr>
          <a:xfrm>
            <a:off x="278798" y="1881556"/>
            <a:ext cx="191952" cy="1929123"/>
            <a:chOff x="278798" y="1881556"/>
            <a:chExt cx="191952" cy="1929123"/>
          </a:xfrm>
        </p:grpSpPr>
        <p:sp>
          <p:nvSpPr>
            <p:cNvPr id="137" name="Google Shape;137;p11"/>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1"/>
          <p:cNvGrpSpPr/>
          <p:nvPr/>
        </p:nvGrpSpPr>
        <p:grpSpPr>
          <a:xfrm>
            <a:off x="8518310" y="1117301"/>
            <a:ext cx="191952" cy="1289053"/>
            <a:chOff x="8518310" y="1117301"/>
            <a:chExt cx="191952" cy="1289053"/>
          </a:xfrm>
        </p:grpSpPr>
        <p:sp>
          <p:nvSpPr>
            <p:cNvPr id="140" name="Google Shape;140;p11"/>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11"/>
          <p:cNvGrpSpPr/>
          <p:nvPr/>
        </p:nvGrpSpPr>
        <p:grpSpPr>
          <a:xfrm>
            <a:off x="8786190" y="2702371"/>
            <a:ext cx="121446" cy="1966926"/>
            <a:chOff x="8786190" y="2702371"/>
            <a:chExt cx="121446" cy="1966926"/>
          </a:xfrm>
        </p:grpSpPr>
        <p:sp>
          <p:nvSpPr>
            <p:cNvPr id="143" name="Google Shape;143;p11"/>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1"/>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373850" y="1992131"/>
            <a:ext cx="50676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 name="Google Shape;28;p3"/>
          <p:cNvSpPr txBox="1"/>
          <p:nvPr>
            <p:ph hasCustomPrompt="1" idx="2" type="title"/>
          </p:nvPr>
        </p:nvSpPr>
        <p:spPr>
          <a:xfrm>
            <a:off x="6441451" y="1992131"/>
            <a:ext cx="1328700" cy="841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p:nvPr>
            <p:ph idx="1" type="subTitle"/>
          </p:nvPr>
        </p:nvSpPr>
        <p:spPr>
          <a:xfrm>
            <a:off x="1373850" y="2760613"/>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 name="Google Shape;30;p3"/>
          <p:cNvGrpSpPr/>
          <p:nvPr/>
        </p:nvGrpSpPr>
        <p:grpSpPr>
          <a:xfrm>
            <a:off x="8566507" y="188009"/>
            <a:ext cx="188886" cy="1181531"/>
            <a:chOff x="2877432" y="975334"/>
            <a:chExt cx="188886" cy="1181531"/>
          </a:xfrm>
        </p:grpSpPr>
        <p:sp>
          <p:nvSpPr>
            <p:cNvPr id="31" name="Google Shape;31;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329496" y="1091548"/>
            <a:ext cx="199001" cy="2139769"/>
            <a:chOff x="8008096" y="2108910"/>
            <a:chExt cx="199001" cy="2139769"/>
          </a:xfrm>
        </p:grpSpPr>
        <p:sp>
          <p:nvSpPr>
            <p:cNvPr id="36" name="Google Shape;36;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20000" y="1215751"/>
            <a:ext cx="7704000" cy="19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Anaheim"/>
              <a:buChar char="●"/>
              <a:defRPr sz="1200"/>
            </a:lvl1pPr>
            <a:lvl2pPr indent="-317500" lvl="1" marL="914400" rtl="0">
              <a:lnSpc>
                <a:spcPct val="100000"/>
              </a:lnSpc>
              <a:spcBef>
                <a:spcPts val="1000"/>
              </a:spcBef>
              <a:spcAft>
                <a:spcPts val="0"/>
              </a:spcAft>
              <a:buSzPts val="1400"/>
              <a:buFont typeface="Roboto Condensed Light"/>
              <a:buChar char="○"/>
              <a:defRPr sz="1200"/>
            </a:lvl2pPr>
            <a:lvl3pPr indent="-317500" lvl="2" marL="1371600" rtl="0">
              <a:lnSpc>
                <a:spcPct val="100000"/>
              </a:lnSpc>
              <a:spcBef>
                <a:spcPts val="0"/>
              </a:spcBef>
              <a:spcAft>
                <a:spcPts val="0"/>
              </a:spcAft>
              <a:buSzPts val="1400"/>
              <a:buFont typeface="Roboto Condensed Light"/>
              <a:buChar char="■"/>
              <a:defRPr/>
            </a:lvl3pPr>
            <a:lvl4pPr indent="-317500" lvl="3" marL="1828800" rtl="0">
              <a:lnSpc>
                <a:spcPct val="100000"/>
              </a:lnSpc>
              <a:spcBef>
                <a:spcPts val="0"/>
              </a:spcBef>
              <a:spcAft>
                <a:spcPts val="0"/>
              </a:spcAft>
              <a:buSzPts val="1400"/>
              <a:buFont typeface="Roboto Condensed Light"/>
              <a:buChar char="●"/>
              <a:defRPr/>
            </a:lvl4pPr>
            <a:lvl5pPr indent="-317500" lvl="4" marL="2286000" rtl="0">
              <a:lnSpc>
                <a:spcPct val="100000"/>
              </a:lnSpc>
              <a:spcBef>
                <a:spcPts val="0"/>
              </a:spcBef>
              <a:spcAft>
                <a:spcPts val="0"/>
              </a:spcAft>
              <a:buSzPts val="1400"/>
              <a:buFont typeface="Roboto Condensed Light"/>
              <a:buChar char="○"/>
              <a:defRPr/>
            </a:lvl5pPr>
            <a:lvl6pPr indent="-317500" lvl="5" marL="2743200" rtl="0">
              <a:lnSpc>
                <a:spcPct val="100000"/>
              </a:lnSpc>
              <a:spcBef>
                <a:spcPts val="0"/>
              </a:spcBef>
              <a:spcAft>
                <a:spcPts val="0"/>
              </a:spcAft>
              <a:buSzPts val="1400"/>
              <a:buFont typeface="Roboto Condensed Light"/>
              <a:buChar char="■"/>
              <a:defRPr/>
            </a:lvl6pPr>
            <a:lvl7pPr indent="-317500" lvl="6" marL="3200400" rtl="0">
              <a:lnSpc>
                <a:spcPct val="100000"/>
              </a:lnSpc>
              <a:spcBef>
                <a:spcPts val="0"/>
              </a:spcBef>
              <a:spcAft>
                <a:spcPts val="0"/>
              </a:spcAft>
              <a:buSzPts val="1400"/>
              <a:buFont typeface="Roboto Condensed Light"/>
              <a:buChar char="●"/>
              <a:defRPr/>
            </a:lvl7pPr>
            <a:lvl8pPr indent="-317500" lvl="7" marL="3657600" rtl="0">
              <a:lnSpc>
                <a:spcPct val="100000"/>
              </a:lnSpc>
              <a:spcBef>
                <a:spcPts val="0"/>
              </a:spcBef>
              <a:spcAft>
                <a:spcPts val="0"/>
              </a:spcAft>
              <a:buSzPts val="1400"/>
              <a:buFont typeface="Roboto Condensed Light"/>
              <a:buChar char="○"/>
              <a:defRPr/>
            </a:lvl8pPr>
            <a:lvl9pPr indent="-317500" lvl="8" marL="4114800" rtl="0">
              <a:lnSpc>
                <a:spcPct val="100000"/>
              </a:lnSpc>
              <a:spcBef>
                <a:spcPts val="0"/>
              </a:spcBef>
              <a:spcAft>
                <a:spcPts val="0"/>
              </a:spcAft>
              <a:buSzPts val="1400"/>
              <a:buFont typeface="Roboto Condensed Light"/>
              <a:buChar char="■"/>
              <a:defRPr/>
            </a:lvl9pPr>
          </a:lstStyle>
          <a:p/>
        </p:txBody>
      </p:sp>
      <p:grpSp>
        <p:nvGrpSpPr>
          <p:cNvPr id="41" name="Google Shape;41;p4"/>
          <p:cNvGrpSpPr/>
          <p:nvPr/>
        </p:nvGrpSpPr>
        <p:grpSpPr>
          <a:xfrm>
            <a:off x="278798" y="1881556"/>
            <a:ext cx="191952" cy="1929123"/>
            <a:chOff x="278798" y="1881556"/>
            <a:chExt cx="191952" cy="1929123"/>
          </a:xfrm>
        </p:grpSpPr>
        <p:sp>
          <p:nvSpPr>
            <p:cNvPr id="42" name="Google Shape;42;p4"/>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p:nvPr/>
        </p:nvSpPr>
        <p:spPr>
          <a:xfrm>
            <a:off x="7472809"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8518310" y="1117301"/>
            <a:ext cx="191952" cy="1289053"/>
            <a:chOff x="8518310" y="1117301"/>
            <a:chExt cx="191952" cy="1289053"/>
          </a:xfrm>
        </p:grpSpPr>
        <p:sp>
          <p:nvSpPr>
            <p:cNvPr id="46" name="Google Shape;46;p4"/>
            <p:cNvSpPr/>
            <p:nvPr/>
          </p:nvSpPr>
          <p:spPr>
            <a:xfrm>
              <a:off x="8610060" y="1117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518310" y="2214403"/>
              <a:ext cx="191952" cy="191952"/>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a:off x="8786190" y="2702371"/>
            <a:ext cx="121446" cy="1966926"/>
            <a:chOff x="8786190" y="2702371"/>
            <a:chExt cx="121446" cy="1966926"/>
          </a:xfrm>
        </p:grpSpPr>
        <p:sp>
          <p:nvSpPr>
            <p:cNvPr id="49" name="Google Shape;49;p4"/>
            <p:cNvSpPr/>
            <p:nvPr/>
          </p:nvSpPr>
          <p:spPr>
            <a:xfrm>
              <a:off x="8842675" y="2702371"/>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8786190" y="4547851"/>
              <a:ext cx="121446" cy="121446"/>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4"/>
          <p:cNvSpPr/>
          <p:nvPr/>
        </p:nvSpPr>
        <p:spPr>
          <a:xfrm>
            <a:off x="4949065"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784265" y="4824001"/>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933240" y="4608576"/>
            <a:ext cx="121446" cy="121446"/>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297019" y="478008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145669"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6536915"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43269"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94334"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233415" y="145401"/>
            <a:ext cx="121446" cy="121446"/>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5" name="Google Shape;65;p5"/>
          <p:cNvSpPr txBox="1"/>
          <p:nvPr>
            <p:ph idx="4" type="subTitle"/>
          </p:nvPr>
        </p:nvSpPr>
        <p:spPr>
          <a:xfrm>
            <a:off x="15833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Share Tech"/>
              <a:buNone/>
              <a:defRPr sz="2400">
                <a:solidFill>
                  <a:schemeClr val="dk1"/>
                </a:solidFill>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sz="2400">
                <a:latin typeface="Share Tech"/>
                <a:ea typeface="Share Tech"/>
                <a:cs typeface="Share Tech"/>
                <a:sym typeface="Share Tech"/>
              </a:defRPr>
            </a:lvl9pPr>
          </a:lstStyle>
          <a:p/>
        </p:txBody>
      </p:sp>
      <p:sp>
        <p:nvSpPr>
          <p:cNvPr id="66" name="Google Shape;66;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6626134" y="-164562"/>
            <a:ext cx="121172" cy="760495"/>
            <a:chOff x="5245196" y="3136513"/>
            <a:chExt cx="121172" cy="760495"/>
          </a:xfrm>
        </p:grpSpPr>
        <p:sp>
          <p:nvSpPr>
            <p:cNvPr id="71" name="Google Shape;71;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6"/>
          <p:cNvSpPr/>
          <p:nvPr/>
        </p:nvSpPr>
        <p:spPr>
          <a:xfrm>
            <a:off x="8612763" y="8677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8642025" y="4851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854450" y="19502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52210" y="4753911"/>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8891288" y="716085"/>
            <a:ext cx="82259" cy="82259"/>
          </a:xfrm>
          <a:custGeom>
            <a:rect b="b" l="l" r="r" t="t"/>
            <a:pathLst>
              <a:path extrusionOk="0" h="2679" w="2679">
                <a:moveTo>
                  <a:pt x="1" y="1"/>
                </a:moveTo>
                <a:lnTo>
                  <a:pt x="1" y="2679"/>
                </a:lnTo>
                <a:lnTo>
                  <a:pt x="2679" y="2679"/>
                </a:lnTo>
                <a:lnTo>
                  <a:pt x="26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202425"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62900"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5" name="Google Shape;85;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7"/>
          <p:cNvGrpSpPr/>
          <p:nvPr/>
        </p:nvGrpSpPr>
        <p:grpSpPr>
          <a:xfrm>
            <a:off x="8812359" y="617388"/>
            <a:ext cx="121172" cy="760495"/>
            <a:chOff x="5245196" y="3136513"/>
            <a:chExt cx="121172" cy="760495"/>
          </a:xfrm>
        </p:grpSpPr>
        <p:sp>
          <p:nvSpPr>
            <p:cNvPr id="90" name="Google Shape;90;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8"/>
          <p:cNvGrpSpPr/>
          <p:nvPr/>
        </p:nvGrpSpPr>
        <p:grpSpPr>
          <a:xfrm>
            <a:off x="8702532" y="-474266"/>
            <a:ext cx="188886" cy="1181531"/>
            <a:chOff x="2877432" y="975334"/>
            <a:chExt cx="188886" cy="1181531"/>
          </a:xfrm>
        </p:grpSpPr>
        <p:sp>
          <p:nvSpPr>
            <p:cNvPr id="98" name="Google Shape;98;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8"/>
          <p:cNvGrpSpPr/>
          <p:nvPr/>
        </p:nvGrpSpPr>
        <p:grpSpPr>
          <a:xfrm>
            <a:off x="3090746" y="-661332"/>
            <a:ext cx="98059" cy="1147596"/>
            <a:chOff x="3347921" y="16006"/>
            <a:chExt cx="98059" cy="1147596"/>
          </a:xfrm>
        </p:grpSpPr>
        <p:sp>
          <p:nvSpPr>
            <p:cNvPr id="103" name="Google Shape;10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8"/>
          <p:cNvGrpSpPr/>
          <p:nvPr/>
        </p:nvGrpSpPr>
        <p:grpSpPr>
          <a:xfrm>
            <a:off x="4892771" y="-340112"/>
            <a:ext cx="121172" cy="760495"/>
            <a:chOff x="5245196" y="3136513"/>
            <a:chExt cx="121172" cy="760495"/>
          </a:xfrm>
        </p:grpSpPr>
        <p:sp>
          <p:nvSpPr>
            <p:cNvPr id="106" name="Google Shape;10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8"/>
          <p:cNvGrpSpPr/>
          <p:nvPr/>
        </p:nvGrpSpPr>
        <p:grpSpPr>
          <a:xfrm>
            <a:off x="250617" y="2402301"/>
            <a:ext cx="188650" cy="2468354"/>
            <a:chOff x="250617" y="2402301"/>
            <a:chExt cx="188650" cy="2468354"/>
          </a:xfrm>
        </p:grpSpPr>
        <p:sp>
          <p:nvSpPr>
            <p:cNvPr id="109" name="Google Shape;10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6" name="Google Shape;11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9"/>
          <p:cNvSpPr/>
          <p:nvPr/>
        </p:nvSpPr>
        <p:spPr>
          <a:xfrm>
            <a:off x="8026047" y="145861"/>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698906" y="31180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7090153" y="116376"/>
            <a:ext cx="121446" cy="121446"/>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996506" y="224034"/>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1347572" y="289486"/>
            <a:ext cx="121451" cy="120978"/>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1786653" y="145401"/>
            <a:ext cx="121446" cy="121446"/>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8566507" y="188009"/>
            <a:ext cx="188886" cy="1181531"/>
            <a:chOff x="2877432" y="975334"/>
            <a:chExt cx="188886" cy="1181531"/>
          </a:xfrm>
        </p:grpSpPr>
        <p:sp>
          <p:nvSpPr>
            <p:cNvPr id="124" name="Google Shape;124;p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6"/>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9"/>
          <p:cNvGrpSpPr/>
          <p:nvPr/>
        </p:nvGrpSpPr>
        <p:grpSpPr>
          <a:xfrm>
            <a:off x="278798" y="1881556"/>
            <a:ext cx="191952" cy="1929123"/>
            <a:chOff x="278798" y="1881556"/>
            <a:chExt cx="191952" cy="1929123"/>
          </a:xfrm>
        </p:grpSpPr>
        <p:sp>
          <p:nvSpPr>
            <p:cNvPr id="129" name="Google Shape;129;p9"/>
            <p:cNvSpPr/>
            <p:nvPr/>
          </p:nvSpPr>
          <p:spPr>
            <a:xfrm>
              <a:off x="370541" y="18815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278798" y="3618728"/>
              <a:ext cx="191952" cy="191952"/>
            </a:xfrm>
            <a:custGeom>
              <a:rect b="b" l="l" r="r" t="t"/>
              <a:pathLst>
                <a:path extrusionOk="0" h="4634" w="4634">
                  <a:moveTo>
                    <a:pt x="1" y="0"/>
                  </a:moveTo>
                  <a:lnTo>
                    <a:pt x="1" y="4633"/>
                  </a:lnTo>
                  <a:lnTo>
                    <a:pt x="4634" y="4633"/>
                  </a:lnTo>
                  <a:lnTo>
                    <a:pt x="46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hare Tech"/>
              <a:buNone/>
              <a:defRPr sz="28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indent="-317500" lvl="1" marL="914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indent="-317500" lvl="2" marL="1371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indent="-317500" lvl="3" marL="1828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indent="-317500" lvl="4" marL="22860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indent="-317500" lvl="5" marL="27432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indent="-317500" lvl="6" marL="32004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indent="-317500" lvl="7" marL="36576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indent="-317500" lvl="8" marL="4114800">
              <a:lnSpc>
                <a:spcPct val="100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asketball-reference.com/teams/LAC/2023_gam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ctrTitle"/>
          </p:nvPr>
        </p:nvSpPr>
        <p:spPr>
          <a:xfrm>
            <a:off x="851700" y="260825"/>
            <a:ext cx="4064700" cy="301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Expanding UCP Product: Analysis and Attendance Prediction for 2022/23 Season</a:t>
            </a:r>
            <a:endParaRPr sz="3600"/>
          </a:p>
        </p:txBody>
      </p:sp>
      <p:sp>
        <p:nvSpPr>
          <p:cNvPr id="154" name="Google Shape;154;p12"/>
          <p:cNvSpPr/>
          <p:nvPr/>
        </p:nvSpPr>
        <p:spPr>
          <a:xfrm>
            <a:off x="3688231" y="67654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a:off x="6829234" y="3495813"/>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a:off x="8055557" y="1344311"/>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4229517" y="4248683"/>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2"/>
          <p:cNvGrpSpPr/>
          <p:nvPr/>
        </p:nvGrpSpPr>
        <p:grpSpPr>
          <a:xfrm>
            <a:off x="6232314" y="3696331"/>
            <a:ext cx="121434" cy="1073147"/>
            <a:chOff x="6232314" y="3696331"/>
            <a:chExt cx="121434" cy="1073147"/>
          </a:xfrm>
        </p:grpSpPr>
        <p:sp>
          <p:nvSpPr>
            <p:cNvPr id="160" name="Google Shape;160;p12"/>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2"/>
          <p:cNvGrpSpPr/>
          <p:nvPr/>
        </p:nvGrpSpPr>
        <p:grpSpPr>
          <a:xfrm>
            <a:off x="6608011" y="1054827"/>
            <a:ext cx="133252" cy="1952377"/>
            <a:chOff x="6780548" y="337714"/>
            <a:chExt cx="133252" cy="1952377"/>
          </a:xfrm>
        </p:grpSpPr>
        <p:sp>
          <p:nvSpPr>
            <p:cNvPr id="163" name="Google Shape;163;p1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2"/>
          <p:cNvGrpSpPr/>
          <p:nvPr/>
        </p:nvGrpSpPr>
        <p:grpSpPr>
          <a:xfrm>
            <a:off x="7142605" y="260834"/>
            <a:ext cx="199237" cy="2828935"/>
            <a:chOff x="1608717" y="1280046"/>
            <a:chExt cx="199237" cy="2828935"/>
          </a:xfrm>
        </p:grpSpPr>
        <p:sp>
          <p:nvSpPr>
            <p:cNvPr id="166" name="Google Shape;166;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2"/>
          <p:cNvGrpSpPr/>
          <p:nvPr/>
        </p:nvGrpSpPr>
        <p:grpSpPr>
          <a:xfrm>
            <a:off x="5260692" y="676553"/>
            <a:ext cx="80476" cy="2708957"/>
            <a:chOff x="5260692" y="676553"/>
            <a:chExt cx="80476" cy="2708957"/>
          </a:xfrm>
        </p:grpSpPr>
        <p:sp>
          <p:nvSpPr>
            <p:cNvPr id="170" name="Google Shape;170;p12"/>
            <p:cNvSpPr/>
            <p:nvPr/>
          </p:nvSpPr>
          <p:spPr>
            <a:xfrm>
              <a:off x="5260692" y="330503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p:nvPr/>
          </p:nvSpPr>
          <p:spPr>
            <a:xfrm>
              <a:off x="5296692" y="676553"/>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2"/>
          <p:cNvSpPr/>
          <p:nvPr/>
        </p:nvSpPr>
        <p:spPr>
          <a:xfrm>
            <a:off x="7670738" y="2784681"/>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2"/>
          <p:cNvGrpSpPr/>
          <p:nvPr/>
        </p:nvGrpSpPr>
        <p:grpSpPr>
          <a:xfrm>
            <a:off x="8008096" y="2108910"/>
            <a:ext cx="199001" cy="2139769"/>
            <a:chOff x="8008096" y="2108910"/>
            <a:chExt cx="199001" cy="2139769"/>
          </a:xfrm>
        </p:grpSpPr>
        <p:sp>
          <p:nvSpPr>
            <p:cNvPr id="174" name="Google Shape;174;p1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2"/>
          <p:cNvGrpSpPr/>
          <p:nvPr/>
        </p:nvGrpSpPr>
        <p:grpSpPr>
          <a:xfrm>
            <a:off x="5930000" y="1241705"/>
            <a:ext cx="199001" cy="867198"/>
            <a:chOff x="4475150" y="4052605"/>
            <a:chExt cx="199001" cy="867198"/>
          </a:xfrm>
        </p:grpSpPr>
        <p:sp>
          <p:nvSpPr>
            <p:cNvPr id="177" name="Google Shape;177;p12"/>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2"/>
          <p:cNvSpPr/>
          <p:nvPr/>
        </p:nvSpPr>
        <p:spPr>
          <a:xfrm>
            <a:off x="5545159" y="4115388"/>
            <a:ext cx="133275" cy="133275"/>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txBox="1"/>
          <p:nvPr/>
        </p:nvSpPr>
        <p:spPr>
          <a:xfrm>
            <a:off x="5386150" y="3985900"/>
            <a:ext cx="20598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a:buAutoNum type="arabicPeriod"/>
            </a:pPr>
            <a:r>
              <a:t/>
            </a:r>
            <a:endParaRPr>
              <a:latin typeface="Maven Pro"/>
              <a:ea typeface="Maven Pro"/>
              <a:cs typeface="Maven Pro"/>
              <a:sym typeface="Maven Pro"/>
            </a:endParaRPr>
          </a:p>
        </p:txBody>
      </p:sp>
      <p:pic>
        <p:nvPicPr>
          <p:cNvPr id="182" name="Google Shape;182;p12"/>
          <p:cNvPicPr preferRelativeResize="0"/>
          <p:nvPr/>
        </p:nvPicPr>
        <p:blipFill>
          <a:blip r:embed="rId3">
            <a:alphaModFix/>
          </a:blip>
          <a:stretch>
            <a:fillRect/>
          </a:stretch>
        </p:blipFill>
        <p:spPr>
          <a:xfrm>
            <a:off x="5356900" y="638225"/>
            <a:ext cx="3077926" cy="195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Distribution</a:t>
            </a:r>
            <a:endParaRPr/>
          </a:p>
        </p:txBody>
      </p:sp>
      <p:pic>
        <p:nvPicPr>
          <p:cNvPr id="254" name="Google Shape;254;p21"/>
          <p:cNvPicPr preferRelativeResize="0"/>
          <p:nvPr/>
        </p:nvPicPr>
        <p:blipFill>
          <a:blip r:embed="rId3">
            <a:alphaModFix/>
          </a:blip>
          <a:stretch>
            <a:fillRect/>
          </a:stretch>
        </p:blipFill>
        <p:spPr>
          <a:xfrm>
            <a:off x="0" y="2417784"/>
            <a:ext cx="4031899" cy="2421290"/>
          </a:xfrm>
          <a:prstGeom prst="rect">
            <a:avLst/>
          </a:prstGeom>
          <a:noFill/>
          <a:ln>
            <a:noFill/>
          </a:ln>
        </p:spPr>
      </p:pic>
      <p:pic>
        <p:nvPicPr>
          <p:cNvPr id="255" name="Google Shape;255;p21"/>
          <p:cNvPicPr preferRelativeResize="0"/>
          <p:nvPr/>
        </p:nvPicPr>
        <p:blipFill>
          <a:blip r:embed="rId4">
            <a:alphaModFix/>
          </a:blip>
          <a:stretch>
            <a:fillRect/>
          </a:stretch>
        </p:blipFill>
        <p:spPr>
          <a:xfrm>
            <a:off x="4031899" y="233950"/>
            <a:ext cx="4807301" cy="25673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idx="1" type="body"/>
          </p:nvPr>
        </p:nvSpPr>
        <p:spPr>
          <a:xfrm>
            <a:off x="720000" y="1215750"/>
            <a:ext cx="2539200" cy="332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t>
            </a:r>
            <a:r>
              <a:rPr lang="en"/>
              <a:t>eature selection:</a:t>
            </a:r>
            <a:endParaRPr/>
          </a:p>
          <a:p>
            <a:pPr indent="0" lvl="0" marL="457200" rtl="0" algn="l">
              <a:spcBef>
                <a:spcPts val="1000"/>
              </a:spcBef>
              <a:spcAft>
                <a:spcPts val="0"/>
              </a:spcAft>
              <a:buNone/>
            </a:pPr>
            <a:r>
              <a:rPr lang="en"/>
              <a:t>Net rating: I wanted to add a metric for evaluation of team’s overall performance</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457200" rtl="0" algn="l">
              <a:spcBef>
                <a:spcPts val="1000"/>
              </a:spcBef>
              <a:spcAft>
                <a:spcPts val="1000"/>
              </a:spcAft>
              <a:buNone/>
            </a:pPr>
            <a:r>
              <a:t/>
            </a:r>
            <a:endParaRPr/>
          </a:p>
        </p:txBody>
      </p:sp>
      <p:pic>
        <p:nvPicPr>
          <p:cNvPr id="261" name="Google Shape;261;p22"/>
          <p:cNvPicPr preferRelativeResize="0"/>
          <p:nvPr/>
        </p:nvPicPr>
        <p:blipFill>
          <a:blip r:embed="rId3">
            <a:alphaModFix/>
          </a:blip>
          <a:stretch>
            <a:fillRect/>
          </a:stretch>
        </p:blipFill>
        <p:spPr>
          <a:xfrm>
            <a:off x="3434333" y="1340825"/>
            <a:ext cx="5382550" cy="2892600"/>
          </a:xfrm>
          <a:prstGeom prst="rect">
            <a:avLst/>
          </a:prstGeom>
          <a:noFill/>
          <a:ln>
            <a:noFill/>
          </a:ln>
        </p:spPr>
      </p:pic>
      <p:sp>
        <p:nvSpPr>
          <p:cNvPr id="262" name="Google Shape;262;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Model -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Model Performance Metrics</a:t>
            </a:r>
            <a:endParaRPr/>
          </a:p>
          <a:p>
            <a:pPr indent="0" lvl="0" marL="0" rtl="0" algn="l">
              <a:spcBef>
                <a:spcPts val="0"/>
              </a:spcBef>
              <a:spcAft>
                <a:spcPts val="0"/>
              </a:spcAft>
              <a:buNone/>
            </a:pPr>
            <a:r>
              <a:t/>
            </a:r>
            <a:endParaRPr/>
          </a:p>
        </p:txBody>
      </p:sp>
      <p:sp>
        <p:nvSpPr>
          <p:cNvPr id="268" name="Google Shape;268;p23"/>
          <p:cNvSpPr txBox="1"/>
          <p:nvPr>
            <p:ph idx="1" type="body"/>
          </p:nvPr>
        </p:nvSpPr>
        <p:spPr>
          <a:xfrm>
            <a:off x="720000" y="1215750"/>
            <a:ext cx="4124100" cy="314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Random Forest model has the lowest RMSE (28.55) and the highest R2 score (0.3019), making it the best-performing model among the tested models.</a:t>
            </a:r>
            <a:endParaRPr/>
          </a:p>
          <a:p>
            <a:pPr indent="-317500" lvl="0" marL="457200" rtl="0" algn="l">
              <a:spcBef>
                <a:spcPts val="1000"/>
              </a:spcBef>
              <a:spcAft>
                <a:spcPts val="0"/>
              </a:spcAft>
              <a:buSzPts val="1400"/>
              <a:buChar char="●"/>
            </a:pPr>
            <a:r>
              <a:rPr lang="en"/>
              <a:t>The K-Nearest Neighbors model comes in second place, with an RMSE of 31.15 and an R2 score of 0.1688.</a:t>
            </a:r>
            <a:endParaRPr/>
          </a:p>
          <a:p>
            <a:pPr indent="-317500" lvl="0" marL="457200" rtl="0" algn="l">
              <a:spcBef>
                <a:spcPts val="1000"/>
              </a:spcBef>
              <a:spcAft>
                <a:spcPts val="1000"/>
              </a:spcAft>
              <a:buSzPts val="1400"/>
              <a:buChar char="●"/>
            </a:pPr>
            <a:r>
              <a:rPr lang="en"/>
              <a:t>Other models, such as Lasso, Support Vector Machines, XGBoost, Ridge, and Decision Tree, have comparatively higher RMSE values and lower R2 scores, indicating less accurate predictions</a:t>
            </a:r>
            <a:endParaRPr/>
          </a:p>
        </p:txBody>
      </p:sp>
      <p:graphicFrame>
        <p:nvGraphicFramePr>
          <p:cNvPr id="269" name="Google Shape;269;p23"/>
          <p:cNvGraphicFramePr/>
          <p:nvPr/>
        </p:nvGraphicFramePr>
        <p:xfrm>
          <a:off x="4887550" y="1215750"/>
          <a:ext cx="3000000" cy="3000000"/>
        </p:xfrm>
        <a:graphic>
          <a:graphicData uri="http://schemas.openxmlformats.org/drawingml/2006/table">
            <a:tbl>
              <a:tblPr>
                <a:noFill/>
                <a:tableStyleId>{13C7DD5C-056D-4E93-A598-B4321C3F81B4}</a:tableStyleId>
              </a:tblPr>
              <a:tblGrid>
                <a:gridCol w="1343025"/>
                <a:gridCol w="952500"/>
                <a:gridCol w="952500"/>
                <a:gridCol w="952500"/>
              </a:tblGrid>
              <a:tr h="126675">
                <a:tc>
                  <a:txBody>
                    <a:bodyPr/>
                    <a:lstStyle/>
                    <a:p>
                      <a:pPr indent="0" lvl="0" marL="0" rtl="0" algn="ctr">
                        <a:lnSpc>
                          <a:spcPct val="115000"/>
                        </a:lnSpc>
                        <a:spcBef>
                          <a:spcPts val="0"/>
                        </a:spcBef>
                        <a:spcAft>
                          <a:spcPts val="0"/>
                        </a:spcAft>
                        <a:buNone/>
                      </a:pPr>
                      <a:r>
                        <a:rPr b="1" lang="en" sz="900"/>
                        <a:t>Model</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MSE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RMSE</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R2</a:t>
                      </a:r>
                      <a:endParaRPr b="1"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Random Forest</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815.14</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28.55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0.30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K-Nearest Neighbors</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970.60</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31.15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0.17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Lasso</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1012.18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31.81</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0.13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Support Vector Machines</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1066.46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32.66</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0.09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XGBoost</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1372.68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37.05</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-0.18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Ridge</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1374.42</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37.07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-0.18</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Decision Tree</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1484.39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38.53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-0.27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26675">
                <a:tc>
                  <a:txBody>
                    <a:bodyPr/>
                    <a:lstStyle/>
                    <a:p>
                      <a:pPr indent="0" lvl="0" marL="0" rtl="0" algn="ctr">
                        <a:lnSpc>
                          <a:spcPct val="115000"/>
                        </a:lnSpc>
                        <a:spcBef>
                          <a:spcPts val="0"/>
                        </a:spcBef>
                        <a:spcAft>
                          <a:spcPts val="0"/>
                        </a:spcAft>
                        <a:buNone/>
                      </a:pPr>
                      <a:r>
                        <a:rPr lang="en" sz="900"/>
                        <a:t>Linear Regression</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13531.57</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116.33</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-10.59</a:t>
                      </a:r>
                      <a:endParaRPr sz="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720000" y="539500"/>
            <a:ext cx="3822600" cy="2886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Model Key Findings</a:t>
            </a:r>
            <a:endParaRPr sz="14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Random Forest model is the best model for predicting attendance based on the given features, as it has the lowest RMSE and the highest R2 score.</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Among the tested models, Linear Regression has the worst performance, with an RMSE of 116.32 and a negative R2 score (-10.5881).</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For some models, such as Ridge, Lasso, and Support Vector Machines, regularization (controlled by the alpha or C parameter) improves their performance.</a:t>
            </a:r>
            <a:endParaRPr sz="1300"/>
          </a:p>
          <a:p>
            <a:pPr indent="0" lvl="0" marL="0" rtl="0" algn="l">
              <a:spcBef>
                <a:spcPts val="0"/>
              </a:spcBef>
              <a:spcAft>
                <a:spcPts val="0"/>
              </a:spcAft>
              <a:buNone/>
            </a:pPr>
            <a:r>
              <a:t/>
            </a:r>
            <a:endParaRPr sz="1300"/>
          </a:p>
        </p:txBody>
      </p:sp>
      <p:pic>
        <p:nvPicPr>
          <p:cNvPr id="275" name="Google Shape;275;p24"/>
          <p:cNvPicPr preferRelativeResize="0"/>
          <p:nvPr/>
        </p:nvPicPr>
        <p:blipFill>
          <a:blip r:embed="rId3">
            <a:alphaModFix/>
          </a:blip>
          <a:stretch>
            <a:fillRect/>
          </a:stretch>
        </p:blipFill>
        <p:spPr>
          <a:xfrm>
            <a:off x="4656100" y="939975"/>
            <a:ext cx="4296600" cy="2772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lang="en"/>
              <a:t>Interpretation of Results</a:t>
            </a:r>
            <a:endParaRPr sz="3500"/>
          </a:p>
        </p:txBody>
      </p:sp>
      <p:sp>
        <p:nvSpPr>
          <p:cNvPr id="281" name="Google Shape;281;p25"/>
          <p:cNvSpPr txBox="1"/>
          <p:nvPr>
            <p:ph idx="1" type="body"/>
          </p:nvPr>
        </p:nvSpPr>
        <p:spPr>
          <a:xfrm>
            <a:off x="503000" y="1481800"/>
            <a:ext cx="7704000" cy="260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best model (Random Forest) explains approximately 30.19% of the variance in the attendance data, as indicated by the R2 score.</a:t>
            </a:r>
            <a:endParaRPr/>
          </a:p>
          <a:p>
            <a:pPr indent="-317500" lvl="0" marL="457200" rtl="0" algn="l">
              <a:spcBef>
                <a:spcPts val="1000"/>
              </a:spcBef>
              <a:spcAft>
                <a:spcPts val="0"/>
              </a:spcAft>
              <a:buSzPts val="1400"/>
              <a:buChar char="●"/>
            </a:pPr>
            <a:r>
              <a:rPr lang="en"/>
              <a:t>The RMSE value of 28.55 for the best model (Random Forest) indicates that, on average, the model's predictions are off by 28.55 units from the actual attendance values.</a:t>
            </a:r>
            <a:endParaRPr/>
          </a:p>
          <a:p>
            <a:pPr indent="0" lvl="0" marL="0" rtl="0" algn="l">
              <a:spcBef>
                <a:spcPts val="1000"/>
              </a:spcBef>
              <a:spcAft>
                <a:spcPts val="0"/>
              </a:spcAft>
              <a:buNone/>
            </a:pPr>
            <a:r>
              <a:t/>
            </a:r>
            <a:endParaRPr sz="1700"/>
          </a:p>
          <a:p>
            <a:pPr indent="0" lvl="0" marL="457200" rtl="0" algn="l">
              <a:spcBef>
                <a:spcPts val="1000"/>
              </a:spcBef>
              <a:spcAft>
                <a:spcPts val="0"/>
              </a:spcAft>
              <a:buNone/>
            </a:pPr>
            <a:r>
              <a:rPr lang="en" sz="1700"/>
              <a:t>Assuming Score and opponent score for the match as average scores of all UCP member games.</a:t>
            </a:r>
            <a:endParaRPr sz="1700"/>
          </a:p>
          <a:p>
            <a:pPr indent="457200" lvl="0" marL="0" rtl="0" algn="l">
              <a:spcBef>
                <a:spcPts val="1000"/>
              </a:spcBef>
              <a:spcAft>
                <a:spcPts val="0"/>
              </a:spcAft>
              <a:buNone/>
            </a:pPr>
            <a:r>
              <a:rPr lang="en" sz="1700"/>
              <a:t>We get a predicted value of </a:t>
            </a:r>
            <a:r>
              <a:rPr b="1" lang="en" sz="1700"/>
              <a:t>140 UCP Members</a:t>
            </a:r>
            <a:r>
              <a:rPr lang="en" sz="1700"/>
              <a:t>.</a:t>
            </a:r>
            <a:endParaRPr sz="1700"/>
          </a:p>
          <a:p>
            <a:pPr indent="0" lvl="0" marL="457200" rtl="0" algn="l">
              <a:spcBef>
                <a:spcPts val="100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Recommendations</a:t>
            </a:r>
            <a:endParaRPr/>
          </a:p>
        </p:txBody>
      </p:sp>
      <p:sp>
        <p:nvSpPr>
          <p:cNvPr id="287" name="Google Shape;287;p26"/>
          <p:cNvSpPr txBox="1"/>
          <p:nvPr>
            <p:ph idx="1" type="body"/>
          </p:nvPr>
        </p:nvSpPr>
        <p:spPr>
          <a:xfrm>
            <a:off x="720000" y="1215750"/>
            <a:ext cx="7704000" cy="343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Recommendations based on insights and predictive model</a:t>
            </a:r>
            <a:endParaRPr/>
          </a:p>
          <a:p>
            <a:pPr indent="0" lvl="0" marL="457200" rtl="0" algn="l">
              <a:spcBef>
                <a:spcPts val="1000"/>
              </a:spcBef>
              <a:spcAft>
                <a:spcPts val="0"/>
              </a:spcAft>
              <a:buNone/>
            </a:pPr>
            <a:r>
              <a:rPr lang="en"/>
              <a:t>Basis the current data and evaluation, it would be recommended not to expand the product, a cost-benefit analysis can be done if we have the numbers for those 6 games where the seats were not taken by single game buyers.</a:t>
            </a:r>
            <a:endParaRPr/>
          </a:p>
          <a:p>
            <a:pPr indent="-317500" lvl="0" marL="457200" rtl="0" algn="l">
              <a:spcBef>
                <a:spcPts val="1000"/>
              </a:spcBef>
              <a:spcAft>
                <a:spcPts val="0"/>
              </a:spcAft>
              <a:buSzPts val="1400"/>
              <a:buChar char="●"/>
            </a:pPr>
            <a:r>
              <a:rPr lang="en"/>
              <a:t>Actionable steps to expand UCP product</a:t>
            </a:r>
            <a:endParaRPr/>
          </a:p>
          <a:p>
            <a:pPr indent="0" lvl="0" marL="457200" rtl="0" algn="l">
              <a:spcBef>
                <a:spcPts val="1000"/>
              </a:spcBef>
              <a:spcAft>
                <a:spcPts val="0"/>
              </a:spcAft>
              <a:buNone/>
            </a:pPr>
            <a:r>
              <a:rPr lang="en"/>
              <a:t>Depending upon the above numbers, a cost analysis can be done to see if the number of empty seats, which could be filled by our UCP members, and we could increase the price of the pass, since these 4 teams have the highest average ticket size. </a:t>
            </a:r>
            <a:endParaRPr/>
          </a:p>
          <a:p>
            <a:pPr indent="-317500" lvl="0" marL="457200" rtl="0" algn="l">
              <a:spcBef>
                <a:spcPts val="1000"/>
              </a:spcBef>
              <a:spcAft>
                <a:spcPts val="0"/>
              </a:spcAft>
              <a:buSzPts val="1400"/>
              <a:buChar char="●"/>
            </a:pPr>
            <a:r>
              <a:rPr lang="en"/>
              <a:t>Potential benefits and risks</a:t>
            </a:r>
            <a:endParaRPr/>
          </a:p>
          <a:p>
            <a:pPr indent="0" lvl="0" marL="457200" rtl="0" algn="l">
              <a:spcBef>
                <a:spcPts val="1000"/>
              </a:spcBef>
              <a:spcAft>
                <a:spcPts val="0"/>
              </a:spcAft>
              <a:buNone/>
            </a:pPr>
            <a:r>
              <a:rPr lang="en"/>
              <a:t>Earned revenue through UCP pass, more people likely to buy at a higher cost(assumption), if matches against those 4 teams are included, while risk of losing ticket sale revenue from single buyers persists who are more likely to attend since we have a 95% attendance rate.</a:t>
            </a:r>
            <a:endParaRPr/>
          </a:p>
          <a:p>
            <a:pPr indent="0" lvl="0" marL="0" rtl="0" algn="l">
              <a:spcBef>
                <a:spcPts val="1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3277175" y="2046575"/>
            <a:ext cx="27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ctrTitle"/>
          </p:nvPr>
        </p:nvSpPr>
        <p:spPr>
          <a:xfrm>
            <a:off x="674325" y="169175"/>
            <a:ext cx="42429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88" name="Google Shape;188;p13"/>
          <p:cNvSpPr txBox="1"/>
          <p:nvPr>
            <p:ph idx="1" type="subTitle"/>
          </p:nvPr>
        </p:nvSpPr>
        <p:spPr>
          <a:xfrm>
            <a:off x="625725" y="1432150"/>
            <a:ext cx="4242900" cy="207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Insights </a:t>
            </a:r>
            <a:endParaRPr/>
          </a:p>
          <a:p>
            <a:pPr indent="-342900" lvl="0" marL="457200" rtl="0" algn="l">
              <a:spcBef>
                <a:spcPts val="0"/>
              </a:spcBef>
              <a:spcAft>
                <a:spcPts val="0"/>
              </a:spcAft>
              <a:buSzPts val="1800"/>
              <a:buChar char="●"/>
            </a:pPr>
            <a:r>
              <a:rPr lang="en"/>
              <a:t>Predictive Model for Attendance</a:t>
            </a:r>
            <a:endParaRPr/>
          </a:p>
          <a:p>
            <a:pPr indent="-342900" lvl="0" marL="457200" rtl="0" algn="l">
              <a:spcBef>
                <a:spcPts val="0"/>
              </a:spcBef>
              <a:spcAft>
                <a:spcPts val="0"/>
              </a:spcAft>
              <a:buSzPts val="1800"/>
              <a:buChar char="●"/>
            </a:pPr>
            <a:r>
              <a:rPr lang="en"/>
              <a:t>Business Recommendations</a:t>
            </a:r>
            <a:endParaRPr/>
          </a:p>
          <a:p>
            <a:pPr indent="-342900" lvl="0" marL="457200" rtl="0" algn="l">
              <a:spcBef>
                <a:spcPts val="0"/>
              </a:spcBef>
              <a:spcAft>
                <a:spcPts val="0"/>
              </a:spcAft>
              <a:buSzPts val="1800"/>
              <a:buChar char="●"/>
            </a:pPr>
            <a:r>
              <a:rPr lang="en"/>
              <a:t>Conclusion</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Introduction</a:t>
            </a:r>
            <a:r>
              <a:rPr lang="en">
                <a:latin typeface="Calibri"/>
                <a:ea typeface="Calibri"/>
                <a:cs typeface="Calibri"/>
                <a:sym typeface="Calibri"/>
              </a:rPr>
              <a:t>: </a:t>
            </a:r>
            <a:endParaRPr>
              <a:latin typeface="Calibri"/>
              <a:ea typeface="Calibri"/>
              <a:cs typeface="Calibri"/>
              <a:sym typeface="Calibri"/>
            </a:endParaRPr>
          </a:p>
        </p:txBody>
      </p:sp>
      <p:sp>
        <p:nvSpPr>
          <p:cNvPr id="194" name="Google Shape;194;p14"/>
          <p:cNvSpPr txBox="1"/>
          <p:nvPr>
            <p:ph idx="1" type="body"/>
          </p:nvPr>
        </p:nvSpPr>
        <p:spPr>
          <a:xfrm>
            <a:off x="720000" y="1215750"/>
            <a:ext cx="7704000" cy="254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Brief overview of the UCP product</a:t>
            </a:r>
            <a:endParaRPr/>
          </a:p>
          <a:p>
            <a:pPr indent="0" lvl="0" marL="457200" rtl="0" algn="l">
              <a:spcBef>
                <a:spcPts val="1000"/>
              </a:spcBef>
              <a:spcAft>
                <a:spcPts val="0"/>
              </a:spcAft>
              <a:buNone/>
            </a:pPr>
            <a:r>
              <a:rPr lang="en"/>
              <a:t>Passes cover 35 games of the 41 total games</a:t>
            </a:r>
            <a:endParaRPr/>
          </a:p>
          <a:p>
            <a:pPr indent="0" lvl="0" marL="457200" rtl="0" algn="l">
              <a:spcBef>
                <a:spcPts val="1000"/>
              </a:spcBef>
              <a:spcAft>
                <a:spcPts val="0"/>
              </a:spcAft>
              <a:buNone/>
            </a:pPr>
            <a:r>
              <a:rPr lang="en"/>
              <a:t>Pass cost $350</a:t>
            </a:r>
            <a:endParaRPr/>
          </a:p>
          <a:p>
            <a:pPr indent="-317500" lvl="0" marL="457200" rtl="0" algn="l">
              <a:spcBef>
                <a:spcPts val="1000"/>
              </a:spcBef>
              <a:spcAft>
                <a:spcPts val="0"/>
              </a:spcAft>
              <a:buSzPts val="1400"/>
              <a:buChar char="●"/>
            </a:pPr>
            <a:r>
              <a:rPr lang="en"/>
              <a:t>Goals of the analysis</a:t>
            </a:r>
            <a:endParaRPr/>
          </a:p>
          <a:p>
            <a:pPr indent="-317500" lvl="1" marL="914400" rtl="0" algn="l">
              <a:spcBef>
                <a:spcPts val="1000"/>
              </a:spcBef>
              <a:spcAft>
                <a:spcPts val="0"/>
              </a:spcAft>
              <a:buSzPts val="1400"/>
              <a:buChar char="○"/>
            </a:pPr>
            <a:r>
              <a:rPr lang="en"/>
              <a:t>Whether we should expand UCP product to all 41 games </a:t>
            </a:r>
            <a:endParaRPr/>
          </a:p>
          <a:p>
            <a:pPr indent="-317500" lvl="1" marL="914400" rtl="0" algn="l">
              <a:spcBef>
                <a:spcPts val="0"/>
              </a:spcBef>
              <a:spcAft>
                <a:spcPts val="0"/>
              </a:spcAft>
              <a:buSzPts val="1400"/>
              <a:buChar char="○"/>
            </a:pPr>
            <a:r>
              <a:rPr lang="en"/>
              <a:t>Our goal is to predict attendance based on a variety of features</a:t>
            </a:r>
            <a:endParaRPr/>
          </a:p>
          <a:p>
            <a:pPr indent="0" lvl="0" marL="457200" rtl="0" algn="l">
              <a:spcBef>
                <a:spcPts val="0"/>
              </a:spcBef>
              <a:spcAft>
                <a:spcPts val="1000"/>
              </a:spcAft>
              <a:buNone/>
            </a:pPr>
            <a:r>
              <a:t/>
            </a:r>
            <a:endParaRPr/>
          </a:p>
        </p:txBody>
      </p:sp>
      <p:grpSp>
        <p:nvGrpSpPr>
          <p:cNvPr id="195" name="Google Shape;195;p14"/>
          <p:cNvGrpSpPr/>
          <p:nvPr/>
        </p:nvGrpSpPr>
        <p:grpSpPr>
          <a:xfrm rot="10800000">
            <a:off x="7327000" y="3631205"/>
            <a:ext cx="199001" cy="867198"/>
            <a:chOff x="4475150" y="4052605"/>
            <a:chExt cx="199001" cy="867198"/>
          </a:xfrm>
        </p:grpSpPr>
        <p:sp>
          <p:nvSpPr>
            <p:cNvPr id="196" name="Google Shape;196;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8" name="Google Shape;198;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199" name="Google Shape;199;p14"/>
          <p:cNvGrpSpPr/>
          <p:nvPr/>
        </p:nvGrpSpPr>
        <p:grpSpPr>
          <a:xfrm rot="10800000">
            <a:off x="3728737" y="3758282"/>
            <a:ext cx="154365" cy="672686"/>
            <a:chOff x="4475150" y="4052605"/>
            <a:chExt cx="199001" cy="867198"/>
          </a:xfrm>
        </p:grpSpPr>
        <p:sp>
          <p:nvSpPr>
            <p:cNvPr id="200" name="Google Shape;200;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1" name="Google Shape;201;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2" name="Google Shape;202;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203" name="Google Shape;203;p14"/>
          <p:cNvSpPr/>
          <p:nvPr/>
        </p:nvSpPr>
        <p:spPr>
          <a:xfrm>
            <a:off x="2756906" y="4004083"/>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4" name="Google Shape;204;p14"/>
          <p:cNvSpPr/>
          <p:nvPr/>
        </p:nvSpPr>
        <p:spPr>
          <a:xfrm>
            <a:off x="5946006" y="4251033"/>
            <a:ext cx="121434" cy="121434"/>
          </a:xfrm>
          <a:custGeom>
            <a:rect b="b" l="l" r="r" t="t"/>
            <a:pathLst>
              <a:path extrusionOk="0" h="4634" w="4634">
                <a:moveTo>
                  <a:pt x="1" y="0"/>
                </a:moveTo>
                <a:lnTo>
                  <a:pt x="1" y="4633"/>
                </a:lnTo>
                <a:lnTo>
                  <a:pt x="4634" y="4633"/>
                </a:lnTo>
                <a:lnTo>
                  <a:pt x="46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5" name="Google Shape;205;p14"/>
          <p:cNvSpPr/>
          <p:nvPr/>
        </p:nvSpPr>
        <p:spPr>
          <a:xfrm>
            <a:off x="1049456" y="4251033"/>
            <a:ext cx="121434" cy="121434"/>
          </a:xfrm>
          <a:custGeom>
            <a:rect b="b" l="l" r="r" t="t"/>
            <a:pathLst>
              <a:path extrusionOk="0" h="4634" w="4634">
                <a:moveTo>
                  <a:pt x="1" y="0"/>
                </a:moveTo>
                <a:lnTo>
                  <a:pt x="1" y="4633"/>
                </a:lnTo>
                <a:lnTo>
                  <a:pt x="4634" y="4633"/>
                </a:lnTo>
                <a:lnTo>
                  <a:pt x="46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1-Homestand Vs Other Games </a:t>
            </a:r>
            <a:endParaRPr/>
          </a:p>
        </p:txBody>
      </p:sp>
      <p:sp>
        <p:nvSpPr>
          <p:cNvPr id="211" name="Google Shape;211;p15"/>
          <p:cNvSpPr txBox="1"/>
          <p:nvPr>
            <p:ph idx="1" type="body"/>
          </p:nvPr>
        </p:nvSpPr>
        <p:spPr>
          <a:xfrm>
            <a:off x="1256225" y="1112200"/>
            <a:ext cx="2975400" cy="7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000"/>
              <a:t>UCP Members</a:t>
            </a:r>
            <a:endParaRPr sz="2000"/>
          </a:p>
        </p:txBody>
      </p:sp>
      <p:graphicFrame>
        <p:nvGraphicFramePr>
          <p:cNvPr id="212" name="Google Shape;212;p15"/>
          <p:cNvGraphicFramePr/>
          <p:nvPr/>
        </p:nvGraphicFramePr>
        <p:xfrm>
          <a:off x="239900" y="1733875"/>
          <a:ext cx="3000000" cy="3000000"/>
        </p:xfrm>
        <a:graphic>
          <a:graphicData uri="http://schemas.openxmlformats.org/drawingml/2006/table">
            <a:tbl>
              <a:tblPr>
                <a:noFill/>
                <a:tableStyleId>{13C7DD5C-056D-4E93-A598-B4321C3F81B4}</a:tableStyleId>
              </a:tblPr>
              <a:tblGrid>
                <a:gridCol w="1343025"/>
                <a:gridCol w="1049725"/>
                <a:gridCol w="855275"/>
                <a:gridCol w="952500"/>
              </a:tblGrid>
              <a:tr h="320925">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Homestand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Other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Overall</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0925">
                <a:tc>
                  <a:txBody>
                    <a:bodyPr/>
                    <a:lstStyle/>
                    <a:p>
                      <a:pPr indent="0" lvl="0" marL="0" rtl="0" algn="ctr">
                        <a:lnSpc>
                          <a:spcPct val="115000"/>
                        </a:lnSpc>
                        <a:spcBef>
                          <a:spcPts val="0"/>
                        </a:spcBef>
                        <a:spcAft>
                          <a:spcPts val="0"/>
                        </a:spcAft>
                        <a:buNone/>
                      </a:pPr>
                      <a:r>
                        <a:rPr lang="en"/>
                        <a:t>Reservations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4839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2135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6974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0925">
                <a:tc>
                  <a:txBody>
                    <a:bodyPr/>
                    <a:lstStyle/>
                    <a:p>
                      <a:pPr indent="0" lvl="0" marL="0" rtl="0" algn="ctr">
                        <a:lnSpc>
                          <a:spcPct val="115000"/>
                        </a:lnSpc>
                        <a:spcBef>
                          <a:spcPts val="0"/>
                        </a:spcBef>
                        <a:spcAft>
                          <a:spcPts val="0"/>
                        </a:spcAft>
                        <a:buNone/>
                      </a:pPr>
                      <a:r>
                        <a:rPr lang="en"/>
                        <a:t>Attendance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3307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1514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4821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0925">
                <a:tc>
                  <a:txBody>
                    <a:bodyPr/>
                    <a:lstStyle/>
                    <a:p>
                      <a:pPr indent="0" lvl="0" marL="0" rtl="0" algn="ctr">
                        <a:lnSpc>
                          <a:spcPct val="115000"/>
                        </a:lnSpc>
                        <a:spcBef>
                          <a:spcPts val="0"/>
                        </a:spcBef>
                        <a:spcAft>
                          <a:spcPts val="0"/>
                        </a:spcAft>
                        <a:buNone/>
                      </a:pPr>
                      <a:r>
                        <a:rPr lang="en"/>
                        <a:t>Difference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1532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621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2153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0925">
                <a:tc>
                  <a:txBody>
                    <a:bodyPr/>
                    <a:lstStyle/>
                    <a:p>
                      <a:pPr indent="0" lvl="0" marL="0" rtl="0" algn="ctr">
                        <a:lnSpc>
                          <a:spcPct val="115000"/>
                        </a:lnSpc>
                        <a:spcBef>
                          <a:spcPts val="0"/>
                        </a:spcBef>
                        <a:spcAft>
                          <a:spcPts val="0"/>
                        </a:spcAft>
                        <a:buNone/>
                      </a:pPr>
                      <a:r>
                        <a:rPr lang="en"/>
                        <a:t>Attendance rate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68%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69.13%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213" name="Google Shape;213;p15"/>
          <p:cNvGraphicFramePr/>
          <p:nvPr/>
        </p:nvGraphicFramePr>
        <p:xfrm>
          <a:off x="4586125" y="1733875"/>
          <a:ext cx="3000000" cy="3000000"/>
        </p:xfrm>
        <a:graphic>
          <a:graphicData uri="http://schemas.openxmlformats.org/drawingml/2006/table">
            <a:tbl>
              <a:tblPr>
                <a:noFill/>
                <a:tableStyleId>{13C7DD5C-056D-4E93-A598-B4321C3F81B4}</a:tableStyleId>
              </a:tblPr>
              <a:tblGrid>
                <a:gridCol w="1402600"/>
                <a:gridCol w="1020250"/>
                <a:gridCol w="967775"/>
                <a:gridCol w="866650"/>
              </a:tblGrid>
              <a:tr h="423950">
                <a:tc>
                  <a:txBody>
                    <a:bodyPr/>
                    <a:lstStyle/>
                    <a:p>
                      <a:pPr indent="0" lvl="0" marL="0" rtl="0" algn="l">
                        <a:spcBef>
                          <a:spcPts val="0"/>
                        </a:spcBef>
                        <a:spcAft>
                          <a:spcPts val="0"/>
                        </a:spcAft>
                        <a:buNone/>
                      </a:pPr>
                      <a:r>
                        <a:t/>
                      </a:r>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Homestand</a:t>
                      </a:r>
                      <a:endParaRPr/>
                    </a:p>
                  </a:txBody>
                  <a:tcPr marT="19050" marB="19050" marR="28575" marL="28575" anchor="b">
                    <a:lnL cap="flat" cmpd="sng" w="76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Other</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Overall</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7100">
                <a:tc>
                  <a:txBody>
                    <a:bodyPr/>
                    <a:lstStyle/>
                    <a:p>
                      <a:pPr indent="0" lvl="0" marL="0" rtl="0" algn="ctr">
                        <a:lnSpc>
                          <a:spcPct val="115000"/>
                        </a:lnSpc>
                        <a:spcBef>
                          <a:spcPts val="0"/>
                        </a:spcBef>
                        <a:spcAft>
                          <a:spcPts val="0"/>
                        </a:spcAft>
                        <a:buNone/>
                      </a:pPr>
                      <a:r>
                        <a:rPr lang="en"/>
                        <a:t>Purchased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59079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24448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83527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7100">
                <a:tc>
                  <a:txBody>
                    <a:bodyPr/>
                    <a:lstStyle/>
                    <a:p>
                      <a:pPr indent="0" lvl="0" marL="0" rtl="0" algn="ctr">
                        <a:lnSpc>
                          <a:spcPct val="115000"/>
                        </a:lnSpc>
                        <a:spcBef>
                          <a:spcPts val="0"/>
                        </a:spcBef>
                        <a:spcAft>
                          <a:spcPts val="0"/>
                        </a:spcAft>
                        <a:buNone/>
                      </a:pPr>
                      <a:r>
                        <a:rPr lang="en"/>
                        <a:t>Attendance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56091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23614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79705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7100">
                <a:tc>
                  <a:txBody>
                    <a:bodyPr/>
                    <a:lstStyle/>
                    <a:p>
                      <a:pPr indent="0" lvl="0" marL="0" rtl="0" algn="ctr">
                        <a:lnSpc>
                          <a:spcPct val="115000"/>
                        </a:lnSpc>
                        <a:spcBef>
                          <a:spcPts val="0"/>
                        </a:spcBef>
                        <a:spcAft>
                          <a:spcPts val="0"/>
                        </a:spcAft>
                        <a:buNone/>
                      </a:pPr>
                      <a:r>
                        <a:rPr lang="en"/>
                        <a:t>Difference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2988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834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3822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23475">
                <a:tc>
                  <a:txBody>
                    <a:bodyPr/>
                    <a:lstStyle/>
                    <a:p>
                      <a:pPr indent="0" lvl="0" marL="0" rtl="0" algn="ctr">
                        <a:lnSpc>
                          <a:spcPct val="115000"/>
                        </a:lnSpc>
                        <a:spcBef>
                          <a:spcPts val="0"/>
                        </a:spcBef>
                        <a:spcAft>
                          <a:spcPts val="0"/>
                        </a:spcAft>
                        <a:buNone/>
                      </a:pPr>
                      <a:r>
                        <a:rPr lang="en"/>
                        <a:t>Attendance rate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95%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97%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a:t>95%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14" name="Google Shape;214;p15"/>
          <p:cNvSpPr txBox="1"/>
          <p:nvPr>
            <p:ph idx="1" type="body"/>
          </p:nvPr>
        </p:nvSpPr>
        <p:spPr>
          <a:xfrm>
            <a:off x="590425" y="3547400"/>
            <a:ext cx="7744200" cy="8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1300"/>
              <a:t>While the difference is higher for Single Game, 3822, assuming, tickets cannot be refunded, that is realised revenue, giving us a revenue of $ 164,346, taking an average ticket size of $43 for the single game.  </a:t>
            </a:r>
            <a:endParaRPr sz="1300"/>
          </a:p>
        </p:txBody>
      </p:sp>
      <p:sp>
        <p:nvSpPr>
          <p:cNvPr id="215" name="Google Shape;215;p15"/>
          <p:cNvSpPr txBox="1"/>
          <p:nvPr>
            <p:ph idx="1" type="body"/>
          </p:nvPr>
        </p:nvSpPr>
        <p:spPr>
          <a:xfrm>
            <a:off x="5330171" y="1112200"/>
            <a:ext cx="2926800" cy="72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000"/>
              <a:t>Single Game Buyers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720000" y="539500"/>
            <a:ext cx="7704000" cy="69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latin typeface="Maven Pro"/>
                <a:ea typeface="Maven Pro"/>
                <a:cs typeface="Maven Pro"/>
                <a:sym typeface="Maven Pro"/>
              </a:rPr>
              <a:t>P</a:t>
            </a:r>
            <a:r>
              <a:rPr lang="en" sz="2000">
                <a:latin typeface="Maven Pro"/>
                <a:ea typeface="Maven Pro"/>
                <a:cs typeface="Maven Pro"/>
                <a:sym typeface="Maven Pro"/>
              </a:rPr>
              <a:t>redict attendance based on a variety of features</a:t>
            </a:r>
            <a:endParaRPr sz="2000">
              <a:latin typeface="Maven Pro"/>
              <a:ea typeface="Maven Pro"/>
              <a:cs typeface="Maven Pro"/>
              <a:sym typeface="Maven Pro"/>
            </a:endParaRPr>
          </a:p>
          <a:p>
            <a:pPr indent="0" lvl="0" marL="0" rtl="0" algn="l">
              <a:spcBef>
                <a:spcPts val="0"/>
              </a:spcBef>
              <a:spcAft>
                <a:spcPts val="0"/>
              </a:spcAft>
              <a:buNone/>
            </a:pPr>
            <a:r>
              <a:t/>
            </a:r>
            <a:endParaRPr sz="3600"/>
          </a:p>
        </p:txBody>
      </p:sp>
      <p:pic>
        <p:nvPicPr>
          <p:cNvPr id="221" name="Google Shape;221;p16"/>
          <p:cNvPicPr preferRelativeResize="0"/>
          <p:nvPr/>
        </p:nvPicPr>
        <p:blipFill>
          <a:blip r:embed="rId3">
            <a:alphaModFix/>
          </a:blip>
          <a:stretch>
            <a:fillRect/>
          </a:stretch>
        </p:blipFill>
        <p:spPr>
          <a:xfrm>
            <a:off x="1470125" y="1350550"/>
            <a:ext cx="5843551" cy="237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Model - Data Sources</a:t>
            </a:r>
            <a:endParaRPr/>
          </a:p>
        </p:txBody>
      </p:sp>
      <p:sp>
        <p:nvSpPr>
          <p:cNvPr id="227" name="Google Shape;227;p17"/>
          <p:cNvSpPr txBox="1"/>
          <p:nvPr>
            <p:ph idx="1" type="body"/>
          </p:nvPr>
        </p:nvSpPr>
        <p:spPr>
          <a:xfrm>
            <a:off x="720000" y="1215749"/>
            <a:ext cx="77040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000"/>
              </a:spcBef>
              <a:spcAft>
                <a:spcPts val="0"/>
              </a:spcAft>
              <a:buSzPts val="1400"/>
              <a:buChar char="●"/>
            </a:pPr>
            <a:r>
              <a:rPr lang="en"/>
              <a:t>List of data sources</a:t>
            </a:r>
            <a:endParaRPr/>
          </a:p>
          <a:p>
            <a:pPr indent="-317500" lvl="1" marL="914400" rtl="0" algn="l">
              <a:spcBef>
                <a:spcPts val="1000"/>
              </a:spcBef>
              <a:spcAft>
                <a:spcPts val="0"/>
              </a:spcAft>
              <a:buSzPts val="1400"/>
              <a:buAutoNum type="alphaLcPeriod"/>
            </a:pPr>
            <a:r>
              <a:rPr lang="en" u="sng">
                <a:solidFill>
                  <a:schemeClr val="hlink"/>
                </a:solidFill>
                <a:hlinkClick r:id="rId3"/>
              </a:rPr>
              <a:t>https://www.basketball-reference.com/teams/LAC/2023_games.html</a:t>
            </a:r>
            <a:endParaRPr/>
          </a:p>
          <a:p>
            <a:pPr indent="-317500" lvl="1" marL="914400" rtl="0" algn="l">
              <a:spcBef>
                <a:spcPts val="0"/>
              </a:spcBef>
              <a:spcAft>
                <a:spcPts val="0"/>
              </a:spcAft>
              <a:buSzPts val="1400"/>
              <a:buAutoNum type="alphaLcPeriod"/>
            </a:pPr>
            <a:r>
              <a:rPr lang="en"/>
              <a:t>https://www.nba.com/stats/teams/advanced?CF=MIN*GE*15&amp;SeasonType=Regular%20Season&amp;dir=A&amp;sort=NET_RATING</a:t>
            </a:r>
            <a:endParaRPr/>
          </a:p>
          <a:p>
            <a:pPr indent="-317500" lvl="1" marL="914400" rtl="0" algn="l">
              <a:spcBef>
                <a:spcPts val="0"/>
              </a:spcBef>
              <a:spcAft>
                <a:spcPts val="0"/>
              </a:spcAft>
              <a:buSzPts val="1400"/>
              <a:buAutoNum type="alphaLcPeriod"/>
            </a:pPr>
            <a:r>
              <a:rPr lang="en"/>
              <a:t>https://weather.visualcrossing.com/VisualCrossingWebServices/rest/services/timeline/{}/2022-10-01/2023-04-20?unitGroup=metric&amp;key={}&amp;contentType=json</a:t>
            </a:r>
            <a:endParaRPr/>
          </a:p>
          <a:p>
            <a:pPr indent="-317500" lvl="0" marL="457200" rtl="0" algn="l">
              <a:spcBef>
                <a:spcPts val="0"/>
              </a:spcBef>
              <a:spcAft>
                <a:spcPts val="0"/>
              </a:spcAft>
              <a:buSzPts val="1400"/>
              <a:buChar char="●"/>
            </a:pPr>
            <a:r>
              <a:rPr lang="en"/>
              <a:t>Explanation of data collection</a:t>
            </a:r>
            <a:endParaRPr/>
          </a:p>
          <a:p>
            <a:pPr indent="-317500" lvl="1" marL="914400" rtl="0" algn="l">
              <a:spcBef>
                <a:spcPts val="1000"/>
              </a:spcBef>
              <a:spcAft>
                <a:spcPts val="0"/>
              </a:spcAft>
              <a:buSzPts val="1400"/>
              <a:buAutoNum type="alphaLcPeriod"/>
            </a:pPr>
            <a:r>
              <a:rPr lang="en"/>
              <a:t>Wanted to include game statistics data for all 40 games</a:t>
            </a:r>
            <a:endParaRPr/>
          </a:p>
          <a:p>
            <a:pPr indent="-317500" lvl="1" marL="914400" rtl="0" algn="l">
              <a:spcBef>
                <a:spcPts val="0"/>
              </a:spcBef>
              <a:spcAft>
                <a:spcPts val="0"/>
              </a:spcAft>
              <a:buSzPts val="1400"/>
              <a:buAutoNum type="alphaLcPeriod"/>
            </a:pPr>
            <a:r>
              <a:rPr lang="en"/>
              <a:t>Wanted to add Net rating as a feature in the model</a:t>
            </a:r>
            <a:endParaRPr/>
          </a:p>
          <a:p>
            <a:pPr indent="-317500" lvl="1" marL="914400" rtl="0" algn="l">
              <a:spcBef>
                <a:spcPts val="0"/>
              </a:spcBef>
              <a:spcAft>
                <a:spcPts val="0"/>
              </a:spcAft>
              <a:buSzPts val="1400"/>
              <a:buAutoNum type="alphaLcPeriod"/>
            </a:pPr>
            <a:r>
              <a:rPr lang="en"/>
              <a:t>Wanted to add weather data as features</a:t>
            </a:r>
            <a:endParaRPr/>
          </a:p>
          <a:p>
            <a:pPr indent="0" lvl="0" marL="0" rtl="0" algn="l">
              <a:spcBef>
                <a:spcPts val="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Model - Approach</a:t>
            </a:r>
            <a:endParaRPr/>
          </a:p>
        </p:txBody>
      </p:sp>
      <p:sp>
        <p:nvSpPr>
          <p:cNvPr id="233" name="Google Shape;233;p18"/>
          <p:cNvSpPr txBox="1"/>
          <p:nvPr>
            <p:ph idx="1" type="body"/>
          </p:nvPr>
        </p:nvSpPr>
        <p:spPr>
          <a:xfrm>
            <a:off x="720000" y="1215750"/>
            <a:ext cx="7704000" cy="319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Chosen approach and rationale</a:t>
            </a:r>
            <a:endParaRPr/>
          </a:p>
          <a:p>
            <a:pPr indent="0" lvl="0" marL="457200" rtl="0" algn="l">
              <a:spcBef>
                <a:spcPts val="1000"/>
              </a:spcBef>
              <a:spcAft>
                <a:spcPts val="0"/>
              </a:spcAft>
              <a:buNone/>
            </a:pPr>
            <a:r>
              <a:rPr lang="en"/>
              <a:t>We used a variety of machine learning models to predict attendance, including Linear Regression, Ridge, Lasso, Decision Tree, Random Forest, Support Vector Machines, K-Nearest Neighbors, and XGBoost. </a:t>
            </a:r>
            <a:endParaRPr/>
          </a:p>
          <a:p>
            <a:pPr indent="-317500" lvl="0" marL="457200" rtl="0" algn="l">
              <a:spcBef>
                <a:spcPts val="1000"/>
              </a:spcBef>
              <a:spcAft>
                <a:spcPts val="0"/>
              </a:spcAft>
              <a:buSzPts val="1400"/>
              <a:buChar char="●"/>
            </a:pPr>
            <a:r>
              <a:rPr lang="en"/>
              <a:t>Methodology for model development:</a:t>
            </a:r>
            <a:endParaRPr/>
          </a:p>
          <a:p>
            <a:pPr indent="-317500" lvl="1" marL="914400" rtl="0" algn="l">
              <a:spcBef>
                <a:spcPts val="1000"/>
              </a:spcBef>
              <a:spcAft>
                <a:spcPts val="0"/>
              </a:spcAft>
              <a:buSzPts val="1400"/>
              <a:buAutoNum type="alphaLcPeriod"/>
            </a:pPr>
            <a:r>
              <a:rPr lang="en"/>
              <a:t>Preprocessing the data </a:t>
            </a:r>
            <a:endParaRPr/>
          </a:p>
          <a:p>
            <a:pPr indent="-317500" lvl="1" marL="914400" rtl="0" algn="l">
              <a:spcBef>
                <a:spcPts val="0"/>
              </a:spcBef>
              <a:spcAft>
                <a:spcPts val="0"/>
              </a:spcAft>
              <a:buSzPts val="1400"/>
              <a:buAutoNum type="alphaLcPeriod"/>
            </a:pPr>
            <a:r>
              <a:rPr lang="en"/>
              <a:t>Exploratory Data Analysis</a:t>
            </a:r>
            <a:endParaRPr/>
          </a:p>
          <a:p>
            <a:pPr indent="-317500" lvl="1" marL="914400" rtl="0" algn="l">
              <a:spcBef>
                <a:spcPts val="0"/>
              </a:spcBef>
              <a:spcAft>
                <a:spcPts val="0"/>
              </a:spcAft>
              <a:buSzPts val="1400"/>
              <a:buAutoNum type="alphaLcPeriod"/>
            </a:pPr>
            <a:r>
              <a:rPr lang="en"/>
              <a:t>Feature Selection</a:t>
            </a:r>
            <a:endParaRPr/>
          </a:p>
          <a:p>
            <a:pPr indent="-317500" lvl="1" marL="914400" rtl="0" algn="l">
              <a:spcBef>
                <a:spcPts val="0"/>
              </a:spcBef>
              <a:spcAft>
                <a:spcPts val="0"/>
              </a:spcAft>
              <a:buSzPts val="1400"/>
              <a:buAutoNum type="alphaLcPeriod"/>
            </a:pPr>
            <a:r>
              <a:rPr lang="en"/>
              <a:t>Model Selection </a:t>
            </a:r>
            <a:endParaRPr/>
          </a:p>
          <a:p>
            <a:pPr indent="-317500" lvl="1" marL="914400" rtl="0" algn="l">
              <a:spcBef>
                <a:spcPts val="0"/>
              </a:spcBef>
              <a:spcAft>
                <a:spcPts val="0"/>
              </a:spcAft>
              <a:buSzPts val="1400"/>
              <a:buAutoNum type="alphaLcPeriod"/>
            </a:pPr>
            <a:r>
              <a:rPr lang="en"/>
              <a:t>Hyperparameter Tuning</a:t>
            </a:r>
            <a:endParaRPr/>
          </a:p>
          <a:p>
            <a:pPr indent="-317500" lvl="1" marL="914400" rtl="0" algn="l">
              <a:spcBef>
                <a:spcPts val="0"/>
              </a:spcBef>
              <a:spcAft>
                <a:spcPts val="0"/>
              </a:spcAft>
              <a:buSzPts val="1400"/>
              <a:buAutoNum type="alphaLcPeriod"/>
            </a:pPr>
            <a:r>
              <a:rPr lang="en"/>
              <a:t>Model Evaluation</a:t>
            </a:r>
            <a:endParaRPr/>
          </a:p>
          <a:p>
            <a:pPr indent="-317500" lvl="1" marL="914400" rtl="0" algn="l">
              <a:spcBef>
                <a:spcPts val="0"/>
              </a:spcBef>
              <a:spcAft>
                <a:spcPts val="0"/>
              </a:spcAft>
              <a:buSzPts val="1400"/>
              <a:buAutoNum type="alphaLcPeriod"/>
            </a:pPr>
            <a:r>
              <a:rPr lang="en"/>
              <a:t>Best Model selection </a:t>
            </a:r>
            <a:endParaRPr/>
          </a:p>
          <a:p>
            <a:pPr indent="0" lvl="0" marL="0" rtl="0" algn="l">
              <a:spcBef>
                <a:spcPts val="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446750" y="3582100"/>
            <a:ext cx="5709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Attendance by Month</a:t>
            </a:r>
            <a:endParaRPr/>
          </a:p>
        </p:txBody>
      </p:sp>
      <p:pic>
        <p:nvPicPr>
          <p:cNvPr id="239" name="Google Shape;239;p19"/>
          <p:cNvPicPr preferRelativeResize="0"/>
          <p:nvPr/>
        </p:nvPicPr>
        <p:blipFill>
          <a:blip r:embed="rId3">
            <a:alphaModFix/>
          </a:blip>
          <a:stretch>
            <a:fillRect/>
          </a:stretch>
        </p:blipFill>
        <p:spPr>
          <a:xfrm>
            <a:off x="0" y="655325"/>
            <a:ext cx="4518451" cy="2323100"/>
          </a:xfrm>
          <a:prstGeom prst="rect">
            <a:avLst/>
          </a:prstGeom>
          <a:noFill/>
          <a:ln>
            <a:noFill/>
          </a:ln>
        </p:spPr>
      </p:pic>
      <p:pic>
        <p:nvPicPr>
          <p:cNvPr id="240" name="Google Shape;240;p19"/>
          <p:cNvPicPr preferRelativeResize="0"/>
          <p:nvPr/>
        </p:nvPicPr>
        <p:blipFill>
          <a:blip r:embed="rId4">
            <a:alphaModFix/>
          </a:blip>
          <a:stretch>
            <a:fillRect/>
          </a:stretch>
        </p:blipFill>
        <p:spPr>
          <a:xfrm>
            <a:off x="4525791" y="2706900"/>
            <a:ext cx="4618210" cy="2323100"/>
          </a:xfrm>
          <a:prstGeom prst="rect">
            <a:avLst/>
          </a:prstGeom>
          <a:noFill/>
          <a:ln>
            <a:noFill/>
          </a:ln>
        </p:spPr>
      </p:pic>
      <p:sp>
        <p:nvSpPr>
          <p:cNvPr id="241" name="Google Shape;241;p19"/>
          <p:cNvSpPr txBox="1"/>
          <p:nvPr>
            <p:ph type="title"/>
          </p:nvPr>
        </p:nvSpPr>
        <p:spPr>
          <a:xfrm>
            <a:off x="1562750" y="82625"/>
            <a:ext cx="5709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Attendance in Game(USP vs Single)</a:t>
            </a:r>
            <a:endParaRPr/>
          </a:p>
        </p:txBody>
      </p:sp>
      <p:sp>
        <p:nvSpPr>
          <p:cNvPr id="247" name="Google Shape;247;p20"/>
          <p:cNvSpPr txBox="1"/>
          <p:nvPr>
            <p:ph idx="1" type="body"/>
          </p:nvPr>
        </p:nvSpPr>
        <p:spPr>
          <a:xfrm>
            <a:off x="720000" y="1215751"/>
            <a:ext cx="7704000" cy="1965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pic>
        <p:nvPicPr>
          <p:cNvPr id="248" name="Google Shape;248;p20"/>
          <p:cNvPicPr preferRelativeResize="0"/>
          <p:nvPr/>
        </p:nvPicPr>
        <p:blipFill>
          <a:blip r:embed="rId3">
            <a:alphaModFix/>
          </a:blip>
          <a:stretch>
            <a:fillRect/>
          </a:stretch>
        </p:blipFill>
        <p:spPr>
          <a:xfrm>
            <a:off x="131900" y="1215750"/>
            <a:ext cx="8729449" cy="35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Infographics by Slidesgo">
  <a:themeElements>
    <a:clrScheme name="Simple Light">
      <a:dk1>
        <a:srgbClr val="FFFFFF"/>
      </a:dk1>
      <a:lt1>
        <a:srgbClr val="002845"/>
      </a:lt1>
      <a:dk2>
        <a:srgbClr val="1A5E8F"/>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