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0" r:id="rId3"/>
    <p:sldId id="261" r:id="rId4"/>
    <p:sldId id="271" r:id="rId5"/>
    <p:sldId id="293" r:id="rId6"/>
    <p:sldId id="295" r:id="rId7"/>
    <p:sldId id="297" r:id="rId8"/>
    <p:sldId id="266" r:id="rId9"/>
    <p:sldId id="298" r:id="rId10"/>
    <p:sldId id="299" r:id="rId11"/>
    <p:sldId id="289" r:id="rId12"/>
    <p:sldId id="310" r:id="rId13"/>
    <p:sldId id="309" r:id="rId14"/>
    <p:sldId id="311" r:id="rId15"/>
    <p:sldId id="312" r:id="rId16"/>
    <p:sldId id="313" r:id="rId17"/>
    <p:sldId id="317" r:id="rId18"/>
    <p:sldId id="315" r:id="rId19"/>
    <p:sldId id="314" r:id="rId20"/>
    <p:sldId id="316" r:id="rId21"/>
    <p:sldId id="318" r:id="rId22"/>
    <p:sldId id="320" r:id="rId23"/>
    <p:sldId id="308" r:id="rId24"/>
    <p:sldId id="278" r:id="rId25"/>
    <p:sldId id="303" r:id="rId26"/>
    <p:sldId id="304" r:id="rId27"/>
    <p:sldId id="319" r:id="rId28"/>
    <p:sldId id="305" r:id="rId29"/>
    <p:sldId id="30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008" autoAdjust="0"/>
    <p:restoredTop sz="94660"/>
  </p:normalViewPr>
  <p:slideViewPr>
    <p:cSldViewPr snapToGrid="0">
      <p:cViewPr varScale="1">
        <p:scale>
          <a:sx n="39" d="100"/>
          <a:sy n="39" d="100"/>
        </p:scale>
        <p:origin x="56" y="17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37659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9862356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157275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79426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99182620"/>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325088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577691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374584395"/>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83049116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1543451243"/>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27918532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97308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649458146"/>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38644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47949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463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4061189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87522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72178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568457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1605749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2066393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mkechinov/ecommerce-purchase-history-from-jewelry-store" TargetMode="External"/><Relationship Id="rId2" Type="http://schemas.openxmlformats.org/officeDocument/2006/relationships/hyperlink" Target="https://www.kaggle.com/datasets/mkechinov/ecommerce-events-history-in-cosmetics-shop" TargetMode="Externa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hyperlink" Target="https://www.kaggle.com/datasets/gauravduttakiit/covid-19"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11BFE7-30C4-82D9-A88C-B2B48CB4458A}"/>
              </a:ext>
            </a:extLst>
          </p:cNvPr>
          <p:cNvSpPr txBox="1"/>
          <p:nvPr/>
        </p:nvSpPr>
        <p:spPr>
          <a:xfrm>
            <a:off x="177114" y="1618735"/>
            <a:ext cx="11837772" cy="769441"/>
          </a:xfrm>
          <a:prstGeom prst="rect">
            <a:avLst/>
          </a:prstGeom>
          <a:solidFill>
            <a:schemeClr val="accent1"/>
          </a:solidFill>
        </p:spPr>
        <p:txBody>
          <a:bodyPr wrap="square" rtlCol="0">
            <a:spAutoFit/>
          </a:bodyPr>
          <a:lstStyle/>
          <a:p>
            <a:pPr algn="ctr"/>
            <a:r>
              <a:rPr lang="en-IN" sz="4400" b="1" dirty="0">
                <a:latin typeface="+mj-lt"/>
              </a:rPr>
              <a:t>EFFECT OF COVID ON SALES AND E-COMMERCE</a:t>
            </a:r>
            <a:endParaRPr lang="en-US" sz="4400" b="1" dirty="0">
              <a:latin typeface="+mj-lt"/>
            </a:endParaRPr>
          </a:p>
        </p:txBody>
      </p:sp>
      <p:cxnSp>
        <p:nvCxnSpPr>
          <p:cNvPr id="8" name="Connector: Curved 7">
            <a:extLst>
              <a:ext uri="{FF2B5EF4-FFF2-40B4-BE49-F238E27FC236}">
                <a16:creationId xmlns:a16="http://schemas.microsoft.com/office/drawing/2014/main" id="{25A71D0B-88F7-A97D-6FDA-4EC0A8B37B7B}"/>
              </a:ext>
            </a:extLst>
          </p:cNvPr>
          <p:cNvCxnSpPr>
            <a:cxnSpLocks/>
            <a:endCxn id="9" idx="1"/>
          </p:cNvCxnSpPr>
          <p:nvPr/>
        </p:nvCxnSpPr>
        <p:spPr>
          <a:xfrm>
            <a:off x="3789936" y="4165599"/>
            <a:ext cx="4033264" cy="1346201"/>
          </a:xfrm>
          <a:prstGeom prst="curvedConnector3">
            <a:avLst>
              <a:gd name="adj1" fmla="val 50000"/>
            </a:avLst>
          </a:prstGeom>
          <a:ln w="539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 name="Picture 2" descr="A black and white image of a skull&#10;&#10;Description automatically generated with low confidence">
            <a:extLst>
              <a:ext uri="{FF2B5EF4-FFF2-40B4-BE49-F238E27FC236}">
                <a16:creationId xmlns:a16="http://schemas.microsoft.com/office/drawing/2014/main" id="{E3BFF4D8-2400-5270-D4D2-47C15813E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3213615"/>
            <a:ext cx="1910336" cy="1903969"/>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2275A845-D552-86A0-CE5A-4CB462F80C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3200" y="4165600"/>
            <a:ext cx="2692400" cy="2692400"/>
          </a:xfrm>
          <a:prstGeom prst="rect">
            <a:avLst/>
          </a:prstGeom>
        </p:spPr>
      </p:pic>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725659"/>
            <a:ext cx="8421688" cy="1325563"/>
          </a:xfrm>
        </p:spPr>
        <p:txBody>
          <a:bodyPr>
            <a:normAutofit/>
          </a:bodyPr>
          <a:lstStyle/>
          <a:p>
            <a:r>
              <a:rPr lang="en-US" sz="4000" b="1" dirty="0"/>
              <a:t>DATA STRUCTURE</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24" name="TextBox 23">
            <a:extLst>
              <a:ext uri="{FF2B5EF4-FFF2-40B4-BE49-F238E27FC236}">
                <a16:creationId xmlns:a16="http://schemas.microsoft.com/office/drawing/2014/main" id="{0C6F43C9-B31C-7BBC-4E05-778210CC344E}"/>
              </a:ext>
            </a:extLst>
          </p:cNvPr>
          <p:cNvSpPr txBox="1"/>
          <p:nvPr/>
        </p:nvSpPr>
        <p:spPr>
          <a:xfrm>
            <a:off x="939114" y="2051222"/>
            <a:ext cx="10414686" cy="4001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1" i="0" u="none" strike="noStrike" kern="1200" cap="none" spc="0" normalizeH="0" baseline="0" noProof="0" dirty="0">
                <a:ln>
                  <a:noFill/>
                </a:ln>
                <a:solidFill>
                  <a:prstClr val="black"/>
                </a:solidFill>
                <a:effectLst/>
                <a:uLnTx/>
                <a:uFillTx/>
                <a:latin typeface="Tenorite"/>
                <a:ea typeface="+mn-ea"/>
                <a:cs typeface="+mn-cs"/>
              </a:rPr>
              <a:t>Covid Dataset: </a:t>
            </a:r>
            <a:endParaRPr kumimoji="0" lang="en-US" sz="2000" b="1" i="0" u="none" strike="noStrike" kern="1200" cap="none" spc="0" normalizeH="0" baseline="0" noProof="0" dirty="0">
              <a:ln>
                <a:noFill/>
              </a:ln>
              <a:solidFill>
                <a:prstClr val="black"/>
              </a:solidFill>
              <a:effectLst/>
              <a:uLnTx/>
              <a:uFillTx/>
              <a:latin typeface="Tenorite"/>
              <a:ea typeface="+mn-ea"/>
              <a:cs typeface="+mn-cs"/>
            </a:endParaRPr>
          </a:p>
        </p:txBody>
      </p:sp>
      <p:graphicFrame>
        <p:nvGraphicFramePr>
          <p:cNvPr id="4" name="Table 3">
            <a:extLst>
              <a:ext uri="{FF2B5EF4-FFF2-40B4-BE49-F238E27FC236}">
                <a16:creationId xmlns:a16="http://schemas.microsoft.com/office/drawing/2014/main" id="{C27099A1-2ECB-E3EA-3B4C-B42BC8261F23}"/>
              </a:ext>
            </a:extLst>
          </p:cNvPr>
          <p:cNvGraphicFramePr>
            <a:graphicFrameLocks noGrp="1"/>
          </p:cNvGraphicFramePr>
          <p:nvPr>
            <p:extLst>
              <p:ext uri="{D42A27DB-BD31-4B8C-83A1-F6EECF244321}">
                <p14:modId xmlns:p14="http://schemas.microsoft.com/office/powerpoint/2010/main" val="3027539628"/>
              </p:ext>
            </p:extLst>
          </p:nvPr>
        </p:nvGraphicFramePr>
        <p:xfrm>
          <a:off x="1358900" y="2608494"/>
          <a:ext cx="6946900" cy="2336802"/>
        </p:xfrm>
        <a:graphic>
          <a:graphicData uri="http://schemas.openxmlformats.org/drawingml/2006/table">
            <a:tbl>
              <a:tblPr/>
              <a:tblGrid>
                <a:gridCol w="1466875">
                  <a:extLst>
                    <a:ext uri="{9D8B030D-6E8A-4147-A177-3AD203B41FA5}">
                      <a16:colId xmlns:a16="http://schemas.microsoft.com/office/drawing/2014/main" val="854361723"/>
                    </a:ext>
                  </a:extLst>
                </a:gridCol>
                <a:gridCol w="5480025">
                  <a:extLst>
                    <a:ext uri="{9D8B030D-6E8A-4147-A177-3AD203B41FA5}">
                      <a16:colId xmlns:a16="http://schemas.microsoft.com/office/drawing/2014/main" val="2176672463"/>
                    </a:ext>
                  </a:extLst>
                </a:gridCol>
              </a:tblGrid>
              <a:tr h="389467">
                <a:tc>
                  <a:txBody>
                    <a:bodyPr/>
                    <a:lstStyle/>
                    <a:p>
                      <a:pPr algn="l" fontAlgn="b"/>
                      <a:r>
                        <a:rPr lang="en-US" sz="1800" b="1" i="0" u="none" strike="noStrike" dirty="0">
                          <a:solidFill>
                            <a:srgbClr val="000000"/>
                          </a:solidFill>
                          <a:effectLst/>
                          <a:latin typeface="+mn-lt"/>
                        </a:rPr>
                        <a:t>PROPERTY</a:t>
                      </a:r>
                    </a:p>
                  </a:txBody>
                  <a:tcPr marL="6350" marR="6350" marT="6350" marB="0" anchor="b">
                    <a:lnL>
                      <a:noFill/>
                    </a:lnL>
                    <a:lnR>
                      <a:noFill/>
                    </a:lnR>
                    <a:lnT>
                      <a:noFill/>
                    </a:lnT>
                    <a:lnB>
                      <a:noFill/>
                    </a:lnB>
                  </a:tcPr>
                </a:tc>
                <a:tc>
                  <a:txBody>
                    <a:bodyPr/>
                    <a:lstStyle/>
                    <a:p>
                      <a:pPr algn="l" fontAlgn="b"/>
                      <a:r>
                        <a:rPr lang="en-US" sz="1800" b="1" i="0" u="none" strike="noStrike">
                          <a:solidFill>
                            <a:srgbClr val="000000"/>
                          </a:solidFill>
                          <a:effectLst/>
                          <a:latin typeface="+mn-lt"/>
                        </a:rPr>
                        <a:t>DESCRIPTION</a:t>
                      </a:r>
                    </a:p>
                  </a:txBody>
                  <a:tcPr marL="6350" marR="6350" marT="6350" marB="0" anchor="b">
                    <a:lnL>
                      <a:noFill/>
                    </a:lnL>
                    <a:lnR>
                      <a:noFill/>
                    </a:lnR>
                    <a:lnT>
                      <a:noFill/>
                    </a:lnT>
                    <a:lnB>
                      <a:noFill/>
                    </a:lnB>
                  </a:tcPr>
                </a:tc>
                <a:extLst>
                  <a:ext uri="{0D108BD9-81ED-4DB2-BD59-A6C34878D82A}">
                    <a16:rowId xmlns:a16="http://schemas.microsoft.com/office/drawing/2014/main" val="3681304391"/>
                  </a:ext>
                </a:extLst>
              </a:tr>
              <a:tr h="389467">
                <a:tc>
                  <a:txBody>
                    <a:bodyPr/>
                    <a:lstStyle/>
                    <a:p>
                      <a:pPr algn="l" fontAlgn="b"/>
                      <a:r>
                        <a:rPr lang="en-US" sz="1800" b="0" i="0" u="none" strike="noStrike">
                          <a:solidFill>
                            <a:srgbClr val="000000"/>
                          </a:solidFill>
                          <a:effectLst/>
                          <a:latin typeface="+mn-lt"/>
                        </a:rPr>
                        <a:t>Date</a:t>
                      </a:r>
                    </a:p>
                  </a:txBody>
                  <a:tcPr marL="6350" marR="6350" marT="6350" marB="0" anchor="b">
                    <a:lnL>
                      <a:noFill/>
                    </a:lnL>
                    <a:lnR>
                      <a:noFill/>
                    </a:lnR>
                    <a:lnT>
                      <a:noFill/>
                    </a:lnT>
                    <a:lnB>
                      <a:noFill/>
                    </a:lnB>
                  </a:tcPr>
                </a:tc>
                <a:tc>
                  <a:txBody>
                    <a:bodyPr/>
                    <a:lstStyle/>
                    <a:p>
                      <a:pPr algn="l" fontAlgn="b"/>
                      <a:r>
                        <a:rPr lang="en-US" sz="1800" b="0" i="0" u="none" strike="noStrike">
                          <a:solidFill>
                            <a:srgbClr val="000000"/>
                          </a:solidFill>
                          <a:effectLst/>
                          <a:latin typeface="+mn-lt"/>
                        </a:rPr>
                        <a:t>Date when the case was reported</a:t>
                      </a:r>
                    </a:p>
                  </a:txBody>
                  <a:tcPr marL="6350" marR="6350" marT="6350" marB="0" anchor="b">
                    <a:lnL>
                      <a:noFill/>
                    </a:lnL>
                    <a:lnR>
                      <a:noFill/>
                    </a:lnR>
                    <a:lnT>
                      <a:noFill/>
                    </a:lnT>
                    <a:lnB>
                      <a:noFill/>
                    </a:lnB>
                  </a:tcPr>
                </a:tc>
                <a:extLst>
                  <a:ext uri="{0D108BD9-81ED-4DB2-BD59-A6C34878D82A}">
                    <a16:rowId xmlns:a16="http://schemas.microsoft.com/office/drawing/2014/main" val="4019559733"/>
                  </a:ext>
                </a:extLst>
              </a:tr>
              <a:tr h="389467">
                <a:tc>
                  <a:txBody>
                    <a:bodyPr/>
                    <a:lstStyle/>
                    <a:p>
                      <a:pPr algn="l" fontAlgn="b"/>
                      <a:r>
                        <a:rPr lang="en-US" sz="1800" b="0" i="0" u="none" strike="noStrike">
                          <a:solidFill>
                            <a:srgbClr val="000000"/>
                          </a:solidFill>
                          <a:effectLst/>
                          <a:latin typeface="+mn-lt"/>
                        </a:rPr>
                        <a:t>Country</a:t>
                      </a:r>
                    </a:p>
                  </a:txBody>
                  <a:tcPr marL="6350" marR="6350" marT="6350" marB="0" anchor="b">
                    <a:lnL>
                      <a:noFill/>
                    </a:lnL>
                    <a:lnR>
                      <a:noFill/>
                    </a:lnR>
                    <a:lnT>
                      <a:noFill/>
                    </a:lnT>
                    <a:lnB>
                      <a:noFill/>
                    </a:lnB>
                  </a:tcPr>
                </a:tc>
                <a:tc>
                  <a:txBody>
                    <a:bodyPr/>
                    <a:lstStyle/>
                    <a:p>
                      <a:pPr algn="l" fontAlgn="b"/>
                      <a:r>
                        <a:rPr lang="en-US" sz="1800" b="0" i="0" u="none" strike="noStrike">
                          <a:solidFill>
                            <a:srgbClr val="000000"/>
                          </a:solidFill>
                          <a:effectLst/>
                          <a:latin typeface="+mn-lt"/>
                        </a:rPr>
                        <a:t>Contry from where the case was reported</a:t>
                      </a:r>
                    </a:p>
                  </a:txBody>
                  <a:tcPr marL="6350" marR="6350" marT="6350" marB="0" anchor="b">
                    <a:lnL>
                      <a:noFill/>
                    </a:lnL>
                    <a:lnR>
                      <a:noFill/>
                    </a:lnR>
                    <a:lnT>
                      <a:noFill/>
                    </a:lnT>
                    <a:lnB>
                      <a:noFill/>
                    </a:lnB>
                  </a:tcPr>
                </a:tc>
                <a:extLst>
                  <a:ext uri="{0D108BD9-81ED-4DB2-BD59-A6C34878D82A}">
                    <a16:rowId xmlns:a16="http://schemas.microsoft.com/office/drawing/2014/main" val="225929031"/>
                  </a:ext>
                </a:extLst>
              </a:tr>
              <a:tr h="389467">
                <a:tc>
                  <a:txBody>
                    <a:bodyPr/>
                    <a:lstStyle/>
                    <a:p>
                      <a:pPr algn="l" fontAlgn="b"/>
                      <a:r>
                        <a:rPr lang="en-US" sz="1800" b="0" i="0" u="none" strike="noStrike">
                          <a:solidFill>
                            <a:srgbClr val="000000"/>
                          </a:solidFill>
                          <a:effectLst/>
                          <a:latin typeface="+mn-lt"/>
                        </a:rPr>
                        <a:t>Confirmed</a:t>
                      </a:r>
                    </a:p>
                  </a:txBody>
                  <a:tcPr marL="6350" marR="6350" marT="6350" marB="0" anchor="b">
                    <a:lnL>
                      <a:noFill/>
                    </a:lnL>
                    <a:lnR>
                      <a:noFill/>
                    </a:lnR>
                    <a:lnT>
                      <a:noFill/>
                    </a:lnT>
                    <a:lnB>
                      <a:noFill/>
                    </a:lnB>
                  </a:tcPr>
                </a:tc>
                <a:tc>
                  <a:txBody>
                    <a:bodyPr/>
                    <a:lstStyle/>
                    <a:p>
                      <a:pPr algn="l" fontAlgn="b"/>
                      <a:r>
                        <a:rPr lang="en-US" sz="1800" b="0" i="0" u="none" strike="noStrike" dirty="0">
                          <a:solidFill>
                            <a:srgbClr val="000000"/>
                          </a:solidFill>
                          <a:effectLst/>
                          <a:latin typeface="+mn-lt"/>
                        </a:rPr>
                        <a:t>Total number of cases reported</a:t>
                      </a:r>
                    </a:p>
                  </a:txBody>
                  <a:tcPr marL="6350" marR="6350" marT="6350" marB="0" anchor="b">
                    <a:lnL>
                      <a:noFill/>
                    </a:lnL>
                    <a:lnR>
                      <a:noFill/>
                    </a:lnR>
                    <a:lnT>
                      <a:noFill/>
                    </a:lnT>
                    <a:lnB>
                      <a:noFill/>
                    </a:lnB>
                  </a:tcPr>
                </a:tc>
                <a:extLst>
                  <a:ext uri="{0D108BD9-81ED-4DB2-BD59-A6C34878D82A}">
                    <a16:rowId xmlns:a16="http://schemas.microsoft.com/office/drawing/2014/main" val="2442040326"/>
                  </a:ext>
                </a:extLst>
              </a:tr>
              <a:tr h="389467">
                <a:tc>
                  <a:txBody>
                    <a:bodyPr/>
                    <a:lstStyle/>
                    <a:p>
                      <a:pPr algn="l" fontAlgn="b"/>
                      <a:r>
                        <a:rPr lang="en-US" sz="1800" b="0" i="0" u="none" strike="noStrike">
                          <a:solidFill>
                            <a:srgbClr val="000000"/>
                          </a:solidFill>
                          <a:effectLst/>
                          <a:latin typeface="+mn-lt"/>
                        </a:rPr>
                        <a:t>Recovered</a:t>
                      </a:r>
                    </a:p>
                  </a:txBody>
                  <a:tcPr marL="6350" marR="6350" marT="6350" marB="0" anchor="b">
                    <a:lnL>
                      <a:noFill/>
                    </a:lnL>
                    <a:lnR>
                      <a:noFill/>
                    </a:lnR>
                    <a:lnT>
                      <a:noFill/>
                    </a:lnT>
                    <a:lnB>
                      <a:noFill/>
                    </a:lnB>
                  </a:tcPr>
                </a:tc>
                <a:tc>
                  <a:txBody>
                    <a:bodyPr/>
                    <a:lstStyle/>
                    <a:p>
                      <a:pPr algn="l" fontAlgn="b"/>
                      <a:r>
                        <a:rPr lang="en-US" sz="1800" b="0" i="0" u="none" strike="noStrike">
                          <a:solidFill>
                            <a:srgbClr val="000000"/>
                          </a:solidFill>
                          <a:effectLst/>
                          <a:latin typeface="+mn-lt"/>
                        </a:rPr>
                        <a:t>Total number patients recovered</a:t>
                      </a:r>
                    </a:p>
                  </a:txBody>
                  <a:tcPr marL="6350" marR="6350" marT="6350" marB="0" anchor="b">
                    <a:lnL>
                      <a:noFill/>
                    </a:lnL>
                    <a:lnR>
                      <a:noFill/>
                    </a:lnR>
                    <a:lnT>
                      <a:noFill/>
                    </a:lnT>
                    <a:lnB>
                      <a:noFill/>
                    </a:lnB>
                  </a:tcPr>
                </a:tc>
                <a:extLst>
                  <a:ext uri="{0D108BD9-81ED-4DB2-BD59-A6C34878D82A}">
                    <a16:rowId xmlns:a16="http://schemas.microsoft.com/office/drawing/2014/main" val="1621771610"/>
                  </a:ext>
                </a:extLst>
              </a:tr>
              <a:tr h="389467">
                <a:tc>
                  <a:txBody>
                    <a:bodyPr/>
                    <a:lstStyle/>
                    <a:p>
                      <a:pPr algn="l" fontAlgn="b"/>
                      <a:r>
                        <a:rPr lang="en-US" sz="1800" b="0" i="0" u="none" strike="noStrike">
                          <a:solidFill>
                            <a:srgbClr val="000000"/>
                          </a:solidFill>
                          <a:effectLst/>
                          <a:latin typeface="+mn-lt"/>
                        </a:rPr>
                        <a:t>Deaths</a:t>
                      </a:r>
                    </a:p>
                  </a:txBody>
                  <a:tcPr marL="6350" marR="6350" marT="6350" marB="0" anchor="b">
                    <a:lnL>
                      <a:noFill/>
                    </a:lnL>
                    <a:lnR>
                      <a:noFill/>
                    </a:lnR>
                    <a:lnT>
                      <a:noFill/>
                    </a:lnT>
                    <a:lnB>
                      <a:noFill/>
                    </a:lnB>
                  </a:tcPr>
                </a:tc>
                <a:tc>
                  <a:txBody>
                    <a:bodyPr/>
                    <a:lstStyle/>
                    <a:p>
                      <a:pPr algn="l" fontAlgn="b"/>
                      <a:r>
                        <a:rPr lang="en-US" sz="1800" b="0" i="0" u="none" strike="noStrike" dirty="0">
                          <a:solidFill>
                            <a:srgbClr val="000000"/>
                          </a:solidFill>
                          <a:effectLst/>
                          <a:latin typeface="+mn-lt"/>
                        </a:rPr>
                        <a:t>Total number of deaths reported</a:t>
                      </a:r>
                    </a:p>
                  </a:txBody>
                  <a:tcPr marL="6350" marR="6350" marT="6350" marB="0" anchor="b">
                    <a:lnL>
                      <a:noFill/>
                    </a:lnL>
                    <a:lnR>
                      <a:noFill/>
                    </a:lnR>
                    <a:lnT>
                      <a:noFill/>
                    </a:lnT>
                    <a:lnB>
                      <a:noFill/>
                    </a:lnB>
                  </a:tcPr>
                </a:tc>
                <a:extLst>
                  <a:ext uri="{0D108BD9-81ED-4DB2-BD59-A6C34878D82A}">
                    <a16:rowId xmlns:a16="http://schemas.microsoft.com/office/drawing/2014/main" val="1107309994"/>
                  </a:ext>
                </a:extLst>
              </a:tr>
            </a:tbl>
          </a:graphicData>
        </a:graphic>
      </p:graphicFrame>
      <p:pic>
        <p:nvPicPr>
          <p:cNvPr id="5" name="Picture 2" descr="Data Table Svg Png Icon Free Download (#426719) - OnlineWebFonts.COM">
            <a:extLst>
              <a:ext uri="{FF2B5EF4-FFF2-40B4-BE49-F238E27FC236}">
                <a16:creationId xmlns:a16="http://schemas.microsoft.com/office/drawing/2014/main" id="{67D12D35-A304-888B-0B0B-F1F78688F0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0" t="16777" r="1876" b="15993"/>
          <a:stretch/>
        </p:blipFill>
        <p:spPr bwMode="auto">
          <a:xfrm>
            <a:off x="268428" y="341950"/>
            <a:ext cx="1576325" cy="1100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96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963542" y="2086260"/>
            <a:ext cx="4188312" cy="2003716"/>
          </a:xfrm>
          <a:solidFill>
            <a:schemeClr val="accent1"/>
          </a:solidFill>
        </p:spPr>
        <p:txBody>
          <a:bodyPr>
            <a:noAutofit/>
          </a:bodyPr>
          <a:lstStyle/>
          <a:p>
            <a:r>
              <a:rPr lang="en-US" sz="4000" dirty="0"/>
              <a:t>Data  Preparation   &amp; Cleaning</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30" name="TextBox 29">
            <a:extLst>
              <a:ext uri="{FF2B5EF4-FFF2-40B4-BE49-F238E27FC236}">
                <a16:creationId xmlns:a16="http://schemas.microsoft.com/office/drawing/2014/main" id="{AB4FF62C-1563-F4FA-25A3-18C4B47619F7}"/>
              </a:ext>
            </a:extLst>
          </p:cNvPr>
          <p:cNvSpPr txBox="1"/>
          <p:nvPr/>
        </p:nvSpPr>
        <p:spPr>
          <a:xfrm>
            <a:off x="5151854" y="766732"/>
            <a:ext cx="6108699" cy="5324535"/>
          </a:xfrm>
          <a:prstGeom prst="rect">
            <a:avLst/>
          </a:prstGeom>
          <a:noFill/>
        </p:spPr>
        <p:txBody>
          <a:bodyPr wrap="square" rtlCol="0">
            <a:spAutoFit/>
          </a:bodyPr>
          <a:lstStyle/>
          <a:p>
            <a:pPr marL="285750" indent="-285750" algn="just">
              <a:buFont typeface="Arial" panose="020B0604020202020204" pitchFamily="34" charset="0"/>
              <a:buChar char="•"/>
            </a:pPr>
            <a:r>
              <a:rPr lang="en-US" sz="2000" b="0" i="0" dirty="0">
                <a:solidFill>
                  <a:srgbClr val="000000"/>
                </a:solidFill>
                <a:effectLst/>
              </a:rPr>
              <a:t>Loaded the e-com dataset as a spark data frame in Jupyter notebook</a:t>
            </a:r>
          </a:p>
          <a:p>
            <a:pPr marL="285750" indent="-285750" algn="just">
              <a:buFont typeface="Arial" panose="020B0604020202020204" pitchFamily="34" charset="0"/>
              <a:buChar char="•"/>
            </a:pPr>
            <a:r>
              <a:rPr lang="en-US" sz="2000" b="0" i="0" dirty="0">
                <a:solidFill>
                  <a:srgbClr val="000000"/>
                </a:solidFill>
                <a:effectLst/>
              </a:rPr>
              <a:t>Converted the datatype of the variables as desired.</a:t>
            </a:r>
          </a:p>
          <a:p>
            <a:pPr marL="285750" indent="-285750" algn="just">
              <a:buFont typeface="Arial" panose="020B0604020202020204" pitchFamily="34" charset="0"/>
              <a:buChar char="•"/>
            </a:pPr>
            <a:r>
              <a:rPr lang="en-US" sz="2000" b="0" i="0" dirty="0">
                <a:solidFill>
                  <a:srgbClr val="000000"/>
                </a:solidFill>
                <a:effectLst/>
              </a:rPr>
              <a:t>Combined five datasets (500MB each) into single data frame. This is our e-Commerce Cosmetic dataset.</a:t>
            </a:r>
            <a:endParaRPr lang="en-US" sz="2000" dirty="0">
              <a:solidFill>
                <a:srgbClr val="000000"/>
              </a:solidFill>
            </a:endParaRPr>
          </a:p>
          <a:p>
            <a:pPr marL="285750" indent="-285750" algn="just">
              <a:buFont typeface="Arial" panose="020B0604020202020204" pitchFamily="34" charset="0"/>
              <a:buChar char="•"/>
            </a:pPr>
            <a:r>
              <a:rPr lang="en-US" sz="2000" b="0" i="0" dirty="0">
                <a:solidFill>
                  <a:srgbClr val="000000"/>
                </a:solidFill>
                <a:effectLst/>
              </a:rPr>
              <a:t>Loaded covid dataset as a spark data frame in Jupyter notebook.</a:t>
            </a:r>
          </a:p>
          <a:p>
            <a:pPr marL="285750" indent="-285750" algn="just">
              <a:buFont typeface="Arial" panose="020B0604020202020204" pitchFamily="34" charset="0"/>
              <a:buChar char="•"/>
            </a:pPr>
            <a:r>
              <a:rPr lang="en-US" sz="2000" b="0" i="0" dirty="0">
                <a:solidFill>
                  <a:srgbClr val="000000"/>
                </a:solidFill>
                <a:effectLst/>
              </a:rPr>
              <a:t>Converted the datatype of the variables as desired.</a:t>
            </a:r>
            <a:endParaRPr lang="en-US" sz="2000" dirty="0">
              <a:solidFill>
                <a:srgbClr val="000000"/>
              </a:solidFill>
            </a:endParaRPr>
          </a:p>
          <a:p>
            <a:pPr marL="285750" indent="-285750" algn="just">
              <a:buFont typeface="Arial" panose="020B0604020202020204" pitchFamily="34" charset="0"/>
              <a:buChar char="•"/>
            </a:pPr>
            <a:r>
              <a:rPr lang="en-US" sz="2000" b="0" i="0" dirty="0">
                <a:solidFill>
                  <a:srgbClr val="000000"/>
                </a:solidFill>
                <a:effectLst/>
              </a:rPr>
              <a:t>We processed the covid dataset to get covid cases on each day</a:t>
            </a:r>
          </a:p>
          <a:p>
            <a:pPr marL="285750" indent="-285750" algn="just">
              <a:buFont typeface="Arial" panose="020B0604020202020204" pitchFamily="34" charset="0"/>
              <a:buChar char="•"/>
            </a:pPr>
            <a:r>
              <a:rPr lang="en-US" sz="2000" b="0" i="0" dirty="0">
                <a:solidFill>
                  <a:srgbClr val="000000"/>
                </a:solidFill>
                <a:effectLst/>
              </a:rPr>
              <a:t>Finally, we are also using E-Commerce – Jewelry dataset to find effect of covid on gold sale</a:t>
            </a:r>
            <a:endParaRPr lang="en-US" sz="2000" dirty="0">
              <a:solidFill>
                <a:srgbClr val="000000"/>
              </a:solidFill>
            </a:endParaRPr>
          </a:p>
          <a:p>
            <a:pPr marL="342900" indent="-342900" algn="just">
              <a:buFont typeface="Arial" panose="020B0604020202020204" pitchFamily="34" charset="0"/>
              <a:buChar char="•"/>
            </a:pPr>
            <a:r>
              <a:rPr lang="en-US" sz="2000" b="0" i="0" dirty="0">
                <a:solidFill>
                  <a:srgbClr val="000000"/>
                </a:solidFill>
                <a:effectLst/>
              </a:rPr>
              <a:t>Now we have three data frames: </a:t>
            </a:r>
          </a:p>
          <a:p>
            <a:pPr marL="800100" lvl="1" indent="-342900" algn="just">
              <a:buFont typeface="Arial" panose="020B0604020202020204" pitchFamily="34" charset="0"/>
              <a:buChar char="•"/>
            </a:pPr>
            <a:r>
              <a:rPr lang="en-US" sz="2000" b="0" i="0" dirty="0">
                <a:solidFill>
                  <a:srgbClr val="000000"/>
                </a:solidFill>
                <a:effectLst/>
              </a:rPr>
              <a:t>1. E-Commerce for Cosmetic </a:t>
            </a:r>
          </a:p>
          <a:p>
            <a:pPr marL="800100" lvl="1" indent="-342900" algn="just">
              <a:buFont typeface="Arial" panose="020B0604020202020204" pitchFamily="34" charset="0"/>
              <a:buChar char="•"/>
            </a:pPr>
            <a:r>
              <a:rPr lang="en-US" sz="2000" b="0" i="0" dirty="0">
                <a:solidFill>
                  <a:srgbClr val="000000"/>
                </a:solidFill>
                <a:effectLst/>
              </a:rPr>
              <a:t>2. Covid dataset </a:t>
            </a:r>
          </a:p>
          <a:p>
            <a:pPr marL="800100" lvl="1" indent="-342900" algn="just">
              <a:buFont typeface="Arial" panose="020B0604020202020204" pitchFamily="34" charset="0"/>
              <a:buChar char="•"/>
            </a:pPr>
            <a:r>
              <a:rPr lang="en-US" sz="2000" b="0" i="0" dirty="0">
                <a:solidFill>
                  <a:srgbClr val="000000"/>
                </a:solidFill>
                <a:effectLst/>
              </a:rPr>
              <a:t>3. E-Commerce for Jewelry</a:t>
            </a:r>
            <a:endParaRPr lang="en-IN" sz="2000" dirty="0"/>
          </a:p>
        </p:txBody>
      </p:sp>
      <p:pic>
        <p:nvPicPr>
          <p:cNvPr id="3074" name="Picture 2" descr="Data-preparation Icons - Free SVG &amp; PNG Data-preparation Images - Noun  Project">
            <a:extLst>
              <a:ext uri="{FF2B5EF4-FFF2-40B4-BE49-F238E27FC236}">
                <a16:creationId xmlns:a16="http://schemas.microsoft.com/office/drawing/2014/main" id="{27BD1F2B-0059-97B5-4AE3-93796D28AA6E}"/>
              </a:ext>
            </a:extLst>
          </p:cNvPr>
          <p:cNvPicPr>
            <a:picLocks noChangeAspect="1" noChangeArrowheads="1"/>
          </p:cNvPicPr>
          <p:nvPr/>
        </p:nvPicPr>
        <p:blipFill rotWithShape="1">
          <a:blip r:embed="rId2">
            <a:alphaModFix/>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6507" t="7443" r="7402" b="8567"/>
          <a:stretch/>
        </p:blipFill>
        <p:spPr bwMode="auto">
          <a:xfrm>
            <a:off x="215902" y="215951"/>
            <a:ext cx="1261575" cy="1230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94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4137"/>
            <a:ext cx="8421688" cy="1325563"/>
          </a:xfrm>
        </p:spPr>
        <p:txBody>
          <a:bodyPr>
            <a:normAutofit/>
          </a:bodyPr>
          <a:lstStyle/>
          <a:p>
            <a:r>
              <a:rPr lang="en-US" sz="4000" b="1" dirty="0"/>
              <a:t>Queries &amp; results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8395" y="625637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3" name="TextBox 2">
            <a:extLst>
              <a:ext uri="{FF2B5EF4-FFF2-40B4-BE49-F238E27FC236}">
                <a16:creationId xmlns:a16="http://schemas.microsoft.com/office/drawing/2014/main" id="{6E74119E-846A-C41E-ECE0-61467EDA76FE}"/>
              </a:ext>
            </a:extLst>
          </p:cNvPr>
          <p:cNvSpPr txBox="1"/>
          <p:nvPr/>
        </p:nvSpPr>
        <p:spPr>
          <a:xfrm>
            <a:off x="1885156" y="1146664"/>
            <a:ext cx="842168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Tenorite"/>
                <a:ea typeface="+mn-ea"/>
                <a:cs typeface="+mn-cs"/>
              </a:rPr>
              <a:t>1. What are the top 5 products sold each month?</a:t>
            </a:r>
            <a:endParaRPr kumimoji="0" lang="en-US" sz="2000" b="1" i="0" u="none" strike="noStrike" kern="1200" cap="none" spc="0" normalizeH="0" baseline="0" noProof="0" dirty="0">
              <a:ln>
                <a:noFill/>
              </a:ln>
              <a:solidFill>
                <a:prstClr val="black"/>
              </a:solidFill>
              <a:effectLst/>
              <a:uLnTx/>
              <a:uFillTx/>
              <a:latin typeface="Tenorite"/>
              <a:ea typeface="+mn-ea"/>
              <a:cs typeface="+mn-cs"/>
            </a:endParaRPr>
          </a:p>
        </p:txBody>
      </p:sp>
      <p:pic>
        <p:nvPicPr>
          <p:cNvPr id="5" name="Picture 4" descr="Graphical user interface, application, Word&#10;&#10;Description automatically generated">
            <a:extLst>
              <a:ext uri="{FF2B5EF4-FFF2-40B4-BE49-F238E27FC236}">
                <a16:creationId xmlns:a16="http://schemas.microsoft.com/office/drawing/2014/main" id="{8FD0B803-B874-07FD-CDCE-7695271B2BA5}"/>
              </a:ext>
            </a:extLst>
          </p:cNvPr>
          <p:cNvPicPr>
            <a:picLocks noChangeAspect="1"/>
          </p:cNvPicPr>
          <p:nvPr/>
        </p:nvPicPr>
        <p:blipFill>
          <a:blip r:embed="rId2"/>
          <a:stretch>
            <a:fillRect/>
          </a:stretch>
        </p:blipFill>
        <p:spPr>
          <a:xfrm>
            <a:off x="663290" y="1907195"/>
            <a:ext cx="4868362" cy="1345041"/>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3D7B34FF-BB7F-C474-60B5-7656C261DE59}"/>
              </a:ext>
            </a:extLst>
          </p:cNvPr>
          <p:cNvPicPr>
            <a:picLocks noChangeAspect="1"/>
          </p:cNvPicPr>
          <p:nvPr/>
        </p:nvPicPr>
        <p:blipFill>
          <a:blip r:embed="rId3"/>
          <a:stretch>
            <a:fillRect/>
          </a:stretch>
        </p:blipFill>
        <p:spPr>
          <a:xfrm>
            <a:off x="655495" y="3623953"/>
            <a:ext cx="4868362" cy="1287827"/>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5BB4EF5E-6A82-D0C9-177D-70F853826C1C}"/>
              </a:ext>
            </a:extLst>
          </p:cNvPr>
          <p:cNvPicPr>
            <a:picLocks noChangeAspect="1"/>
          </p:cNvPicPr>
          <p:nvPr/>
        </p:nvPicPr>
        <p:blipFill>
          <a:blip r:embed="rId4"/>
          <a:stretch>
            <a:fillRect/>
          </a:stretch>
        </p:blipFill>
        <p:spPr>
          <a:xfrm>
            <a:off x="655495" y="5200255"/>
            <a:ext cx="5008062" cy="1463360"/>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A3AC9026-98F7-BF08-607C-62F46C05FB33}"/>
              </a:ext>
            </a:extLst>
          </p:cNvPr>
          <p:cNvPicPr>
            <a:picLocks noChangeAspect="1"/>
          </p:cNvPicPr>
          <p:nvPr/>
        </p:nvPicPr>
        <p:blipFill>
          <a:blip r:embed="rId5"/>
          <a:stretch>
            <a:fillRect/>
          </a:stretch>
        </p:blipFill>
        <p:spPr>
          <a:xfrm>
            <a:off x="6675938" y="3623953"/>
            <a:ext cx="4860567" cy="1411434"/>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C8827CD4-AF42-CF89-1525-F9B63BF5E9E0}"/>
              </a:ext>
            </a:extLst>
          </p:cNvPr>
          <p:cNvPicPr>
            <a:picLocks noChangeAspect="1"/>
          </p:cNvPicPr>
          <p:nvPr/>
        </p:nvPicPr>
        <p:blipFill>
          <a:blip r:embed="rId6"/>
          <a:stretch>
            <a:fillRect/>
          </a:stretch>
        </p:blipFill>
        <p:spPr>
          <a:xfrm>
            <a:off x="6675938" y="5199278"/>
            <a:ext cx="4685657" cy="1422217"/>
          </a:xfrm>
          <a:prstGeom prst="rect">
            <a:avLst/>
          </a:prstGeom>
        </p:spPr>
      </p:pic>
      <p:sp>
        <p:nvSpPr>
          <p:cNvPr id="10" name="TextBox 9">
            <a:extLst>
              <a:ext uri="{FF2B5EF4-FFF2-40B4-BE49-F238E27FC236}">
                <a16:creationId xmlns:a16="http://schemas.microsoft.com/office/drawing/2014/main" id="{45E64EF3-5E79-0B76-BFC2-5EFCB2860746}"/>
              </a:ext>
            </a:extLst>
          </p:cNvPr>
          <p:cNvSpPr txBox="1"/>
          <p:nvPr/>
        </p:nvSpPr>
        <p:spPr>
          <a:xfrm>
            <a:off x="2617939" y="2515421"/>
            <a:ext cx="110229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Tenorite"/>
                <a:ea typeface="+mn-ea"/>
                <a:cs typeface="+mn-cs"/>
              </a:rPr>
              <a:t>October</a:t>
            </a:r>
            <a:endParaRPr kumimoji="0" lang="en-US" sz="1600" b="1" i="0" u="none" strike="noStrike" kern="1200" cap="none" spc="0" normalizeH="0" baseline="0" noProof="0" dirty="0">
              <a:ln>
                <a:noFill/>
              </a:ln>
              <a:solidFill>
                <a:prstClr val="black"/>
              </a:solidFill>
              <a:effectLst/>
              <a:uLnTx/>
              <a:uFillTx/>
              <a:latin typeface="Tenorite"/>
              <a:ea typeface="+mn-ea"/>
              <a:cs typeface="+mn-cs"/>
            </a:endParaRPr>
          </a:p>
        </p:txBody>
      </p:sp>
      <p:sp>
        <p:nvSpPr>
          <p:cNvPr id="12" name="TextBox 11">
            <a:extLst>
              <a:ext uri="{FF2B5EF4-FFF2-40B4-BE49-F238E27FC236}">
                <a16:creationId xmlns:a16="http://schemas.microsoft.com/office/drawing/2014/main" id="{8FE77957-DBE6-1B37-04A3-1BE22626450D}"/>
              </a:ext>
            </a:extLst>
          </p:cNvPr>
          <p:cNvSpPr txBox="1"/>
          <p:nvPr/>
        </p:nvSpPr>
        <p:spPr>
          <a:xfrm>
            <a:off x="2657450" y="4203571"/>
            <a:ext cx="110229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Tenorite"/>
                <a:ea typeface="+mn-ea"/>
                <a:cs typeface="+mn-cs"/>
              </a:rPr>
              <a:t>November</a:t>
            </a:r>
            <a:endParaRPr kumimoji="0" lang="en-US" sz="1600" b="1" i="0" u="none" strike="noStrike" kern="1200" cap="none" spc="0" normalizeH="0" baseline="0" noProof="0" dirty="0">
              <a:ln>
                <a:noFill/>
              </a:ln>
              <a:solidFill>
                <a:prstClr val="black"/>
              </a:solidFill>
              <a:effectLst/>
              <a:uLnTx/>
              <a:uFillTx/>
              <a:latin typeface="Tenorite"/>
              <a:ea typeface="+mn-ea"/>
              <a:cs typeface="+mn-cs"/>
            </a:endParaRPr>
          </a:p>
        </p:txBody>
      </p:sp>
      <p:sp>
        <p:nvSpPr>
          <p:cNvPr id="13" name="TextBox 12">
            <a:extLst>
              <a:ext uri="{FF2B5EF4-FFF2-40B4-BE49-F238E27FC236}">
                <a16:creationId xmlns:a16="http://schemas.microsoft.com/office/drawing/2014/main" id="{51F06748-ACA4-C778-07CF-8A8FC2455B57}"/>
              </a:ext>
            </a:extLst>
          </p:cNvPr>
          <p:cNvSpPr txBox="1"/>
          <p:nvPr/>
        </p:nvSpPr>
        <p:spPr>
          <a:xfrm>
            <a:off x="2735597" y="5904280"/>
            <a:ext cx="110229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Tenorite"/>
                <a:ea typeface="+mn-ea"/>
                <a:cs typeface="+mn-cs"/>
              </a:rPr>
              <a:t>December</a:t>
            </a:r>
            <a:endParaRPr kumimoji="0" lang="en-US" sz="1600" b="1" i="0" u="none" strike="noStrike" kern="1200" cap="none" spc="0" normalizeH="0" baseline="0" noProof="0" dirty="0">
              <a:ln>
                <a:noFill/>
              </a:ln>
              <a:solidFill>
                <a:prstClr val="black"/>
              </a:solidFill>
              <a:effectLst/>
              <a:uLnTx/>
              <a:uFillTx/>
              <a:latin typeface="Tenorite"/>
              <a:ea typeface="+mn-ea"/>
              <a:cs typeface="+mn-cs"/>
            </a:endParaRPr>
          </a:p>
        </p:txBody>
      </p:sp>
      <p:sp>
        <p:nvSpPr>
          <p:cNvPr id="14" name="TextBox 13">
            <a:extLst>
              <a:ext uri="{FF2B5EF4-FFF2-40B4-BE49-F238E27FC236}">
                <a16:creationId xmlns:a16="http://schemas.microsoft.com/office/drawing/2014/main" id="{AE380F11-96B2-562F-C84F-2CB3BDB6D4E1}"/>
              </a:ext>
            </a:extLst>
          </p:cNvPr>
          <p:cNvSpPr txBox="1"/>
          <p:nvPr/>
        </p:nvSpPr>
        <p:spPr>
          <a:xfrm>
            <a:off x="8630587" y="4251026"/>
            <a:ext cx="110229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Tenorite"/>
                <a:ea typeface="+mn-ea"/>
                <a:cs typeface="+mn-cs"/>
              </a:rPr>
              <a:t>January</a:t>
            </a:r>
            <a:endParaRPr kumimoji="0" lang="en-US" sz="1600" b="1" i="0" u="none" strike="noStrike" kern="1200" cap="none" spc="0" normalizeH="0" baseline="0" noProof="0" dirty="0">
              <a:ln>
                <a:noFill/>
              </a:ln>
              <a:solidFill>
                <a:prstClr val="black"/>
              </a:solidFill>
              <a:effectLst/>
              <a:uLnTx/>
              <a:uFillTx/>
              <a:latin typeface="Tenorite"/>
              <a:ea typeface="+mn-ea"/>
              <a:cs typeface="+mn-cs"/>
            </a:endParaRPr>
          </a:p>
        </p:txBody>
      </p:sp>
      <p:sp>
        <p:nvSpPr>
          <p:cNvPr id="15" name="TextBox 14">
            <a:extLst>
              <a:ext uri="{FF2B5EF4-FFF2-40B4-BE49-F238E27FC236}">
                <a16:creationId xmlns:a16="http://schemas.microsoft.com/office/drawing/2014/main" id="{BA05677C-9D60-6A67-405E-7FD72A21F810}"/>
              </a:ext>
            </a:extLst>
          </p:cNvPr>
          <p:cNvSpPr txBox="1"/>
          <p:nvPr/>
        </p:nvSpPr>
        <p:spPr>
          <a:xfrm>
            <a:off x="8677893" y="5917816"/>
            <a:ext cx="110229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Tenorite"/>
                <a:ea typeface="+mn-ea"/>
                <a:cs typeface="+mn-cs"/>
              </a:rPr>
              <a:t>February</a:t>
            </a:r>
            <a:endParaRPr kumimoji="0" lang="en-US" sz="1600" b="1" i="0" u="none" strike="noStrike" kern="1200" cap="none" spc="0" normalizeH="0" baseline="0" noProof="0" dirty="0">
              <a:ln>
                <a:noFill/>
              </a:ln>
              <a:solidFill>
                <a:prstClr val="black"/>
              </a:solidFill>
              <a:effectLst/>
              <a:uLnTx/>
              <a:uFillTx/>
              <a:latin typeface="Tenorite"/>
              <a:ea typeface="+mn-ea"/>
              <a:cs typeface="+mn-cs"/>
            </a:endParaRPr>
          </a:p>
        </p:txBody>
      </p:sp>
      <p:sp>
        <p:nvSpPr>
          <p:cNvPr id="4" name="TextBox 3">
            <a:extLst>
              <a:ext uri="{FF2B5EF4-FFF2-40B4-BE49-F238E27FC236}">
                <a16:creationId xmlns:a16="http://schemas.microsoft.com/office/drawing/2014/main" id="{3245A381-0721-0DAB-C9CC-CB93AF746754}"/>
              </a:ext>
            </a:extLst>
          </p:cNvPr>
          <p:cNvSpPr txBox="1"/>
          <p:nvPr/>
        </p:nvSpPr>
        <p:spPr>
          <a:xfrm>
            <a:off x="6306854" y="1859340"/>
            <a:ext cx="4979096"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From the results obtained, we could see that the products ‘5560754’, ‘5751422’, ‘5809910’ are one among the top 5 each month. The performance of these products is consistent throughout the five months. From this pattern, we couldn’t find much difference on sales before and during covid.</a:t>
            </a:r>
            <a:endParaRPr lang="en-US" sz="1600" dirty="0"/>
          </a:p>
        </p:txBody>
      </p:sp>
    </p:spTree>
    <p:extLst>
      <p:ext uri="{BB962C8B-B14F-4D97-AF65-F5344CB8AC3E}">
        <p14:creationId xmlns:p14="http://schemas.microsoft.com/office/powerpoint/2010/main" val="73299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4137"/>
            <a:ext cx="8421688" cy="1325563"/>
          </a:xfrm>
        </p:spPr>
        <p:txBody>
          <a:bodyPr>
            <a:normAutofit/>
          </a:bodyPr>
          <a:lstStyle/>
          <a:p>
            <a:r>
              <a:rPr lang="en-US" sz="4000" b="1" dirty="0"/>
              <a:t>Queries &amp; results</a:t>
            </a:r>
          </a:p>
        </p:txBody>
      </p:sp>
      <p:sp>
        <p:nvSpPr>
          <p:cNvPr id="3" name="TextBox 2">
            <a:extLst>
              <a:ext uri="{FF2B5EF4-FFF2-40B4-BE49-F238E27FC236}">
                <a16:creationId xmlns:a16="http://schemas.microsoft.com/office/drawing/2014/main" id="{6E74119E-846A-C41E-ECE0-61467EDA76FE}"/>
              </a:ext>
            </a:extLst>
          </p:cNvPr>
          <p:cNvSpPr txBox="1"/>
          <p:nvPr/>
        </p:nvSpPr>
        <p:spPr>
          <a:xfrm>
            <a:off x="1885156" y="1146664"/>
            <a:ext cx="8421688" cy="400110"/>
          </a:xfrm>
          <a:prstGeom prst="rect">
            <a:avLst/>
          </a:prstGeom>
          <a:noFill/>
        </p:spPr>
        <p:txBody>
          <a:bodyPr wrap="square" rtlCol="0">
            <a:spAutoFit/>
          </a:bodyPr>
          <a:lstStyle/>
          <a:p>
            <a:pPr algn="ctr"/>
            <a:r>
              <a:rPr lang="en-IN" sz="2000" b="1" dirty="0"/>
              <a:t>2. What are the total sales each month?</a:t>
            </a:r>
            <a:endParaRPr lang="en-US" sz="2000" b="1" dirty="0"/>
          </a:p>
        </p:txBody>
      </p:sp>
      <p:pic>
        <p:nvPicPr>
          <p:cNvPr id="16" name="Picture 15" descr="Graphical user interface, application&#10;&#10;Description automatically generated">
            <a:extLst>
              <a:ext uri="{FF2B5EF4-FFF2-40B4-BE49-F238E27FC236}">
                <a16:creationId xmlns:a16="http://schemas.microsoft.com/office/drawing/2014/main" id="{861F33F7-0064-77A1-E6A0-DEC5E5952E3F}"/>
              </a:ext>
            </a:extLst>
          </p:cNvPr>
          <p:cNvPicPr>
            <a:picLocks noChangeAspect="1"/>
          </p:cNvPicPr>
          <p:nvPr/>
        </p:nvPicPr>
        <p:blipFill>
          <a:blip r:embed="rId2"/>
          <a:stretch>
            <a:fillRect/>
          </a:stretch>
        </p:blipFill>
        <p:spPr>
          <a:xfrm>
            <a:off x="2138698" y="1968500"/>
            <a:ext cx="7914603" cy="2053907"/>
          </a:xfrm>
          <a:prstGeom prst="rect">
            <a:avLst/>
          </a:prstGeom>
        </p:spPr>
      </p:pic>
      <p:sp>
        <p:nvSpPr>
          <p:cNvPr id="17" name="TextBox 16">
            <a:extLst>
              <a:ext uri="{FF2B5EF4-FFF2-40B4-BE49-F238E27FC236}">
                <a16:creationId xmlns:a16="http://schemas.microsoft.com/office/drawing/2014/main" id="{C3C348E7-BFBC-BC67-1346-4217E10DC11E}"/>
              </a:ext>
            </a:extLst>
          </p:cNvPr>
          <p:cNvSpPr txBox="1"/>
          <p:nvPr/>
        </p:nvSpPr>
        <p:spPr>
          <a:xfrm>
            <a:off x="2138697" y="4444133"/>
            <a:ext cx="7914603" cy="923330"/>
          </a:xfrm>
          <a:prstGeom prst="rect">
            <a:avLst/>
          </a:prstGeom>
          <a:noFill/>
        </p:spPr>
        <p:txBody>
          <a:bodyPr wrap="square" rtlCol="0">
            <a:spAutoFit/>
          </a:bodyPr>
          <a:lstStyle/>
          <a:p>
            <a:pPr marL="285750" indent="-285750" algn="just">
              <a:buFont typeface="Arial" panose="020B0604020202020204" pitchFamily="34" charset="0"/>
              <a:buChar char="•"/>
            </a:pPr>
            <a:r>
              <a:rPr lang="en-IN" dirty="0"/>
              <a:t>From the results obtained, We could see that the sales are more in November and less in December. From this, we don’t find the effect of covid on sales.</a:t>
            </a:r>
            <a:endParaRPr lang="en-US" dirty="0"/>
          </a:p>
        </p:txBody>
      </p:sp>
    </p:spTree>
    <p:extLst>
      <p:ext uri="{BB962C8B-B14F-4D97-AF65-F5344CB8AC3E}">
        <p14:creationId xmlns:p14="http://schemas.microsoft.com/office/powerpoint/2010/main" val="3626878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4137"/>
            <a:ext cx="8421688" cy="1325563"/>
          </a:xfrm>
        </p:spPr>
        <p:txBody>
          <a:bodyPr>
            <a:normAutofit/>
          </a:bodyPr>
          <a:lstStyle/>
          <a:p>
            <a:r>
              <a:rPr lang="en-US" sz="4000" b="1" dirty="0"/>
              <a:t>Queries &amp; results</a:t>
            </a:r>
          </a:p>
        </p:txBody>
      </p:sp>
      <p:sp>
        <p:nvSpPr>
          <p:cNvPr id="3" name="TextBox 2">
            <a:extLst>
              <a:ext uri="{FF2B5EF4-FFF2-40B4-BE49-F238E27FC236}">
                <a16:creationId xmlns:a16="http://schemas.microsoft.com/office/drawing/2014/main" id="{6E74119E-846A-C41E-ECE0-61467EDA76FE}"/>
              </a:ext>
            </a:extLst>
          </p:cNvPr>
          <p:cNvSpPr txBox="1"/>
          <p:nvPr/>
        </p:nvSpPr>
        <p:spPr>
          <a:xfrm>
            <a:off x="1885156" y="1146664"/>
            <a:ext cx="842168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dirty="0">
                <a:solidFill>
                  <a:prstClr val="black"/>
                </a:solidFill>
                <a:latin typeface="Tenorite"/>
              </a:rPr>
              <a:t>3</a:t>
            </a:r>
            <a:r>
              <a:rPr kumimoji="0" lang="en-IN" sz="2000" b="1" i="0" u="none" strike="noStrike" kern="1200" cap="none" spc="0" normalizeH="0" baseline="0" noProof="0" dirty="0">
                <a:ln>
                  <a:noFill/>
                </a:ln>
                <a:solidFill>
                  <a:prstClr val="black"/>
                </a:solidFill>
                <a:effectLst/>
                <a:uLnTx/>
                <a:uFillTx/>
                <a:latin typeface="Tenorite"/>
                <a:ea typeface="+mn-ea"/>
                <a:cs typeface="+mn-cs"/>
              </a:rPr>
              <a:t>. What are the sales on each day of the month?</a:t>
            </a:r>
            <a:endParaRPr kumimoji="0" lang="en-US" sz="2000" b="1" i="0" u="none" strike="noStrike" kern="1200" cap="none" spc="0" normalizeH="0" baseline="0" noProof="0" dirty="0">
              <a:ln>
                <a:noFill/>
              </a:ln>
              <a:solidFill>
                <a:prstClr val="black"/>
              </a:solidFill>
              <a:effectLst/>
              <a:uLnTx/>
              <a:uFillTx/>
              <a:latin typeface="Tenorite"/>
              <a:ea typeface="+mn-ea"/>
              <a:cs typeface="+mn-cs"/>
            </a:endParaRPr>
          </a:p>
        </p:txBody>
      </p:sp>
      <p:pic>
        <p:nvPicPr>
          <p:cNvPr id="4" name="Picture 3" descr="Table&#10;&#10;Description automatically generated">
            <a:extLst>
              <a:ext uri="{FF2B5EF4-FFF2-40B4-BE49-F238E27FC236}">
                <a16:creationId xmlns:a16="http://schemas.microsoft.com/office/drawing/2014/main" id="{E0B17F0D-6395-FA4E-9497-5B1DDE3888BC}"/>
              </a:ext>
            </a:extLst>
          </p:cNvPr>
          <p:cNvPicPr>
            <a:picLocks noChangeAspect="1"/>
          </p:cNvPicPr>
          <p:nvPr/>
        </p:nvPicPr>
        <p:blipFill>
          <a:blip r:embed="rId2"/>
          <a:stretch>
            <a:fillRect/>
          </a:stretch>
        </p:blipFill>
        <p:spPr>
          <a:xfrm>
            <a:off x="2273441" y="1796653"/>
            <a:ext cx="7645118" cy="3264694"/>
          </a:xfrm>
          <a:prstGeom prst="rect">
            <a:avLst/>
          </a:prstGeom>
        </p:spPr>
      </p:pic>
      <p:sp>
        <p:nvSpPr>
          <p:cNvPr id="5" name="TextBox 4">
            <a:extLst>
              <a:ext uri="{FF2B5EF4-FFF2-40B4-BE49-F238E27FC236}">
                <a16:creationId xmlns:a16="http://schemas.microsoft.com/office/drawing/2014/main" id="{F7C66BF3-B796-9DEB-57DC-A6E6AD2D29C6}"/>
              </a:ext>
            </a:extLst>
          </p:cNvPr>
          <p:cNvSpPr txBox="1"/>
          <p:nvPr/>
        </p:nvSpPr>
        <p:spPr>
          <a:xfrm>
            <a:off x="2273440" y="5296535"/>
            <a:ext cx="7645118" cy="120032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ea typeface="+mn-ea"/>
                <a:cs typeface="+mn-cs"/>
              </a:rPr>
              <a:t>From analysing each day sales, we could observe spikes of sales on each month, except February. Also, we observe declining sales in </a:t>
            </a:r>
            <a:r>
              <a:rPr lang="en-US" sz="1800" dirty="0">
                <a:effectLst/>
                <a:ea typeface="Calibri" panose="020F0502020204030204" pitchFamily="34" charset="0"/>
                <a:cs typeface="Times New Roman" panose="02020603050405020304" pitchFamily="18" charset="0"/>
              </a:rPr>
              <a:t>February, which will be clearer in visualization. These declining sales may be the effect of Covid.</a:t>
            </a:r>
            <a:endParaRPr kumimoji="0" lang="en-US" sz="18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53661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4137"/>
            <a:ext cx="8421688" cy="1325563"/>
          </a:xfrm>
        </p:spPr>
        <p:txBody>
          <a:bodyPr>
            <a:normAutofit/>
          </a:bodyPr>
          <a:lstStyle/>
          <a:p>
            <a:r>
              <a:rPr lang="en-US" sz="4000" b="1" dirty="0"/>
              <a:t>Queries &amp; results</a:t>
            </a:r>
          </a:p>
        </p:txBody>
      </p:sp>
      <p:sp>
        <p:nvSpPr>
          <p:cNvPr id="3" name="TextBox 2">
            <a:extLst>
              <a:ext uri="{FF2B5EF4-FFF2-40B4-BE49-F238E27FC236}">
                <a16:creationId xmlns:a16="http://schemas.microsoft.com/office/drawing/2014/main" id="{6E74119E-846A-C41E-ECE0-61467EDA76FE}"/>
              </a:ext>
            </a:extLst>
          </p:cNvPr>
          <p:cNvSpPr txBox="1"/>
          <p:nvPr/>
        </p:nvSpPr>
        <p:spPr>
          <a:xfrm>
            <a:off x="1885156" y="1146664"/>
            <a:ext cx="842168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dirty="0">
                <a:solidFill>
                  <a:prstClr val="black"/>
                </a:solidFill>
                <a:latin typeface="Tenorite"/>
              </a:rPr>
              <a:t>4</a:t>
            </a:r>
            <a:r>
              <a:rPr kumimoji="0" lang="en-IN" sz="2000" b="1" i="0" u="none" strike="noStrike" kern="1200" cap="none" spc="0" normalizeH="0" baseline="0" noProof="0" dirty="0">
                <a:ln>
                  <a:noFill/>
                </a:ln>
                <a:solidFill>
                  <a:prstClr val="black"/>
                </a:solidFill>
                <a:effectLst/>
                <a:uLnTx/>
                <a:uFillTx/>
                <a:latin typeface="Tenorite"/>
                <a:ea typeface="+mn-ea"/>
                <a:cs typeface="+mn-cs"/>
              </a:rPr>
              <a:t>. What are the gold sales each month of 2019, 2020, 2021?</a:t>
            </a:r>
            <a:endParaRPr kumimoji="0" lang="en-US" sz="2000" b="1" i="0" u="none" strike="noStrike" kern="1200" cap="none" spc="0" normalizeH="0" baseline="0" noProof="0" dirty="0">
              <a:ln>
                <a:noFill/>
              </a:ln>
              <a:solidFill>
                <a:prstClr val="black"/>
              </a:solidFill>
              <a:effectLst/>
              <a:uLnTx/>
              <a:uFillTx/>
              <a:latin typeface="Tenorite"/>
              <a:ea typeface="+mn-ea"/>
              <a:cs typeface="+mn-cs"/>
            </a:endParaRPr>
          </a:p>
        </p:txBody>
      </p:sp>
      <p:pic>
        <p:nvPicPr>
          <p:cNvPr id="4" name="Picture 3" descr="Graphical user interface, application&#10;&#10;Description automatically generated">
            <a:extLst>
              <a:ext uri="{FF2B5EF4-FFF2-40B4-BE49-F238E27FC236}">
                <a16:creationId xmlns:a16="http://schemas.microsoft.com/office/drawing/2014/main" id="{189C3D59-65E0-41F2-C5C4-295A90A75D75}"/>
              </a:ext>
            </a:extLst>
          </p:cNvPr>
          <p:cNvPicPr>
            <a:picLocks noChangeAspect="1"/>
          </p:cNvPicPr>
          <p:nvPr/>
        </p:nvPicPr>
        <p:blipFill>
          <a:blip r:embed="rId2"/>
          <a:stretch>
            <a:fillRect/>
          </a:stretch>
        </p:blipFill>
        <p:spPr>
          <a:xfrm>
            <a:off x="2066656" y="1788192"/>
            <a:ext cx="8058684" cy="3036643"/>
          </a:xfrm>
          <a:prstGeom prst="rect">
            <a:avLst/>
          </a:prstGeom>
        </p:spPr>
      </p:pic>
      <p:sp>
        <p:nvSpPr>
          <p:cNvPr id="5" name="TextBox 4">
            <a:extLst>
              <a:ext uri="{FF2B5EF4-FFF2-40B4-BE49-F238E27FC236}">
                <a16:creationId xmlns:a16="http://schemas.microsoft.com/office/drawing/2014/main" id="{72CD3751-11B8-BE64-1B96-3063D92799E8}"/>
              </a:ext>
            </a:extLst>
          </p:cNvPr>
          <p:cNvSpPr txBox="1"/>
          <p:nvPr/>
        </p:nvSpPr>
        <p:spPr>
          <a:xfrm>
            <a:off x="2066656" y="5066253"/>
            <a:ext cx="8058684" cy="1754326"/>
          </a:xfrm>
          <a:prstGeom prst="rect">
            <a:avLst/>
          </a:prstGeom>
          <a:noFill/>
        </p:spPr>
        <p:txBody>
          <a:bodyPr wrap="square" rtlCol="0">
            <a:spAutoFit/>
          </a:bodyPr>
          <a:lstStyle/>
          <a:p>
            <a:pPr marL="285750" indent="-285750" algn="just">
              <a:buFont typeface="Arial" panose="020B0604020202020204" pitchFamily="34" charset="0"/>
              <a:buChar char="•"/>
              <a:defRPr/>
            </a:pPr>
            <a:r>
              <a:rPr lang="en-US" sz="1800" dirty="0">
                <a:effectLst/>
                <a:ea typeface="Calibri" panose="020F0502020204030204" pitchFamily="34" charset="0"/>
                <a:cs typeface="Times New Roman" panose="02020603050405020304" pitchFamily="18" charset="0"/>
              </a:rPr>
              <a:t>From the above table, we could observe that the gold sales keep increasing from 2019 to 2021. It is not just a slight change but could see a drastic increase of sales during covid which is unbelievable. Because of this increase in gold sales, we thought of analyzing the gold price during these periods, that might be the influencing factor.</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73770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4137"/>
            <a:ext cx="8421688" cy="1325563"/>
          </a:xfrm>
        </p:spPr>
        <p:txBody>
          <a:bodyPr>
            <a:normAutofit/>
          </a:bodyPr>
          <a:lstStyle/>
          <a:p>
            <a:r>
              <a:rPr lang="en-US" sz="4000" b="1" dirty="0"/>
              <a:t>Queries &amp; results</a:t>
            </a:r>
          </a:p>
        </p:txBody>
      </p:sp>
      <p:sp>
        <p:nvSpPr>
          <p:cNvPr id="3" name="TextBox 2">
            <a:extLst>
              <a:ext uri="{FF2B5EF4-FFF2-40B4-BE49-F238E27FC236}">
                <a16:creationId xmlns:a16="http://schemas.microsoft.com/office/drawing/2014/main" id="{6E74119E-846A-C41E-ECE0-61467EDA76FE}"/>
              </a:ext>
            </a:extLst>
          </p:cNvPr>
          <p:cNvSpPr txBox="1"/>
          <p:nvPr/>
        </p:nvSpPr>
        <p:spPr>
          <a:xfrm>
            <a:off x="1885156" y="1146664"/>
            <a:ext cx="842168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dirty="0">
                <a:solidFill>
                  <a:prstClr val="black"/>
                </a:solidFill>
                <a:latin typeface="Tenorite"/>
              </a:rPr>
              <a:t>5</a:t>
            </a:r>
            <a:r>
              <a:rPr kumimoji="0" lang="en-IN" sz="2000" b="1" i="0" u="none" strike="noStrike" kern="1200" cap="none" spc="0" normalizeH="0" baseline="0" noProof="0" dirty="0">
                <a:ln>
                  <a:noFill/>
                </a:ln>
                <a:solidFill>
                  <a:prstClr val="black"/>
                </a:solidFill>
                <a:effectLst/>
                <a:uLnTx/>
                <a:uFillTx/>
                <a:latin typeface="Tenorite"/>
                <a:ea typeface="+mn-ea"/>
                <a:cs typeface="+mn-cs"/>
              </a:rPr>
              <a:t>. </a:t>
            </a:r>
            <a:r>
              <a:rPr lang="en-IN" sz="2000" b="1" dirty="0">
                <a:solidFill>
                  <a:prstClr val="black"/>
                </a:solidFill>
                <a:latin typeface="Tenorite"/>
              </a:rPr>
              <a:t>How does price of gold products change each year from 2019 to 2021?</a:t>
            </a:r>
            <a:endParaRPr kumimoji="0" lang="en-US" sz="2000" b="1" i="0" u="none" strike="noStrike" kern="1200" cap="none" spc="0" normalizeH="0" baseline="0" noProof="0" dirty="0">
              <a:ln>
                <a:noFill/>
              </a:ln>
              <a:solidFill>
                <a:prstClr val="black"/>
              </a:solidFill>
              <a:effectLst/>
              <a:uLnTx/>
              <a:uFillTx/>
              <a:latin typeface="Tenorite"/>
              <a:ea typeface="+mn-ea"/>
              <a:cs typeface="+mn-cs"/>
            </a:endParaRPr>
          </a:p>
        </p:txBody>
      </p:sp>
      <p:pic>
        <p:nvPicPr>
          <p:cNvPr id="4" name="Picture 3" descr="Graphical user interface, table&#10;&#10;Description automatically generated">
            <a:extLst>
              <a:ext uri="{FF2B5EF4-FFF2-40B4-BE49-F238E27FC236}">
                <a16:creationId xmlns:a16="http://schemas.microsoft.com/office/drawing/2014/main" id="{E3A9DFAD-BD2E-481B-1D60-31705C399FFB}"/>
              </a:ext>
            </a:extLst>
          </p:cNvPr>
          <p:cNvPicPr>
            <a:picLocks noChangeAspect="1"/>
          </p:cNvPicPr>
          <p:nvPr/>
        </p:nvPicPr>
        <p:blipFill>
          <a:blip r:embed="rId2"/>
          <a:stretch>
            <a:fillRect/>
          </a:stretch>
        </p:blipFill>
        <p:spPr>
          <a:xfrm>
            <a:off x="2374898" y="1562884"/>
            <a:ext cx="7442200" cy="3732231"/>
          </a:xfrm>
          <a:prstGeom prst="rect">
            <a:avLst/>
          </a:prstGeom>
        </p:spPr>
      </p:pic>
      <p:sp>
        <p:nvSpPr>
          <p:cNvPr id="5" name="TextBox 4">
            <a:extLst>
              <a:ext uri="{FF2B5EF4-FFF2-40B4-BE49-F238E27FC236}">
                <a16:creationId xmlns:a16="http://schemas.microsoft.com/office/drawing/2014/main" id="{982465E6-29C2-17E1-B4B9-29C8164EE8DA}"/>
              </a:ext>
            </a:extLst>
          </p:cNvPr>
          <p:cNvSpPr txBox="1"/>
          <p:nvPr/>
        </p:nvSpPr>
        <p:spPr>
          <a:xfrm>
            <a:off x="2374897" y="5510933"/>
            <a:ext cx="7442201" cy="923330"/>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From the above table, we could observe that price of the product remaining the same for each product from 2019 to 2021.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27806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4137"/>
            <a:ext cx="8421688" cy="1325563"/>
          </a:xfrm>
        </p:spPr>
        <p:txBody>
          <a:bodyPr>
            <a:normAutofit/>
          </a:bodyPr>
          <a:lstStyle/>
          <a:p>
            <a:r>
              <a:rPr lang="en-US" sz="4000" b="1" dirty="0"/>
              <a:t>Queries &amp; results</a:t>
            </a:r>
          </a:p>
        </p:txBody>
      </p:sp>
      <p:sp>
        <p:nvSpPr>
          <p:cNvPr id="3" name="TextBox 2">
            <a:extLst>
              <a:ext uri="{FF2B5EF4-FFF2-40B4-BE49-F238E27FC236}">
                <a16:creationId xmlns:a16="http://schemas.microsoft.com/office/drawing/2014/main" id="{6E74119E-846A-C41E-ECE0-61467EDA76FE}"/>
              </a:ext>
            </a:extLst>
          </p:cNvPr>
          <p:cNvSpPr txBox="1"/>
          <p:nvPr/>
        </p:nvSpPr>
        <p:spPr>
          <a:xfrm>
            <a:off x="1885156" y="1146664"/>
            <a:ext cx="8421688" cy="707886"/>
          </a:xfrm>
          <a:prstGeom prst="rect">
            <a:avLst/>
          </a:prstGeom>
          <a:noFill/>
        </p:spPr>
        <p:txBody>
          <a:bodyPr wrap="square" rtlCol="0">
            <a:spAutoFit/>
          </a:bodyPr>
          <a:lstStyle/>
          <a:p>
            <a:pPr algn="ctr">
              <a:defRPr/>
            </a:pPr>
            <a:r>
              <a:rPr lang="en-IN" sz="2000" b="1" dirty="0">
                <a:solidFill>
                  <a:prstClr val="black"/>
                </a:solidFill>
                <a:latin typeface="Tenorite"/>
              </a:rPr>
              <a:t>6</a:t>
            </a:r>
            <a:r>
              <a:rPr kumimoji="0" lang="en-IN" sz="2000" b="1" i="0" u="none" strike="noStrike" kern="1200" cap="none" spc="0" normalizeH="0" baseline="0" noProof="0" dirty="0">
                <a:ln>
                  <a:noFill/>
                </a:ln>
                <a:solidFill>
                  <a:prstClr val="black"/>
                </a:solidFill>
                <a:effectLst/>
                <a:uLnTx/>
                <a:uFillTx/>
                <a:latin typeface="Tenorite"/>
                <a:ea typeface="+mn-ea"/>
                <a:cs typeface="+mn-cs"/>
              </a:rPr>
              <a:t>. </a:t>
            </a:r>
            <a:r>
              <a:rPr lang="en-US" sz="2000" b="1" i="0" dirty="0">
                <a:solidFill>
                  <a:srgbClr val="242424"/>
                </a:solidFill>
                <a:effectLst/>
                <a:latin typeface="-apple-system"/>
              </a:rPr>
              <a:t>WHAT ARE THE MOST AFFECTED BRANDS IN JANUARY AND FEBRUARY?</a:t>
            </a:r>
            <a:endParaRPr lang="en-US" sz="2000" b="0" i="0" dirty="0">
              <a:solidFill>
                <a:srgbClr val="242424"/>
              </a:solidFill>
              <a:effectLst/>
              <a:latin typeface="-apple-system"/>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Tenorite"/>
              <a:ea typeface="+mn-ea"/>
              <a:cs typeface="+mn-cs"/>
            </a:endParaRPr>
          </a:p>
        </p:txBody>
      </p:sp>
      <p:pic>
        <p:nvPicPr>
          <p:cNvPr id="6146" name="Picture 2" descr="image">
            <a:extLst>
              <a:ext uri="{FF2B5EF4-FFF2-40B4-BE49-F238E27FC236}">
                <a16:creationId xmlns:a16="http://schemas.microsoft.com/office/drawing/2014/main" id="{433E31E3-FE59-31E3-7C26-B7AE277D6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7" y="1854550"/>
            <a:ext cx="6877050" cy="200235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a:extLst>
              <a:ext uri="{FF2B5EF4-FFF2-40B4-BE49-F238E27FC236}">
                <a16:creationId xmlns:a16="http://schemas.microsoft.com/office/drawing/2014/main" id="{8E49CAF0-7424-316D-C230-3D383141E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7" y="4066618"/>
            <a:ext cx="6877050" cy="18736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06560D5-7DAE-42A8-7F55-8D996B2E4C68}"/>
              </a:ext>
            </a:extLst>
          </p:cNvPr>
          <p:cNvSpPr txBox="1"/>
          <p:nvPr/>
        </p:nvSpPr>
        <p:spPr>
          <a:xfrm>
            <a:off x="7805737" y="3195184"/>
            <a:ext cx="4119563" cy="1323439"/>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The brands in the mentioned images are the most affected brands in the months of January and February</a:t>
            </a:r>
            <a:endParaRPr lang="en-US" sz="2000" dirty="0"/>
          </a:p>
        </p:txBody>
      </p:sp>
    </p:spTree>
    <p:extLst>
      <p:ext uri="{BB962C8B-B14F-4D97-AF65-F5344CB8AC3E}">
        <p14:creationId xmlns:p14="http://schemas.microsoft.com/office/powerpoint/2010/main" val="327860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632755" y="136525"/>
            <a:ext cx="8721045" cy="1325563"/>
          </a:xfrm>
        </p:spPr>
        <p:txBody>
          <a:bodyPr>
            <a:normAutofit/>
          </a:bodyPr>
          <a:lstStyle/>
          <a:p>
            <a:pPr algn="ctr"/>
            <a:r>
              <a:rPr lang="en-US" sz="4000" b="1" dirty="0"/>
              <a:t>Visualization</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2" name="TextBox 1">
            <a:extLst>
              <a:ext uri="{FF2B5EF4-FFF2-40B4-BE49-F238E27FC236}">
                <a16:creationId xmlns:a16="http://schemas.microsoft.com/office/drawing/2014/main" id="{4BBE8C23-CEE4-2365-E9F4-6C0B759552D4}"/>
              </a:ext>
            </a:extLst>
          </p:cNvPr>
          <p:cNvSpPr txBox="1"/>
          <p:nvPr/>
        </p:nvSpPr>
        <p:spPr>
          <a:xfrm>
            <a:off x="2808627" y="1081040"/>
            <a:ext cx="83693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enorite"/>
                <a:ea typeface="+mn-ea"/>
                <a:cs typeface="+mn-cs"/>
              </a:rPr>
              <a:t>1. How covid increases everyday?</a:t>
            </a:r>
            <a:endParaRPr kumimoji="0" lang="en-US" sz="2000" b="0" i="0" u="none" strike="noStrike" kern="1200" cap="none" spc="0" normalizeH="0" baseline="0" noProof="0" dirty="0">
              <a:ln>
                <a:noFill/>
              </a:ln>
              <a:solidFill>
                <a:prstClr val="black"/>
              </a:solidFill>
              <a:effectLst/>
              <a:uLnTx/>
              <a:uFillTx/>
              <a:latin typeface="Tenorite"/>
              <a:ea typeface="+mn-ea"/>
              <a:cs typeface="+mn-cs"/>
            </a:endParaRPr>
          </a:p>
        </p:txBody>
      </p:sp>
      <p:pic>
        <p:nvPicPr>
          <p:cNvPr id="3" name="Picture 2" descr="Chart, histogram&#10;&#10;Description automatically generated">
            <a:extLst>
              <a:ext uri="{FF2B5EF4-FFF2-40B4-BE49-F238E27FC236}">
                <a16:creationId xmlns:a16="http://schemas.microsoft.com/office/drawing/2014/main" id="{962ED30F-9C2C-6ECD-90C5-60B2BD4ED59B}"/>
              </a:ext>
            </a:extLst>
          </p:cNvPr>
          <p:cNvPicPr>
            <a:picLocks noChangeAspect="1"/>
          </p:cNvPicPr>
          <p:nvPr/>
        </p:nvPicPr>
        <p:blipFill>
          <a:blip r:embed="rId2"/>
          <a:stretch>
            <a:fillRect/>
          </a:stretch>
        </p:blipFill>
        <p:spPr>
          <a:xfrm>
            <a:off x="3769647" y="1481150"/>
            <a:ext cx="6447259" cy="5097450"/>
          </a:xfrm>
          <a:prstGeom prst="rect">
            <a:avLst/>
          </a:prstGeom>
        </p:spPr>
      </p:pic>
    </p:spTree>
    <p:extLst>
      <p:ext uri="{BB962C8B-B14F-4D97-AF65-F5344CB8AC3E}">
        <p14:creationId xmlns:p14="http://schemas.microsoft.com/office/powerpoint/2010/main" val="338214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632755" y="136525"/>
            <a:ext cx="8721045" cy="1325563"/>
          </a:xfrm>
        </p:spPr>
        <p:txBody>
          <a:bodyPr>
            <a:normAutofit/>
          </a:bodyPr>
          <a:lstStyle/>
          <a:p>
            <a:pPr algn="ctr"/>
            <a:r>
              <a:rPr lang="en-US" sz="4000" b="1" dirty="0"/>
              <a:t>Visualization</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2" name="TextBox 1">
            <a:extLst>
              <a:ext uri="{FF2B5EF4-FFF2-40B4-BE49-F238E27FC236}">
                <a16:creationId xmlns:a16="http://schemas.microsoft.com/office/drawing/2014/main" id="{4BBE8C23-CEE4-2365-E9F4-6C0B759552D4}"/>
              </a:ext>
            </a:extLst>
          </p:cNvPr>
          <p:cNvSpPr txBox="1"/>
          <p:nvPr/>
        </p:nvSpPr>
        <p:spPr>
          <a:xfrm>
            <a:off x="2808627" y="1081040"/>
            <a:ext cx="8369300" cy="400110"/>
          </a:xfrm>
          <a:prstGeom prst="rect">
            <a:avLst/>
          </a:prstGeom>
          <a:noFill/>
        </p:spPr>
        <p:txBody>
          <a:bodyPr wrap="square" rtlCol="0">
            <a:spAutoFit/>
          </a:bodyPr>
          <a:lstStyle/>
          <a:p>
            <a:pPr algn="ctr"/>
            <a:r>
              <a:rPr lang="en-IN" sz="2000" dirty="0"/>
              <a:t>2. What are the cosmetics sales each month?</a:t>
            </a:r>
            <a:endParaRPr lang="en-US" sz="2000" dirty="0"/>
          </a:p>
        </p:txBody>
      </p:sp>
      <p:pic>
        <p:nvPicPr>
          <p:cNvPr id="7" name="Picture 6" descr="Chart&#10;&#10;Description automatically generated">
            <a:extLst>
              <a:ext uri="{FF2B5EF4-FFF2-40B4-BE49-F238E27FC236}">
                <a16:creationId xmlns:a16="http://schemas.microsoft.com/office/drawing/2014/main" id="{CFD041C7-EA51-3650-C61A-A383D1EE03FA}"/>
              </a:ext>
            </a:extLst>
          </p:cNvPr>
          <p:cNvPicPr>
            <a:picLocks noChangeAspect="1"/>
          </p:cNvPicPr>
          <p:nvPr/>
        </p:nvPicPr>
        <p:blipFill>
          <a:blip r:embed="rId2"/>
          <a:stretch>
            <a:fillRect/>
          </a:stretch>
        </p:blipFill>
        <p:spPr>
          <a:xfrm>
            <a:off x="2574751" y="1699101"/>
            <a:ext cx="8837052" cy="4439297"/>
          </a:xfrm>
          <a:prstGeom prst="rect">
            <a:avLst/>
          </a:prstGeom>
        </p:spPr>
      </p:pic>
    </p:spTree>
    <p:extLst>
      <p:ext uri="{BB962C8B-B14F-4D97-AF65-F5344CB8AC3E}">
        <p14:creationId xmlns:p14="http://schemas.microsoft.com/office/powerpoint/2010/main" val="90448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normAutofit/>
          </a:bodyPr>
          <a:lstStyle/>
          <a:p>
            <a:pPr algn="ctr"/>
            <a:r>
              <a:rPr lang="en-US" sz="4000" b="1" dirty="0"/>
              <a:t>Introduction</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4" name="TextBox 3">
            <a:extLst>
              <a:ext uri="{FF2B5EF4-FFF2-40B4-BE49-F238E27FC236}">
                <a16:creationId xmlns:a16="http://schemas.microsoft.com/office/drawing/2014/main" id="{2A179075-AA63-131A-2B4B-781FCABED0D5}"/>
              </a:ext>
            </a:extLst>
          </p:cNvPr>
          <p:cNvSpPr txBox="1"/>
          <p:nvPr/>
        </p:nvSpPr>
        <p:spPr>
          <a:xfrm>
            <a:off x="5486400" y="2273300"/>
            <a:ext cx="6070600" cy="2585323"/>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242424"/>
                </a:solidFill>
                <a:effectLst/>
                <a:latin typeface="-apple-system"/>
              </a:rPr>
              <a:t>This pandemic affected and changed the whole world. It affected most things in life. One of the main things covid affected was sales. </a:t>
            </a:r>
          </a:p>
          <a:p>
            <a:pPr algn="just"/>
            <a:endParaRPr lang="en-US" dirty="0">
              <a:solidFill>
                <a:srgbClr val="242424"/>
              </a:solidFill>
              <a:latin typeface="-apple-system"/>
            </a:endParaRPr>
          </a:p>
          <a:p>
            <a:pPr marL="285750" indent="-285750" algn="just">
              <a:buFont typeface="Arial" panose="020B0604020202020204" pitchFamily="34" charset="0"/>
              <a:buChar char="•"/>
            </a:pPr>
            <a:r>
              <a:rPr lang="en-US" b="0" i="0" dirty="0">
                <a:solidFill>
                  <a:srgbClr val="242424"/>
                </a:solidFill>
                <a:effectLst/>
                <a:latin typeface="-apple-system"/>
              </a:rPr>
              <a:t>To see the effect of covid on sales we chose this topic</a:t>
            </a:r>
          </a:p>
          <a:p>
            <a:pPr algn="just"/>
            <a:endParaRPr lang="en-US" b="0" i="0" dirty="0">
              <a:solidFill>
                <a:srgbClr val="242424"/>
              </a:solidFill>
              <a:effectLst/>
              <a:latin typeface="-apple-system"/>
            </a:endParaRPr>
          </a:p>
          <a:p>
            <a:pPr marL="285750" indent="-285750" algn="just">
              <a:buFont typeface="Arial" panose="020B0604020202020204" pitchFamily="34" charset="0"/>
              <a:buChar char="•"/>
            </a:pPr>
            <a:r>
              <a:rPr lang="en-US" b="0" i="0" dirty="0">
                <a:solidFill>
                  <a:srgbClr val="242424"/>
                </a:solidFill>
                <a:effectLst/>
                <a:latin typeface="-apple-system"/>
              </a:rPr>
              <a:t>We are using E-commerce sales datasets of two different domains (Cosmetics, Jewelry) to check if covid has impacted the sales negatively or positively.</a:t>
            </a:r>
            <a:endParaRPr lang="en-US" dirty="0">
              <a:solidFill>
                <a:srgbClr val="242424"/>
              </a:solidFill>
              <a:latin typeface="-apple-system"/>
            </a:endParaRPr>
          </a:p>
        </p:txBody>
      </p:sp>
    </p:spTree>
    <p:extLst>
      <p:ext uri="{BB962C8B-B14F-4D97-AF65-F5344CB8AC3E}">
        <p14:creationId xmlns:p14="http://schemas.microsoft.com/office/powerpoint/2010/main" val="147210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632755" y="136525"/>
            <a:ext cx="8721045" cy="1325563"/>
          </a:xfrm>
        </p:spPr>
        <p:txBody>
          <a:bodyPr>
            <a:normAutofit/>
          </a:bodyPr>
          <a:lstStyle/>
          <a:p>
            <a:pPr algn="ctr"/>
            <a:r>
              <a:rPr lang="en-US" sz="4000" b="1" dirty="0"/>
              <a:t>Visualization</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2" name="TextBox 1">
            <a:extLst>
              <a:ext uri="{FF2B5EF4-FFF2-40B4-BE49-F238E27FC236}">
                <a16:creationId xmlns:a16="http://schemas.microsoft.com/office/drawing/2014/main" id="{4BBE8C23-CEE4-2365-E9F4-6C0B759552D4}"/>
              </a:ext>
            </a:extLst>
          </p:cNvPr>
          <p:cNvSpPr txBox="1"/>
          <p:nvPr/>
        </p:nvSpPr>
        <p:spPr>
          <a:xfrm>
            <a:off x="2808627" y="1081040"/>
            <a:ext cx="83693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solidFill>
                  <a:prstClr val="black"/>
                </a:solidFill>
                <a:latin typeface="Tenorite"/>
              </a:rPr>
              <a:t>3</a:t>
            </a:r>
            <a:r>
              <a:rPr kumimoji="0" lang="en-IN" sz="2000" b="0" i="0" u="none" strike="noStrike" kern="1200" cap="none" spc="0" normalizeH="0" baseline="0" noProof="0" dirty="0">
                <a:ln>
                  <a:noFill/>
                </a:ln>
                <a:solidFill>
                  <a:prstClr val="black"/>
                </a:solidFill>
                <a:effectLst/>
                <a:uLnTx/>
                <a:uFillTx/>
                <a:latin typeface="Tenorite"/>
                <a:ea typeface="+mn-ea"/>
                <a:cs typeface="+mn-cs"/>
              </a:rPr>
              <a:t>. How covid </a:t>
            </a:r>
            <a:r>
              <a:rPr lang="en-IN" sz="2000" dirty="0">
                <a:solidFill>
                  <a:prstClr val="black"/>
                </a:solidFill>
                <a:latin typeface="Tenorite"/>
              </a:rPr>
              <a:t>affect sales in February</a:t>
            </a:r>
            <a:r>
              <a:rPr kumimoji="0" lang="en-IN" sz="2000" b="0" i="0" u="none" strike="noStrike" kern="1200" cap="none" spc="0" normalizeH="0" baseline="0" noProof="0" dirty="0">
                <a:ln>
                  <a:noFill/>
                </a:ln>
                <a:solidFill>
                  <a:prstClr val="black"/>
                </a:solidFill>
                <a:effectLst/>
                <a:uLnTx/>
                <a:uFillTx/>
                <a:latin typeface="Tenorite"/>
                <a:ea typeface="+mn-ea"/>
                <a:cs typeface="+mn-cs"/>
              </a:rPr>
              <a:t>?</a:t>
            </a:r>
            <a:endParaRPr kumimoji="0" lang="en-US" sz="2000" b="0" i="0" u="none" strike="noStrike" kern="1200" cap="none" spc="0" normalizeH="0" baseline="0" noProof="0" dirty="0">
              <a:ln>
                <a:noFill/>
              </a:ln>
              <a:solidFill>
                <a:prstClr val="black"/>
              </a:solidFill>
              <a:effectLst/>
              <a:uLnTx/>
              <a:uFillTx/>
              <a:latin typeface="Tenorite"/>
              <a:ea typeface="+mn-ea"/>
              <a:cs typeface="+mn-cs"/>
            </a:endParaRPr>
          </a:p>
        </p:txBody>
      </p:sp>
      <p:pic>
        <p:nvPicPr>
          <p:cNvPr id="5" name="Picture 4" descr="Graphical user interface, application&#10;&#10;Description automatically generated">
            <a:extLst>
              <a:ext uri="{FF2B5EF4-FFF2-40B4-BE49-F238E27FC236}">
                <a16:creationId xmlns:a16="http://schemas.microsoft.com/office/drawing/2014/main" id="{C701EFDD-E9B8-6619-9E0B-DFCFEF960EE1}"/>
              </a:ext>
            </a:extLst>
          </p:cNvPr>
          <p:cNvPicPr>
            <a:picLocks noChangeAspect="1"/>
          </p:cNvPicPr>
          <p:nvPr/>
        </p:nvPicPr>
        <p:blipFill>
          <a:blip r:embed="rId2"/>
          <a:stretch>
            <a:fillRect/>
          </a:stretch>
        </p:blipFill>
        <p:spPr>
          <a:xfrm>
            <a:off x="1985834" y="1785985"/>
            <a:ext cx="10014886" cy="3990975"/>
          </a:xfrm>
          <a:prstGeom prst="rect">
            <a:avLst/>
          </a:prstGeom>
        </p:spPr>
      </p:pic>
    </p:spTree>
    <p:extLst>
      <p:ext uri="{BB962C8B-B14F-4D97-AF65-F5344CB8AC3E}">
        <p14:creationId xmlns:p14="http://schemas.microsoft.com/office/powerpoint/2010/main" val="167899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632755" y="136525"/>
            <a:ext cx="8721045" cy="1325563"/>
          </a:xfrm>
        </p:spPr>
        <p:txBody>
          <a:bodyPr>
            <a:normAutofit/>
          </a:bodyPr>
          <a:lstStyle/>
          <a:p>
            <a:pPr algn="ctr"/>
            <a:r>
              <a:rPr lang="en-US" sz="4000" b="1" dirty="0"/>
              <a:t>Visualization</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2" name="TextBox 1">
            <a:extLst>
              <a:ext uri="{FF2B5EF4-FFF2-40B4-BE49-F238E27FC236}">
                <a16:creationId xmlns:a16="http://schemas.microsoft.com/office/drawing/2014/main" id="{4BBE8C23-CEE4-2365-E9F4-6C0B759552D4}"/>
              </a:ext>
            </a:extLst>
          </p:cNvPr>
          <p:cNvSpPr txBox="1"/>
          <p:nvPr/>
        </p:nvSpPr>
        <p:spPr>
          <a:xfrm>
            <a:off x="2808627" y="1081040"/>
            <a:ext cx="83693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solidFill>
                  <a:prstClr val="black"/>
                </a:solidFill>
                <a:latin typeface="Tenorite"/>
              </a:rPr>
              <a:t>4</a:t>
            </a:r>
            <a:r>
              <a:rPr kumimoji="0" lang="en-IN" sz="2000" b="0" i="0" u="none" strike="noStrike" kern="1200" cap="none" spc="0" normalizeH="0" baseline="0" noProof="0" dirty="0">
                <a:ln>
                  <a:noFill/>
                </a:ln>
                <a:solidFill>
                  <a:prstClr val="black"/>
                </a:solidFill>
                <a:effectLst/>
                <a:uLnTx/>
                <a:uFillTx/>
                <a:latin typeface="Tenorite"/>
                <a:ea typeface="+mn-ea"/>
                <a:cs typeface="+mn-cs"/>
              </a:rPr>
              <a:t>. Covid Vs Sales</a:t>
            </a:r>
            <a:endParaRPr kumimoji="0" lang="en-US" sz="2000" b="0" i="0" u="none" strike="noStrike" kern="1200" cap="none" spc="0" normalizeH="0" baseline="0" noProof="0" dirty="0">
              <a:ln>
                <a:noFill/>
              </a:ln>
              <a:solidFill>
                <a:prstClr val="black"/>
              </a:solidFill>
              <a:effectLst/>
              <a:uLnTx/>
              <a:uFillTx/>
              <a:latin typeface="Tenorite"/>
              <a:ea typeface="+mn-ea"/>
              <a:cs typeface="+mn-cs"/>
            </a:endParaRPr>
          </a:p>
        </p:txBody>
      </p:sp>
      <p:pic>
        <p:nvPicPr>
          <p:cNvPr id="6" name="Picture 2">
            <a:extLst>
              <a:ext uri="{FF2B5EF4-FFF2-40B4-BE49-F238E27FC236}">
                <a16:creationId xmlns:a16="http://schemas.microsoft.com/office/drawing/2014/main" id="{A0CDF7B7-3866-6509-E1FA-F0B0E3E5C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012" y="1676400"/>
            <a:ext cx="9413788" cy="509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42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632755" y="136525"/>
            <a:ext cx="8721045" cy="1325563"/>
          </a:xfrm>
        </p:spPr>
        <p:txBody>
          <a:bodyPr>
            <a:normAutofit/>
          </a:bodyPr>
          <a:lstStyle/>
          <a:p>
            <a:pPr algn="ctr"/>
            <a:r>
              <a:rPr lang="en-US" sz="4000" b="1" dirty="0"/>
              <a:t>Visualization</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2" name="TextBox 1">
            <a:extLst>
              <a:ext uri="{FF2B5EF4-FFF2-40B4-BE49-F238E27FC236}">
                <a16:creationId xmlns:a16="http://schemas.microsoft.com/office/drawing/2014/main" id="{4BBE8C23-CEE4-2365-E9F4-6C0B759552D4}"/>
              </a:ext>
            </a:extLst>
          </p:cNvPr>
          <p:cNvSpPr txBox="1"/>
          <p:nvPr/>
        </p:nvSpPr>
        <p:spPr>
          <a:xfrm>
            <a:off x="2808627" y="1081040"/>
            <a:ext cx="83693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solidFill>
                  <a:prstClr val="black"/>
                </a:solidFill>
                <a:latin typeface="Tenorite"/>
              </a:rPr>
              <a:t>5</a:t>
            </a:r>
            <a:r>
              <a:rPr kumimoji="0" lang="en-IN" sz="2000" b="0" i="0" u="none" strike="noStrike" kern="1200" cap="none" spc="0" normalizeH="0" baseline="0" noProof="0" dirty="0">
                <a:ln>
                  <a:noFill/>
                </a:ln>
                <a:solidFill>
                  <a:prstClr val="black"/>
                </a:solidFill>
                <a:effectLst/>
                <a:uLnTx/>
                <a:uFillTx/>
                <a:latin typeface="Tenorite"/>
                <a:ea typeface="+mn-ea"/>
                <a:cs typeface="+mn-cs"/>
              </a:rPr>
              <a:t>. Covid Vs </a:t>
            </a:r>
            <a:r>
              <a:rPr lang="en-IN" sz="2000" dirty="0">
                <a:solidFill>
                  <a:prstClr val="black"/>
                </a:solidFill>
                <a:latin typeface="Tenorite"/>
              </a:rPr>
              <a:t>Jewellery Sales</a:t>
            </a:r>
            <a:endParaRPr kumimoji="0" lang="en-US" sz="2000" b="0" i="0" u="none" strike="noStrike" kern="1200" cap="none" spc="0" normalizeH="0" baseline="0" noProof="0" dirty="0">
              <a:ln>
                <a:noFill/>
              </a:ln>
              <a:solidFill>
                <a:prstClr val="black"/>
              </a:solidFill>
              <a:effectLst/>
              <a:uLnTx/>
              <a:uFillTx/>
              <a:latin typeface="Tenorite"/>
              <a:ea typeface="+mn-ea"/>
              <a:cs typeface="+mn-cs"/>
            </a:endParaRPr>
          </a:p>
        </p:txBody>
      </p:sp>
      <p:pic>
        <p:nvPicPr>
          <p:cNvPr id="1026" name="Picture 2" descr="image">
            <a:extLst>
              <a:ext uri="{FF2B5EF4-FFF2-40B4-BE49-F238E27FC236}">
                <a16:creationId xmlns:a16="http://schemas.microsoft.com/office/drawing/2014/main" id="{33D42439-97C9-E96F-9F62-C5EBFF949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5631" y="1499714"/>
            <a:ext cx="7855291" cy="487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62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600700" y="628651"/>
            <a:ext cx="6095999" cy="1230817"/>
          </a:xfrm>
        </p:spPr>
        <p:txBody>
          <a:bodyPr>
            <a:noAutofit/>
          </a:bodyPr>
          <a:lstStyle/>
          <a:p>
            <a:r>
              <a:rPr lang="en-ZA" sz="4000" b="1" dirty="0"/>
              <a:t>findings</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ZA"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3" name="TextBox 2">
            <a:extLst>
              <a:ext uri="{FF2B5EF4-FFF2-40B4-BE49-F238E27FC236}">
                <a16:creationId xmlns:a16="http://schemas.microsoft.com/office/drawing/2014/main" id="{EEA19CC3-5A17-62C4-65F9-1E0443561473}"/>
              </a:ext>
            </a:extLst>
          </p:cNvPr>
          <p:cNvSpPr txBox="1"/>
          <p:nvPr/>
        </p:nvSpPr>
        <p:spPr>
          <a:xfrm>
            <a:off x="4843849" y="1320066"/>
            <a:ext cx="6685006"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As shown in the graph from previous slides, The trends for sales is similar from October to January.</a:t>
            </a:r>
            <a:r>
              <a:rPr lang="en-IN" sz="2000" dirty="0"/>
              <a:t> We see no spike in the sales for the month Feb. Which indicates a decrease in sales due to Covid.</a:t>
            </a:r>
          </a:p>
          <a:p>
            <a:endParaRPr lang="en-IN" sz="2000" dirty="0"/>
          </a:p>
          <a:p>
            <a:pPr marL="285750" indent="-285750">
              <a:buFont typeface="Arial" panose="020B0604020202020204" pitchFamily="34" charset="0"/>
              <a:buChar char="•"/>
            </a:pPr>
            <a:r>
              <a:rPr lang="en-IN" sz="2000" dirty="0"/>
              <a:t>In case of Cosmetic Data, by comparing sales of each month, the sales in November are high this might be because of external factors like Thanks-giving or pre-covid stock up.</a:t>
            </a:r>
            <a:r>
              <a:rPr lang="en-US" sz="2000" dirty="0"/>
              <a:t> We didn’t find any Covid cases data affecting the Cosmetic Sales.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For the Jewelry dataset, we could obtain that sale of gold is increasing instantly after covid, this is very unusual, with the price of gold remaining constant every year.</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US" sz="2000" dirty="0"/>
          </a:p>
        </p:txBody>
      </p:sp>
      <p:pic>
        <p:nvPicPr>
          <p:cNvPr id="3074" name="Picture 2">
            <a:extLst>
              <a:ext uri="{FF2B5EF4-FFF2-40B4-BE49-F238E27FC236}">
                <a16:creationId xmlns:a16="http://schemas.microsoft.com/office/drawing/2014/main" id="{E83EB6CE-9EC1-A76F-E4E6-BF8C9FAD6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99" y="314717"/>
            <a:ext cx="2040837" cy="201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29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600700" y="628651"/>
            <a:ext cx="6095999" cy="1230817"/>
          </a:xfrm>
        </p:spPr>
        <p:txBody>
          <a:bodyPr>
            <a:noAutofit/>
          </a:bodyPr>
          <a:lstStyle/>
          <a:p>
            <a:r>
              <a:rPr lang="en-ZA" sz="4000" b="1" dirty="0"/>
              <a:t>Challenges Faced &amp; Process Attempted</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ZA"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23" name="TextBox 22">
            <a:extLst>
              <a:ext uri="{FF2B5EF4-FFF2-40B4-BE49-F238E27FC236}">
                <a16:creationId xmlns:a16="http://schemas.microsoft.com/office/drawing/2014/main" id="{CB0851E1-3234-CDCC-D8CA-4A8F96D443A0}"/>
              </a:ext>
            </a:extLst>
          </p:cNvPr>
          <p:cNvSpPr txBox="1"/>
          <p:nvPr/>
        </p:nvSpPr>
        <p:spPr>
          <a:xfrm>
            <a:off x="5368376" y="2476693"/>
            <a:ext cx="6210299" cy="1631216"/>
          </a:xfrm>
          <a:prstGeom prst="rect">
            <a:avLst/>
          </a:prstGeom>
          <a:noFill/>
        </p:spPr>
        <p:txBody>
          <a:bodyPr wrap="square" rtlCol="0">
            <a:spAutoFit/>
          </a:bodyPr>
          <a:lstStyle/>
          <a:p>
            <a:pPr marL="285750" indent="-285750">
              <a:buFont typeface="Arial" panose="020B0604020202020204" pitchFamily="34" charset="0"/>
              <a:buChar char="•"/>
            </a:pPr>
            <a:r>
              <a:rPr lang="en-IN" sz="2000" dirty="0"/>
              <a:t>Kafka Implementation</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AWS EMR + Spark + Jupyter</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Hadoop + Spark + Jupyter</a:t>
            </a:r>
            <a:endParaRPr lang="en-US" sz="2000" dirty="0"/>
          </a:p>
        </p:txBody>
      </p:sp>
      <p:pic>
        <p:nvPicPr>
          <p:cNvPr id="7172" name="Picture 4" descr="Challenges - Free business and finance icons">
            <a:extLst>
              <a:ext uri="{FF2B5EF4-FFF2-40B4-BE49-F238E27FC236}">
                <a16:creationId xmlns:a16="http://schemas.microsoft.com/office/drawing/2014/main" id="{AFD618CC-248C-CA2A-DC31-9A61560F9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1" y="432327"/>
            <a:ext cx="2044366" cy="2044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393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600700" y="628651"/>
            <a:ext cx="6095999" cy="1230817"/>
          </a:xfrm>
        </p:spPr>
        <p:txBody>
          <a:bodyPr>
            <a:noAutofit/>
          </a:bodyPr>
          <a:lstStyle/>
          <a:p>
            <a:r>
              <a:rPr lang="en-ZA" sz="4000" b="1" dirty="0"/>
              <a:t>Limitations</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ZA"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23" name="TextBox 22">
            <a:extLst>
              <a:ext uri="{FF2B5EF4-FFF2-40B4-BE49-F238E27FC236}">
                <a16:creationId xmlns:a16="http://schemas.microsoft.com/office/drawing/2014/main" id="{CB0851E1-3234-CDCC-D8CA-4A8F96D443A0}"/>
              </a:ext>
            </a:extLst>
          </p:cNvPr>
          <p:cNvSpPr txBox="1"/>
          <p:nvPr/>
        </p:nvSpPr>
        <p:spPr>
          <a:xfrm>
            <a:off x="5143500" y="2118347"/>
            <a:ext cx="6210299" cy="390876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IN" sz="2400" b="0" i="0" u="none" strike="noStrike" kern="1200" cap="none" spc="0" normalizeH="0" baseline="0" noProof="0" dirty="0">
                <a:ln>
                  <a:noFill/>
                </a:ln>
                <a:solidFill>
                  <a:prstClr val="black"/>
                </a:solidFill>
                <a:effectLst/>
                <a:uLnTx/>
                <a:uFillTx/>
                <a:latin typeface="Tenorite"/>
                <a:ea typeface="+mn-ea"/>
                <a:cs typeface="+mn-cs"/>
              </a:rPr>
              <a:t>Dataset : </a:t>
            </a:r>
          </a:p>
          <a:p>
            <a:pPr marR="0" lvl="0" algn="l" defTabSz="914400" rtl="0" eaLnBrk="1" fontAlgn="auto" latinLnBrk="0" hangingPunct="1">
              <a:lnSpc>
                <a:spcPct val="100000"/>
              </a:lnSpc>
              <a:spcBef>
                <a:spcPts val="0"/>
              </a:spcBef>
              <a:spcAft>
                <a:spcPts val="0"/>
              </a:spcAft>
              <a:buClrTx/>
              <a:buSzTx/>
              <a:tabLst/>
              <a:defRPr/>
            </a:pPr>
            <a:endParaRPr kumimoji="0" lang="en-IN" sz="2400" b="0" i="0" u="none" strike="noStrike" kern="1200" cap="none" spc="0" normalizeH="0" baseline="0" noProof="0" dirty="0">
              <a:ln>
                <a:noFill/>
              </a:ln>
              <a:solidFill>
                <a:prstClr val="black"/>
              </a:solidFill>
              <a:effectLst/>
              <a:uLnTx/>
              <a:uFillTx/>
              <a:latin typeface="Tenorite"/>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dirty="0">
                <a:solidFill>
                  <a:srgbClr val="000000"/>
                </a:solidFill>
                <a:effectLst/>
                <a:latin typeface="Arial" panose="020B0604020202020204" pitchFamily="34" charset="0"/>
              </a:rPr>
              <a:t>The main limitation is that we were unable to find the e-commerce dataset for Jan 2019.</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srgbClr val="000000"/>
              </a:solidFill>
              <a:latin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dirty="0">
                <a:solidFill>
                  <a:srgbClr val="000000"/>
                </a:solidFill>
                <a:effectLst/>
                <a:latin typeface="Arial" panose="020B0604020202020204" pitchFamily="34" charset="0"/>
              </a:rPr>
              <a:t>our dataset contains records starting from Oct 2019 to Feb 2020. To accurately find the sales and covid relationship, we needed the dataset for Jan 2019.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srgbClr val="000000"/>
              </a:solidFill>
              <a:latin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dirty="0">
                <a:solidFill>
                  <a:srgbClr val="000000"/>
                </a:solidFill>
                <a:effectLst/>
                <a:latin typeface="Arial" panose="020B0604020202020204" pitchFamily="34" charset="0"/>
              </a:rPr>
              <a:t>In that case, we would have been clearly able to compare and correlate the sales in Jan 2019 and Jan 2020.</a:t>
            </a:r>
            <a:endParaRPr kumimoji="0" lang="en-IN" sz="2000" b="0" i="0" u="none" strike="noStrike" kern="1200" cap="none" spc="0" normalizeH="0" baseline="0" noProof="0" dirty="0">
              <a:ln>
                <a:noFill/>
              </a:ln>
              <a:solidFill>
                <a:prstClr val="black"/>
              </a:solidFill>
              <a:effectLst/>
              <a:uLnTx/>
              <a:uFillTx/>
              <a:latin typeface="Tenorite"/>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2000" b="0" i="0" u="none" strike="noStrike" kern="1200" cap="none" spc="0" normalizeH="0" baseline="0" noProof="0" dirty="0">
              <a:ln>
                <a:noFill/>
              </a:ln>
              <a:solidFill>
                <a:prstClr val="black"/>
              </a:solidFill>
              <a:effectLst/>
              <a:uLnTx/>
              <a:uFillTx/>
              <a:latin typeface="Tenorite"/>
              <a:ea typeface="+mn-ea"/>
              <a:cs typeface="+mn-cs"/>
            </a:endParaRPr>
          </a:p>
        </p:txBody>
      </p:sp>
      <p:sp>
        <p:nvSpPr>
          <p:cNvPr id="3" name="Isosceles Triangle 2">
            <a:extLst>
              <a:ext uri="{FF2B5EF4-FFF2-40B4-BE49-F238E27FC236}">
                <a16:creationId xmlns:a16="http://schemas.microsoft.com/office/drawing/2014/main" id="{F60AA459-EF87-8F2D-2784-6C37C9707BB3}"/>
              </a:ext>
            </a:extLst>
          </p:cNvPr>
          <p:cNvSpPr/>
          <p:nvPr/>
        </p:nvSpPr>
        <p:spPr>
          <a:xfrm>
            <a:off x="794083" y="652714"/>
            <a:ext cx="1594185" cy="1230817"/>
          </a:xfrm>
          <a:prstGeom prst="triangle">
            <a:avLst/>
          </a:prstGeom>
          <a:ln w="1111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1AB612B-B119-CAE0-C9AB-6C6DCF946AA2}"/>
              </a:ext>
            </a:extLst>
          </p:cNvPr>
          <p:cNvSpPr txBox="1"/>
          <p:nvPr/>
        </p:nvSpPr>
        <p:spPr>
          <a:xfrm>
            <a:off x="1332000" y="540000"/>
            <a:ext cx="483174" cy="1446550"/>
          </a:xfrm>
          <a:prstGeom prst="rect">
            <a:avLst/>
          </a:prstGeom>
          <a:noFill/>
        </p:spPr>
        <p:txBody>
          <a:bodyPr wrap="square" rtlCol="0">
            <a:spAutoFit/>
          </a:bodyPr>
          <a:lstStyle/>
          <a:p>
            <a:r>
              <a:rPr lang="en-IN" sz="8800" dirty="0"/>
              <a:t>!</a:t>
            </a:r>
            <a:endParaRPr lang="en-US" sz="8800" dirty="0"/>
          </a:p>
        </p:txBody>
      </p:sp>
    </p:spTree>
    <p:extLst>
      <p:ext uri="{BB962C8B-B14F-4D97-AF65-F5344CB8AC3E}">
        <p14:creationId xmlns:p14="http://schemas.microsoft.com/office/powerpoint/2010/main" val="389327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600700" y="628651"/>
            <a:ext cx="6095999" cy="1230817"/>
          </a:xfrm>
        </p:spPr>
        <p:txBody>
          <a:bodyPr>
            <a:noAutofit/>
          </a:bodyPr>
          <a:lstStyle/>
          <a:p>
            <a:r>
              <a:rPr lang="en-ZA" sz="4000" b="1" dirty="0"/>
              <a:t>Future plans</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ZA"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5" name="TextBox 4">
            <a:extLst>
              <a:ext uri="{FF2B5EF4-FFF2-40B4-BE49-F238E27FC236}">
                <a16:creationId xmlns:a16="http://schemas.microsoft.com/office/drawing/2014/main" id="{54B5D400-197D-D23E-9843-A340B05AF505}"/>
              </a:ext>
            </a:extLst>
          </p:cNvPr>
          <p:cNvSpPr txBox="1"/>
          <p:nvPr/>
        </p:nvSpPr>
        <p:spPr>
          <a:xfrm>
            <a:off x="4955059" y="2305615"/>
            <a:ext cx="6398740" cy="2246769"/>
          </a:xfrm>
          <a:prstGeom prst="rect">
            <a:avLst/>
          </a:prstGeom>
          <a:noFill/>
        </p:spPr>
        <p:txBody>
          <a:bodyPr wrap="square" rtlCol="0">
            <a:spAutoFit/>
          </a:bodyPr>
          <a:lstStyle/>
          <a:p>
            <a:pPr marL="285750" indent="-285750">
              <a:buFont typeface="Arial" panose="020B0604020202020204" pitchFamily="34" charset="0"/>
              <a:buChar char="•"/>
            </a:pPr>
            <a:r>
              <a:rPr lang="en-IN" sz="2000" dirty="0"/>
              <a:t>We want to implement the same model using AWS Cloud and Kafka streaming.</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Find dataset related to 2019 E-commerce data in order to find better correlation between the Sales and Covid cases.</a:t>
            </a:r>
          </a:p>
          <a:p>
            <a:endParaRPr lang="en-IN" sz="2000" dirty="0"/>
          </a:p>
        </p:txBody>
      </p:sp>
      <p:pic>
        <p:nvPicPr>
          <p:cNvPr id="4098" name="Picture 2" descr="Future Planning Png, Transparent Png , Transparent Png Image - PNGitem">
            <a:extLst>
              <a:ext uri="{FF2B5EF4-FFF2-40B4-BE49-F238E27FC236}">
                <a16:creationId xmlns:a16="http://schemas.microsoft.com/office/drawing/2014/main" id="{A20E60E0-81B2-644F-5672-22199CCEF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1" y="476814"/>
            <a:ext cx="2000764" cy="2011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12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600700" y="628651"/>
            <a:ext cx="6095999" cy="1230817"/>
          </a:xfrm>
        </p:spPr>
        <p:txBody>
          <a:bodyPr>
            <a:noAutofit/>
          </a:bodyPr>
          <a:lstStyle/>
          <a:p>
            <a:r>
              <a:rPr lang="en-ZA" sz="4000" b="1" dirty="0"/>
              <a:t>Business Recommendations</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ZA"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5" name="TextBox 4">
            <a:extLst>
              <a:ext uri="{FF2B5EF4-FFF2-40B4-BE49-F238E27FC236}">
                <a16:creationId xmlns:a16="http://schemas.microsoft.com/office/drawing/2014/main" id="{54B5D400-197D-D23E-9843-A340B05AF505}"/>
              </a:ext>
            </a:extLst>
          </p:cNvPr>
          <p:cNvSpPr txBox="1"/>
          <p:nvPr/>
        </p:nvSpPr>
        <p:spPr>
          <a:xfrm>
            <a:off x="4513477" y="1938528"/>
            <a:ext cx="7390051" cy="4801314"/>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42424"/>
                </a:solidFill>
                <a:effectLst/>
              </a:rPr>
              <a:t>Since there was a clear increase in the buying of gold assets during COVID, the cosmetics industry should focus on sourcing and producing more gold and precious metal jewelry during the next economic downturn(recession) to generate more revenue.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b="0" i="0" u="none" strike="noStrike" kern="1200" cap="none" spc="0" normalizeH="0" baseline="0" noProof="0" dirty="0">
              <a:ln>
                <a:noFill/>
              </a:ln>
              <a:solidFill>
                <a:prstClr val="black"/>
              </a:solidFill>
              <a:effectLst/>
              <a:uLnTx/>
              <a:uFillTx/>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42424"/>
                </a:solidFill>
                <a:effectLst/>
              </a:rPr>
              <a:t>During the month of November, e-commerce business models should spend more on advertising to increase their exposure to the market, since there is a large spike in sales (almost 50 percent) as well as increase their inventory to meet that demand. This could potentially offset loses from reduced sales incurred later during the slightly decreased sales of January-February.</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solidFill>
                <a:srgbClr val="242424"/>
              </a:solidFill>
              <a:effectLst/>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42424"/>
                </a:solidFill>
                <a:effectLst/>
              </a:rPr>
              <a:t>A final business recommendation could be to increase the production of goods that see consistently high sales throughout the year. While obvious, it is important because in this case excess inventory is not an actual worry. Any excess inventory will be cleared indue time given that demand for the product is sustained. </a:t>
            </a:r>
            <a:endParaRPr kumimoji="0" lang="en-IN" b="0" i="0" u="none" strike="noStrike" kern="1200" cap="none" spc="0" normalizeH="0" baseline="0" noProof="0" dirty="0">
              <a:ln>
                <a:noFill/>
              </a:ln>
              <a:solidFill>
                <a:prstClr val="black"/>
              </a:solidFill>
              <a:effectLst/>
              <a:uLnTx/>
              <a:uFillTx/>
              <a:ea typeface="+mn-ea"/>
              <a:cs typeface="+mn-cs"/>
            </a:endParaRPr>
          </a:p>
        </p:txBody>
      </p:sp>
      <p:pic>
        <p:nvPicPr>
          <p:cNvPr id="4098" name="Picture 2" descr="Future Planning Png, Transparent Png , Transparent Png Image - PNGitem">
            <a:extLst>
              <a:ext uri="{FF2B5EF4-FFF2-40B4-BE49-F238E27FC236}">
                <a16:creationId xmlns:a16="http://schemas.microsoft.com/office/drawing/2014/main" id="{A20E60E0-81B2-644F-5672-22199CCEF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1" y="476814"/>
            <a:ext cx="2000764" cy="2011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66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600700" y="628651"/>
            <a:ext cx="6095999" cy="1230817"/>
          </a:xfrm>
        </p:spPr>
        <p:txBody>
          <a:bodyPr>
            <a:noAutofit/>
          </a:bodyPr>
          <a:lstStyle/>
          <a:p>
            <a:r>
              <a:rPr lang="en-ZA" sz="4000" b="1" dirty="0"/>
              <a:t>conclusion</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ZA"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5122" name="Picture 2" descr="Checklist Black and White Line Icon Graphic by glyph.faisalovers · Creative  Fabrica">
            <a:extLst>
              <a:ext uri="{FF2B5EF4-FFF2-40B4-BE49-F238E27FC236}">
                <a16:creationId xmlns:a16="http://schemas.microsoft.com/office/drawing/2014/main" id="{943AA478-06F5-7750-A1C2-716806A381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775" t="10824" r="22632" b="10251"/>
          <a:stretch/>
        </p:blipFill>
        <p:spPr bwMode="auto">
          <a:xfrm>
            <a:off x="495301" y="362059"/>
            <a:ext cx="1520876" cy="16956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8666674-8886-0081-E4BC-8136FAB7C2AA}"/>
              </a:ext>
            </a:extLst>
          </p:cNvPr>
          <p:cNvSpPr txBox="1"/>
          <p:nvPr/>
        </p:nvSpPr>
        <p:spPr>
          <a:xfrm>
            <a:off x="4821709" y="2057752"/>
            <a:ext cx="6305550" cy="2246769"/>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solidFill>
                  <a:srgbClr val="242424"/>
                </a:solidFill>
              </a:rPr>
              <a:t>From the insights we have obtained, C</a:t>
            </a:r>
            <a:r>
              <a:rPr lang="en-US" sz="2000" b="0" i="0" dirty="0">
                <a:solidFill>
                  <a:srgbClr val="242424"/>
                </a:solidFill>
                <a:effectLst/>
              </a:rPr>
              <a:t>ovid had a negative affect in the month of February on sales.</a:t>
            </a:r>
            <a:r>
              <a:rPr lang="en-US" sz="2000" dirty="0">
                <a:solidFill>
                  <a:srgbClr val="242424"/>
                </a:solidFill>
              </a:rPr>
              <a:t> We would be more precise on this with more data on hand</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235147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normAutofit/>
          </a:bodyPr>
          <a:lstStyle/>
          <a:p>
            <a:pPr algn="ctr"/>
            <a:r>
              <a:rPr lang="en-US" sz="4000" b="1" dirty="0"/>
              <a:t>Thank you</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3" name="TextBox 2">
            <a:extLst>
              <a:ext uri="{FF2B5EF4-FFF2-40B4-BE49-F238E27FC236}">
                <a16:creationId xmlns:a16="http://schemas.microsoft.com/office/drawing/2014/main" id="{1C40B2BB-EDAF-F587-0B37-CD773BD28D14}"/>
              </a:ext>
            </a:extLst>
          </p:cNvPr>
          <p:cNvSpPr txBox="1"/>
          <p:nvPr/>
        </p:nvSpPr>
        <p:spPr>
          <a:xfrm>
            <a:off x="5955632" y="2530819"/>
            <a:ext cx="5398168" cy="369332"/>
          </a:xfrm>
          <a:prstGeom prst="rect">
            <a:avLst/>
          </a:prstGeom>
          <a:noFill/>
        </p:spPr>
        <p:txBody>
          <a:bodyPr wrap="square" rtlCol="0">
            <a:spAutoFit/>
          </a:bodyPr>
          <a:lstStyle/>
          <a:p>
            <a:pPr algn="ctr"/>
            <a:r>
              <a:rPr lang="en-IN" dirty="0"/>
              <a:t>GROUP 4:</a:t>
            </a:r>
          </a:p>
        </p:txBody>
      </p:sp>
      <p:sp>
        <p:nvSpPr>
          <p:cNvPr id="4" name="TextBox 3">
            <a:extLst>
              <a:ext uri="{FF2B5EF4-FFF2-40B4-BE49-F238E27FC236}">
                <a16:creationId xmlns:a16="http://schemas.microsoft.com/office/drawing/2014/main" id="{6295114E-66C7-0833-2C37-3FB45DBC67BD}"/>
              </a:ext>
            </a:extLst>
          </p:cNvPr>
          <p:cNvSpPr txBox="1"/>
          <p:nvPr/>
        </p:nvSpPr>
        <p:spPr>
          <a:xfrm>
            <a:off x="6244389" y="2988507"/>
            <a:ext cx="2462463" cy="1477328"/>
          </a:xfrm>
          <a:prstGeom prst="rect">
            <a:avLst/>
          </a:prstGeom>
          <a:noFill/>
        </p:spPr>
        <p:txBody>
          <a:bodyPr wrap="square" rtlCol="0">
            <a:spAutoFit/>
          </a:bodyPr>
          <a:lstStyle/>
          <a:p>
            <a:r>
              <a:rPr lang="en-IN" dirty="0"/>
              <a:t>Ram Smaran Pandiri</a:t>
            </a:r>
          </a:p>
          <a:p>
            <a:r>
              <a:rPr lang="en-IN" dirty="0"/>
              <a:t>Shubham</a:t>
            </a:r>
          </a:p>
          <a:p>
            <a:r>
              <a:rPr lang="en-IN" dirty="0"/>
              <a:t>Aravindhan Keerthana</a:t>
            </a:r>
          </a:p>
          <a:p>
            <a:r>
              <a:rPr lang="en-IN" dirty="0"/>
              <a:t>Chourey Manas</a:t>
            </a:r>
          </a:p>
          <a:p>
            <a:r>
              <a:rPr lang="en-IN" dirty="0"/>
              <a:t>Lankipalli Abhiram</a:t>
            </a:r>
            <a:endParaRPr lang="en-US" dirty="0"/>
          </a:p>
        </p:txBody>
      </p:sp>
      <p:sp>
        <p:nvSpPr>
          <p:cNvPr id="7" name="TextBox 6">
            <a:extLst>
              <a:ext uri="{FF2B5EF4-FFF2-40B4-BE49-F238E27FC236}">
                <a16:creationId xmlns:a16="http://schemas.microsoft.com/office/drawing/2014/main" id="{E85FA4A9-5B51-D9A0-A490-D8DFD179CB8D}"/>
              </a:ext>
            </a:extLst>
          </p:cNvPr>
          <p:cNvSpPr txBox="1"/>
          <p:nvPr/>
        </p:nvSpPr>
        <p:spPr>
          <a:xfrm>
            <a:off x="8857247" y="2988507"/>
            <a:ext cx="2416343" cy="1477328"/>
          </a:xfrm>
          <a:prstGeom prst="rect">
            <a:avLst/>
          </a:prstGeom>
          <a:noFill/>
        </p:spPr>
        <p:txBody>
          <a:bodyPr wrap="square" rtlCol="0">
            <a:spAutoFit/>
          </a:bodyPr>
          <a:lstStyle/>
          <a:p>
            <a:pPr marL="285750" indent="-285750">
              <a:buFontTx/>
              <a:buChar char="-"/>
            </a:pPr>
            <a:r>
              <a:rPr lang="en-IN" dirty="0"/>
              <a:t>rxp210024</a:t>
            </a:r>
          </a:p>
          <a:p>
            <a:pPr marL="285750" indent="-285750">
              <a:buFontTx/>
              <a:buChar char="-"/>
            </a:pPr>
            <a:r>
              <a:rPr lang="en-US" dirty="0"/>
              <a:t>sxx210007</a:t>
            </a:r>
          </a:p>
          <a:p>
            <a:pPr marL="285750" indent="-285750">
              <a:buFontTx/>
              <a:buChar char="-"/>
            </a:pPr>
            <a:r>
              <a:rPr lang="en-US" dirty="0"/>
              <a:t>kxa210051</a:t>
            </a:r>
          </a:p>
          <a:p>
            <a:pPr marL="285750" indent="-285750">
              <a:buFontTx/>
              <a:buChar char="-"/>
            </a:pPr>
            <a:r>
              <a:rPr lang="en-US" dirty="0"/>
              <a:t>mxc2</a:t>
            </a:r>
            <a:r>
              <a:rPr lang="en-US" b="0" i="0" dirty="0">
                <a:solidFill>
                  <a:srgbClr val="242424"/>
                </a:solidFill>
                <a:effectLst/>
                <a:latin typeface="-apple-system"/>
              </a:rPr>
              <a:t>00000</a:t>
            </a:r>
            <a:endParaRPr lang="en-US" dirty="0"/>
          </a:p>
          <a:p>
            <a:pPr marL="285750" indent="-285750">
              <a:buFontTx/>
              <a:buChar char="-"/>
            </a:pPr>
            <a:r>
              <a:rPr lang="en-US" dirty="0"/>
              <a:t>arl170230</a:t>
            </a:r>
          </a:p>
        </p:txBody>
      </p:sp>
    </p:spTree>
    <p:extLst>
      <p:ext uri="{BB962C8B-B14F-4D97-AF65-F5344CB8AC3E}">
        <p14:creationId xmlns:p14="http://schemas.microsoft.com/office/powerpoint/2010/main" val="2748673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210456" y="151269"/>
            <a:ext cx="5660571" cy="1021024"/>
          </a:xfrm>
        </p:spPr>
        <p:txBody>
          <a:bodyPr>
            <a:noAutofit/>
          </a:bodyPr>
          <a:lstStyle/>
          <a:p>
            <a:r>
              <a:rPr lang="en-US" sz="4000" b="1" dirty="0"/>
              <a:t>Business questions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sz="2000" b="1" dirty="0"/>
              <a:t>Cosmetics</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sz="2000" b="1" dirty="0"/>
              <a:t>jewelry</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sz="2000" b="1" dirty="0"/>
              <a:t>Brands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normAutofit/>
          </a:bodyPr>
          <a:lstStyle/>
          <a:p>
            <a:pPr algn="just"/>
            <a:r>
              <a:rPr lang="en-US" sz="2000" dirty="0"/>
              <a:t>Does increase in covid cases affect cosmetic sales ?</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normAutofit/>
          </a:bodyPr>
          <a:lstStyle/>
          <a:p>
            <a:pPr algn="just"/>
            <a:r>
              <a:rPr lang="en-US" sz="2000" dirty="0"/>
              <a:t>Does increase in covid cases affect jewelry sales ? </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normAutofit/>
          </a:bodyPr>
          <a:lstStyle/>
          <a:p>
            <a:r>
              <a:rPr lang="en-US" sz="2000" dirty="0"/>
              <a:t>What are the most affected brands ?</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2050" name="Picture 2" descr="People icon with question mark. business solution. business symbol. simple  illustration. Editable stroke. Design template vector 4591111 Vector Art at  Vecteezy">
            <a:extLst>
              <a:ext uri="{FF2B5EF4-FFF2-40B4-BE49-F238E27FC236}">
                <a16:creationId xmlns:a16="http://schemas.microsoft.com/office/drawing/2014/main" id="{81BA22DC-1BD6-E0B0-54E3-5D51BCFCA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359" y="4300993"/>
            <a:ext cx="2324854" cy="232485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a:extLst>
              <a:ext uri="{FF2B5EF4-FFF2-40B4-BE49-F238E27FC236}">
                <a16:creationId xmlns:a16="http://schemas.microsoft.com/office/drawing/2014/main" id="{F03DF0CE-7DCA-4C0F-C7A8-0C154F241820}"/>
              </a:ext>
            </a:extLst>
          </p:cNvPr>
          <p:cNvSpPr txBox="1">
            <a:spLocks/>
          </p:cNvSpPr>
          <p:nvPr/>
        </p:nvSpPr>
        <p:spPr>
          <a:xfrm>
            <a:off x="1982811" y="4766236"/>
            <a:ext cx="2141764" cy="514350"/>
          </a:xfrm>
          <a:prstGeom prst="rect">
            <a:avLst/>
          </a:prstGeom>
        </p:spPr>
        <p:txBody>
          <a:bodyPr vert="horz" lIns="91440" tIns="45720" rIns="9144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600" kern="1200" cap="all" spc="1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Jewelry Price</a:t>
            </a:r>
          </a:p>
        </p:txBody>
      </p:sp>
      <p:sp>
        <p:nvSpPr>
          <p:cNvPr id="10" name="Text Placeholder 8">
            <a:extLst>
              <a:ext uri="{FF2B5EF4-FFF2-40B4-BE49-F238E27FC236}">
                <a16:creationId xmlns:a16="http://schemas.microsoft.com/office/drawing/2014/main" id="{5F9CEA0B-E16A-53A3-B733-F50CE4A4AECC}"/>
              </a:ext>
            </a:extLst>
          </p:cNvPr>
          <p:cNvSpPr txBox="1">
            <a:spLocks/>
          </p:cNvSpPr>
          <p:nvPr/>
        </p:nvSpPr>
        <p:spPr>
          <a:xfrm>
            <a:off x="6096000" y="4732899"/>
            <a:ext cx="5539095" cy="1010842"/>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t>Does increase in covid cases affect jewelry price ?</a:t>
            </a:r>
          </a:p>
        </p:txBody>
      </p:sp>
    </p:spTree>
    <p:extLst>
      <p:ext uri="{BB962C8B-B14F-4D97-AF65-F5344CB8AC3E}">
        <p14:creationId xmlns:p14="http://schemas.microsoft.com/office/powerpoint/2010/main" val="173856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778550" y="9625"/>
            <a:ext cx="10515600" cy="1325563"/>
          </a:xfrm>
        </p:spPr>
        <p:txBody>
          <a:bodyPr lIns="0">
            <a:normAutofit/>
          </a:bodyPr>
          <a:lstStyle/>
          <a:p>
            <a:r>
              <a:rPr lang="en-US" sz="4000" b="1" dirty="0"/>
              <a:t>Frameworks used :</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78550" y="975201"/>
            <a:ext cx="6765925" cy="496888"/>
          </a:xfrm>
        </p:spPr>
        <p:txBody>
          <a:bodyPr/>
          <a:lstStyle/>
          <a:p>
            <a:r>
              <a:rPr lang="en-US" sz="2000" dirty="0"/>
              <a:t>We used Hadoop + Spark frameworks for our project.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451777" y="6060198"/>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6DE524-14A8-2DF7-91B2-04B8123B479B}"/>
              </a:ext>
              <a:ext uri="{C183D7F6-B498-43B3-948B-1728B52AA6E4}">
                <adec:decorative xmlns:adec="http://schemas.microsoft.com/office/drawing/2017/decorative" val="1"/>
              </a:ext>
            </a:extLst>
          </p:cNvPr>
          <p:cNvCxnSpPr>
            <a:cxnSpLocks/>
          </p:cNvCxnSpPr>
          <p:nvPr/>
        </p:nvCxnSpPr>
        <p:spPr>
          <a:xfrm>
            <a:off x="11005457" y="78445"/>
            <a:ext cx="1186543" cy="4019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FBCEEB4A-347B-DA9E-9492-693860B4BBB9}"/>
              </a:ext>
            </a:extLst>
          </p:cNvPr>
          <p:cNvGrpSpPr/>
          <p:nvPr/>
        </p:nvGrpSpPr>
        <p:grpSpPr>
          <a:xfrm>
            <a:off x="6348627" y="1384378"/>
            <a:ext cx="4586515" cy="5111088"/>
            <a:chOff x="6348627" y="1384378"/>
            <a:chExt cx="4586515" cy="5111088"/>
          </a:xfrm>
        </p:grpSpPr>
        <p:sp>
          <p:nvSpPr>
            <p:cNvPr id="24" name="Rectangle: Rounded Corners 23">
              <a:extLst>
                <a:ext uri="{FF2B5EF4-FFF2-40B4-BE49-F238E27FC236}">
                  <a16:creationId xmlns:a16="http://schemas.microsoft.com/office/drawing/2014/main" id="{AA1D72FD-5F26-ABEC-5520-8DCA88D6E849}"/>
                </a:ext>
              </a:extLst>
            </p:cNvPr>
            <p:cNvSpPr/>
            <p:nvPr/>
          </p:nvSpPr>
          <p:spPr>
            <a:xfrm>
              <a:off x="6348627" y="4191479"/>
              <a:ext cx="4564743" cy="49688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HADOOP HDFS</a:t>
              </a:r>
              <a:endParaRPr lang="en-US" b="1" dirty="0"/>
            </a:p>
          </p:txBody>
        </p:sp>
        <p:sp>
          <p:nvSpPr>
            <p:cNvPr id="25" name="Rectangle: Rounded Corners 24">
              <a:extLst>
                <a:ext uri="{FF2B5EF4-FFF2-40B4-BE49-F238E27FC236}">
                  <a16:creationId xmlns:a16="http://schemas.microsoft.com/office/drawing/2014/main" id="{FCB6B0B5-0D45-C681-D69A-5494DAE798DD}"/>
                </a:ext>
              </a:extLst>
            </p:cNvPr>
            <p:cNvSpPr/>
            <p:nvPr/>
          </p:nvSpPr>
          <p:spPr>
            <a:xfrm>
              <a:off x="6348627" y="3245170"/>
              <a:ext cx="4564743" cy="49688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HADOOP YARN</a:t>
              </a:r>
              <a:endParaRPr lang="en-US" b="1" dirty="0"/>
            </a:p>
          </p:txBody>
        </p:sp>
        <p:sp>
          <p:nvSpPr>
            <p:cNvPr id="26" name="Rectangle: Rounded Corners 25">
              <a:extLst>
                <a:ext uri="{FF2B5EF4-FFF2-40B4-BE49-F238E27FC236}">
                  <a16:creationId xmlns:a16="http://schemas.microsoft.com/office/drawing/2014/main" id="{C69F8517-0200-0ED6-3855-0430F13B0092}"/>
                </a:ext>
              </a:extLst>
            </p:cNvPr>
            <p:cNvSpPr/>
            <p:nvPr/>
          </p:nvSpPr>
          <p:spPr>
            <a:xfrm>
              <a:off x="6370399" y="2314327"/>
              <a:ext cx="4564743" cy="49688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APACHE SPARK</a:t>
              </a:r>
              <a:endParaRPr lang="en-US" b="1" dirty="0"/>
            </a:p>
          </p:txBody>
        </p:sp>
        <p:sp>
          <p:nvSpPr>
            <p:cNvPr id="27" name="Rectangle: Rounded Corners 26">
              <a:extLst>
                <a:ext uri="{FF2B5EF4-FFF2-40B4-BE49-F238E27FC236}">
                  <a16:creationId xmlns:a16="http://schemas.microsoft.com/office/drawing/2014/main" id="{814B220F-C28C-DE3F-FDCB-EA1112B2C95B}"/>
                </a:ext>
              </a:extLst>
            </p:cNvPr>
            <p:cNvSpPr/>
            <p:nvPr/>
          </p:nvSpPr>
          <p:spPr>
            <a:xfrm>
              <a:off x="6370399" y="1384378"/>
              <a:ext cx="4564743" cy="49688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JUPYTER NOTEBOOK</a:t>
              </a:r>
              <a:endParaRPr lang="en-US" b="1" dirty="0"/>
            </a:p>
          </p:txBody>
        </p:sp>
        <p:sp>
          <p:nvSpPr>
            <p:cNvPr id="28" name="Rectangle: Rounded Corners 27">
              <a:extLst>
                <a:ext uri="{FF2B5EF4-FFF2-40B4-BE49-F238E27FC236}">
                  <a16:creationId xmlns:a16="http://schemas.microsoft.com/office/drawing/2014/main" id="{A99388B7-A123-E68E-D812-949F8143E179}"/>
                </a:ext>
              </a:extLst>
            </p:cNvPr>
            <p:cNvSpPr/>
            <p:nvPr/>
          </p:nvSpPr>
          <p:spPr>
            <a:xfrm>
              <a:off x="6370399" y="5998578"/>
              <a:ext cx="4564743" cy="49688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 Source (.csv)</a:t>
              </a:r>
              <a:endParaRPr lang="en-US" b="1" dirty="0"/>
            </a:p>
          </p:txBody>
        </p:sp>
        <p:sp>
          <p:nvSpPr>
            <p:cNvPr id="29" name="Rectangle: Rounded Corners 28">
              <a:extLst>
                <a:ext uri="{FF2B5EF4-FFF2-40B4-BE49-F238E27FC236}">
                  <a16:creationId xmlns:a16="http://schemas.microsoft.com/office/drawing/2014/main" id="{E777D072-A76C-65D5-F2F8-8855B36C7D2D}"/>
                </a:ext>
              </a:extLst>
            </p:cNvPr>
            <p:cNvSpPr/>
            <p:nvPr/>
          </p:nvSpPr>
          <p:spPr>
            <a:xfrm>
              <a:off x="6370399" y="5052245"/>
              <a:ext cx="1516743" cy="49688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SQOOP</a:t>
              </a:r>
              <a:endParaRPr lang="en-US" b="1" dirty="0"/>
            </a:p>
          </p:txBody>
        </p:sp>
        <p:sp>
          <p:nvSpPr>
            <p:cNvPr id="30" name="Rectangle: Rounded Corners 29">
              <a:extLst>
                <a:ext uri="{FF2B5EF4-FFF2-40B4-BE49-F238E27FC236}">
                  <a16:creationId xmlns:a16="http://schemas.microsoft.com/office/drawing/2014/main" id="{C8AB042D-ADF6-AB5E-1BC2-6837D9D31660}"/>
                </a:ext>
              </a:extLst>
            </p:cNvPr>
            <p:cNvSpPr/>
            <p:nvPr/>
          </p:nvSpPr>
          <p:spPr>
            <a:xfrm>
              <a:off x="9418398" y="5052245"/>
              <a:ext cx="1516744" cy="49688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FLUME</a:t>
              </a:r>
              <a:endParaRPr lang="en-US" b="1" dirty="0"/>
            </a:p>
          </p:txBody>
        </p:sp>
        <p:cxnSp>
          <p:nvCxnSpPr>
            <p:cNvPr id="32" name="Straight Arrow Connector 31">
              <a:extLst>
                <a:ext uri="{FF2B5EF4-FFF2-40B4-BE49-F238E27FC236}">
                  <a16:creationId xmlns:a16="http://schemas.microsoft.com/office/drawing/2014/main" id="{1C05B464-DFEC-7015-9235-C108BB734840}"/>
                </a:ext>
              </a:extLst>
            </p:cNvPr>
            <p:cNvCxnSpPr>
              <a:cxnSpLocks/>
            </p:cNvCxnSpPr>
            <p:nvPr/>
          </p:nvCxnSpPr>
          <p:spPr>
            <a:xfrm flipV="1">
              <a:off x="8240191" y="4602800"/>
              <a:ext cx="0" cy="1395777"/>
            </a:xfrm>
            <a:prstGeom prst="straightConnector1">
              <a:avLst/>
            </a:prstGeom>
            <a:ln w="635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201AEA-C7C9-76DD-8302-EECF66676004}"/>
                </a:ext>
              </a:extLst>
            </p:cNvPr>
            <p:cNvCxnSpPr>
              <a:cxnSpLocks/>
            </p:cNvCxnSpPr>
            <p:nvPr/>
          </p:nvCxnSpPr>
          <p:spPr>
            <a:xfrm flipV="1">
              <a:off x="9036663" y="4602800"/>
              <a:ext cx="0" cy="1395777"/>
            </a:xfrm>
            <a:prstGeom prst="straightConnector1">
              <a:avLst/>
            </a:prstGeom>
            <a:ln w="635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9170570-53F1-1C57-870B-3BAA44CEA1DE}"/>
                </a:ext>
              </a:extLst>
            </p:cNvPr>
            <p:cNvCxnSpPr>
              <a:cxnSpLocks/>
              <a:stCxn id="25" idx="0"/>
            </p:cNvCxnSpPr>
            <p:nvPr/>
          </p:nvCxnSpPr>
          <p:spPr>
            <a:xfrm flipV="1">
              <a:off x="8630999" y="2787981"/>
              <a:ext cx="0" cy="457189"/>
            </a:xfrm>
            <a:prstGeom prst="straightConnector1">
              <a:avLst/>
            </a:prstGeom>
            <a:ln w="635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54268E6-6EFE-1FA9-FE9E-4BAC5D023F8E}"/>
                </a:ext>
              </a:extLst>
            </p:cNvPr>
            <p:cNvCxnSpPr>
              <a:cxnSpLocks/>
              <a:endCxn id="25" idx="2"/>
            </p:cNvCxnSpPr>
            <p:nvPr/>
          </p:nvCxnSpPr>
          <p:spPr>
            <a:xfrm flipV="1">
              <a:off x="8630998" y="3742058"/>
              <a:ext cx="1" cy="457189"/>
            </a:xfrm>
            <a:prstGeom prst="straightConnector1">
              <a:avLst/>
            </a:prstGeom>
            <a:ln w="635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Arrow: Pentagon 51">
            <a:extLst>
              <a:ext uri="{FF2B5EF4-FFF2-40B4-BE49-F238E27FC236}">
                <a16:creationId xmlns:a16="http://schemas.microsoft.com/office/drawing/2014/main" id="{3F199DEE-4361-3C96-E048-720756DD47E2}"/>
              </a:ext>
            </a:extLst>
          </p:cNvPr>
          <p:cNvSpPr/>
          <p:nvPr/>
        </p:nvSpPr>
        <p:spPr>
          <a:xfrm>
            <a:off x="2120904" y="2178636"/>
            <a:ext cx="3453024" cy="46850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 PROCESSING</a:t>
            </a:r>
            <a:endParaRPr lang="en-US" b="1" dirty="0"/>
          </a:p>
        </p:txBody>
      </p:sp>
      <p:sp>
        <p:nvSpPr>
          <p:cNvPr id="54" name="Arrow: Pentagon 53">
            <a:extLst>
              <a:ext uri="{FF2B5EF4-FFF2-40B4-BE49-F238E27FC236}">
                <a16:creationId xmlns:a16="http://schemas.microsoft.com/office/drawing/2014/main" id="{781A0D09-725F-4708-91E7-B9DE72593E81}"/>
              </a:ext>
            </a:extLst>
          </p:cNvPr>
          <p:cNvSpPr/>
          <p:nvPr/>
        </p:nvSpPr>
        <p:spPr>
          <a:xfrm>
            <a:off x="2120907" y="3137858"/>
            <a:ext cx="3453024" cy="46850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RESOURCE MANAGEMENT</a:t>
            </a:r>
            <a:endParaRPr lang="en-US" b="1" dirty="0"/>
          </a:p>
        </p:txBody>
      </p:sp>
      <p:sp>
        <p:nvSpPr>
          <p:cNvPr id="57" name="Arrow: Pentagon 56">
            <a:extLst>
              <a:ext uri="{FF2B5EF4-FFF2-40B4-BE49-F238E27FC236}">
                <a16:creationId xmlns:a16="http://schemas.microsoft.com/office/drawing/2014/main" id="{26F034BC-B147-3502-49AC-154BF92D8CB1}"/>
              </a:ext>
            </a:extLst>
          </p:cNvPr>
          <p:cNvSpPr/>
          <p:nvPr/>
        </p:nvSpPr>
        <p:spPr>
          <a:xfrm>
            <a:off x="2120906" y="4079679"/>
            <a:ext cx="3453024" cy="46850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 STORAGE</a:t>
            </a:r>
            <a:endParaRPr lang="en-US" b="1" dirty="0"/>
          </a:p>
        </p:txBody>
      </p:sp>
      <p:sp>
        <p:nvSpPr>
          <p:cNvPr id="58" name="Arrow: Pentagon 57">
            <a:extLst>
              <a:ext uri="{FF2B5EF4-FFF2-40B4-BE49-F238E27FC236}">
                <a16:creationId xmlns:a16="http://schemas.microsoft.com/office/drawing/2014/main" id="{E2FB0DFC-752E-E7B3-B0EC-4E878B59AC66}"/>
              </a:ext>
            </a:extLst>
          </p:cNvPr>
          <p:cNvSpPr/>
          <p:nvPr/>
        </p:nvSpPr>
        <p:spPr>
          <a:xfrm>
            <a:off x="2120903" y="5821123"/>
            <a:ext cx="3453024" cy="46850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FILE SYSTEM</a:t>
            </a:r>
            <a:endParaRPr lang="en-US" b="1" dirty="0"/>
          </a:p>
        </p:txBody>
      </p:sp>
    </p:spTree>
    <p:extLst>
      <p:ext uri="{BB962C8B-B14F-4D97-AF65-F5344CB8AC3E}">
        <p14:creationId xmlns:p14="http://schemas.microsoft.com/office/powerpoint/2010/main" val="46093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normAutofit/>
          </a:bodyPr>
          <a:lstStyle/>
          <a:p>
            <a:r>
              <a:rPr lang="en-US" sz="4000" b="1" dirty="0"/>
              <a:t>Why this framework?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19" name="TextBox 18">
            <a:extLst>
              <a:ext uri="{FF2B5EF4-FFF2-40B4-BE49-F238E27FC236}">
                <a16:creationId xmlns:a16="http://schemas.microsoft.com/office/drawing/2014/main" id="{09FCE549-4527-9672-DF07-A3F20202439E}"/>
              </a:ext>
            </a:extLst>
          </p:cNvPr>
          <p:cNvSpPr txBox="1"/>
          <p:nvPr/>
        </p:nvSpPr>
        <p:spPr>
          <a:xfrm>
            <a:off x="2140857" y="2583543"/>
            <a:ext cx="8585200" cy="2554545"/>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Jupyter notebook on spark is a well balanced combination for Big Data processing and Data Analytics.</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r>
              <a:rPr lang="en-IN" sz="2000" dirty="0"/>
              <a:t>Provides good User Interface and combines multiple works into a single file.</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r>
              <a:rPr lang="en-IN" sz="2000" dirty="0"/>
              <a:t>It could perform everything from Data Processing and Analysis to Data Visualization.</a:t>
            </a:r>
          </a:p>
        </p:txBody>
      </p:sp>
    </p:spTree>
    <p:extLst>
      <p:ext uri="{BB962C8B-B14F-4D97-AF65-F5344CB8AC3E}">
        <p14:creationId xmlns:p14="http://schemas.microsoft.com/office/powerpoint/2010/main" val="105740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558799" y="151269"/>
            <a:ext cx="5660571" cy="1021024"/>
          </a:xfrm>
        </p:spPr>
        <p:txBody>
          <a:bodyPr>
            <a:noAutofit/>
          </a:bodyPr>
          <a:lstStyle/>
          <a:p>
            <a:r>
              <a:rPr lang="en-US" sz="4000" b="1" dirty="0"/>
              <a:t>DATASETS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416191" y="1284912"/>
            <a:ext cx="2141764" cy="1003942"/>
          </a:xfrm>
        </p:spPr>
        <p:txBody>
          <a:bodyPr vert="horz" lIns="91440" tIns="45720" rIns="91440" bIns="45720" rtlCol="0" anchor="ctr">
            <a:normAutofit/>
          </a:bodyPr>
          <a:lstStyle/>
          <a:p>
            <a:pPr algn="l"/>
            <a:r>
              <a:rPr lang="en-US" sz="2000" b="1" dirty="0"/>
              <a:t>E-Commerce in Cosmetics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31073" y="3712223"/>
            <a:ext cx="2141764" cy="514350"/>
          </a:xfrm>
        </p:spPr>
        <p:txBody>
          <a:bodyPr/>
          <a:lstStyle/>
          <a:p>
            <a:r>
              <a:rPr lang="en-US" sz="2000" b="1" dirty="0"/>
              <a:t>covid</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317963"/>
            <a:ext cx="5539095" cy="1010842"/>
          </a:xfrm>
        </p:spPr>
        <p:txBody>
          <a:bodyPr>
            <a:noAutofit/>
          </a:bodyPr>
          <a:lstStyle/>
          <a:p>
            <a:pPr algn="just" rtl="0">
              <a:spcBef>
                <a:spcPts val="1200"/>
              </a:spcBef>
              <a:spcAft>
                <a:spcPts val="1200"/>
              </a:spcAft>
            </a:pPr>
            <a:r>
              <a:rPr lang="en-US" sz="2000" b="0" i="0" u="sng" strike="noStrike" dirty="0">
                <a:solidFill>
                  <a:srgbClr val="1155CC"/>
                </a:solidFill>
                <a:effectLst/>
                <a:latin typeface="Arial" panose="020B0604020202020204" pitchFamily="34" charset="0"/>
                <a:hlinkClick r:id="rId2"/>
              </a:rPr>
              <a:t>https://www.kaggle.com/datasets/mkechinov/ecommerce-events-history-in-cosmetics-shop</a:t>
            </a:r>
            <a:endParaRPr lang="en-US" sz="2000" b="0" i="0" u="sng" strike="noStrike" dirty="0">
              <a:solidFill>
                <a:srgbClr val="1155CC"/>
              </a:solidFill>
              <a:effectLst/>
              <a:latin typeface="Arial" panose="020B0604020202020204" pitchFamily="34" charset="0"/>
            </a:endParaRPr>
          </a:p>
          <a:p>
            <a:pPr algn="just" rtl="0">
              <a:spcBef>
                <a:spcPts val="1200"/>
              </a:spcBef>
              <a:spcAft>
                <a:spcPts val="1200"/>
              </a:spcAft>
            </a:pPr>
            <a:endParaRPr lang="en-US" sz="2000" b="0" dirty="0">
              <a:effectLst/>
            </a:endParaRPr>
          </a:p>
          <a:p>
            <a:pPr algn="just"/>
            <a:br>
              <a:rPr lang="en-US" sz="2000" dirty="0"/>
            </a:br>
            <a:endParaRPr lang="en-US" sz="2000"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73671" y="2536678"/>
            <a:ext cx="5539095" cy="1010842"/>
          </a:xfrm>
        </p:spPr>
        <p:txBody>
          <a:bodyPr>
            <a:noAutofit/>
          </a:bodyPr>
          <a:lstStyle/>
          <a:p>
            <a:pPr algn="just" rtl="0">
              <a:spcBef>
                <a:spcPts val="1200"/>
              </a:spcBef>
              <a:spcAft>
                <a:spcPts val="1200"/>
              </a:spcAft>
            </a:pPr>
            <a:r>
              <a:rPr lang="en-US" sz="2000" b="0" i="0" u="sng" strike="noStrike" dirty="0">
                <a:solidFill>
                  <a:srgbClr val="1155CC"/>
                </a:solidFill>
                <a:effectLst/>
                <a:latin typeface="Arial" panose="020B0604020202020204" pitchFamily="34" charset="0"/>
                <a:hlinkClick r:id="rId3"/>
              </a:rPr>
              <a:t>https://www.kaggle.com/datasets/mkechinov/ecommerce-purchase-history-from-jewelry-store</a:t>
            </a:r>
            <a:endParaRPr lang="en-US" sz="2000" b="0" dirty="0">
              <a:effectLst/>
            </a:endParaRPr>
          </a:p>
          <a:p>
            <a:pPr algn="just"/>
            <a:br>
              <a:rPr lang="en-US" sz="2000" dirty="0"/>
            </a:br>
            <a:endParaRPr lang="en-US" sz="2000"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normAutofit/>
          </a:bodyPr>
          <a:lstStyle/>
          <a:p>
            <a:r>
              <a:rPr lang="en-US" sz="2000" b="0" i="0" u="sng" strike="noStrike" dirty="0">
                <a:solidFill>
                  <a:srgbClr val="1155CC"/>
                </a:solidFill>
                <a:effectLst/>
                <a:latin typeface="Arial" panose="020B0604020202020204" pitchFamily="34" charset="0"/>
                <a:hlinkClick r:id="rId4"/>
              </a:rPr>
              <a:t>https://www.kaggle.com/datasets/gauravduttakiit/covid-19</a:t>
            </a:r>
            <a:endParaRPr lang="en-US" sz="2000" dirty="0"/>
          </a:p>
        </p:txBody>
      </p:sp>
      <p:sp>
        <p:nvSpPr>
          <p:cNvPr id="17" name="Rectangle 16">
            <a:extLst>
              <a:ext uri="{FF2B5EF4-FFF2-40B4-BE49-F238E27FC236}">
                <a16:creationId xmlns:a16="http://schemas.microsoft.com/office/drawing/2014/main" id="{A54F881D-72D6-6FD5-FE29-4EC1AF8845AB}"/>
              </a:ext>
            </a:extLst>
          </p:cNvPr>
          <p:cNvSpPr/>
          <p:nvPr/>
        </p:nvSpPr>
        <p:spPr>
          <a:xfrm rot="19887185">
            <a:off x="4042805" y="4865323"/>
            <a:ext cx="1299028" cy="1451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enorite"/>
              <a:ea typeface="+mn-ea"/>
              <a:cs typeface="+mn-cs"/>
            </a:endParaRPr>
          </a:p>
        </p:txBody>
      </p:sp>
      <p:sp>
        <p:nvSpPr>
          <p:cNvPr id="18" name="Rectangle 17">
            <a:extLst>
              <a:ext uri="{FF2B5EF4-FFF2-40B4-BE49-F238E27FC236}">
                <a16:creationId xmlns:a16="http://schemas.microsoft.com/office/drawing/2014/main" id="{2AF559F8-827C-A7D7-345A-C653DB45EF60}"/>
              </a:ext>
            </a:extLst>
          </p:cNvPr>
          <p:cNvSpPr/>
          <p:nvPr/>
        </p:nvSpPr>
        <p:spPr>
          <a:xfrm rot="19872683">
            <a:off x="5020177" y="4340690"/>
            <a:ext cx="881441" cy="15878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enorite"/>
              <a:ea typeface="+mn-ea"/>
              <a:cs typeface="+mn-cs"/>
            </a:endParaRPr>
          </a:p>
        </p:txBody>
      </p:sp>
      <p:sp>
        <p:nvSpPr>
          <p:cNvPr id="6" name="Content Placeholder 2">
            <a:extLst>
              <a:ext uri="{FF2B5EF4-FFF2-40B4-BE49-F238E27FC236}">
                <a16:creationId xmlns:a16="http://schemas.microsoft.com/office/drawing/2014/main" id="{D0C0D8FB-B989-6FF6-C854-BCF3969DDCC3}"/>
              </a:ext>
            </a:extLst>
          </p:cNvPr>
          <p:cNvSpPr txBox="1">
            <a:spLocks/>
          </p:cNvSpPr>
          <p:nvPr/>
        </p:nvSpPr>
        <p:spPr>
          <a:xfrm>
            <a:off x="1001079" y="2425428"/>
            <a:ext cx="2141764" cy="1003942"/>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1600" kern="1200" cap="all" spc="1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000" b="1" dirty="0"/>
              <a:t>E-Commerce in Jewelry</a:t>
            </a:r>
          </a:p>
        </p:txBody>
      </p:sp>
      <p:pic>
        <p:nvPicPr>
          <p:cNvPr id="3074" name="Picture 2" descr="Dataset Icon Images – Browse 3,469 Stock Photos, Vectors, and Video | Adobe  Stock">
            <a:extLst>
              <a:ext uri="{FF2B5EF4-FFF2-40B4-BE49-F238E27FC236}">
                <a16:creationId xmlns:a16="http://schemas.microsoft.com/office/drawing/2014/main" id="{6B137515-CE8B-9F94-811A-86218B84CAD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130" r="3236" b="7858"/>
          <a:stretch/>
        </p:blipFill>
        <p:spPr bwMode="auto">
          <a:xfrm>
            <a:off x="443561" y="4039310"/>
            <a:ext cx="3029276" cy="2692690"/>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44569" y="6356349"/>
            <a:ext cx="542925"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271252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normAutofit/>
          </a:bodyPr>
          <a:lstStyle/>
          <a:p>
            <a:r>
              <a:rPr lang="en-US" sz="4000" b="1" dirty="0"/>
              <a:t>Data Structure</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19" name="TextBox 18">
            <a:extLst>
              <a:ext uri="{FF2B5EF4-FFF2-40B4-BE49-F238E27FC236}">
                <a16:creationId xmlns:a16="http://schemas.microsoft.com/office/drawing/2014/main" id="{09FCE549-4527-9672-DF07-A3F20202439E}"/>
              </a:ext>
            </a:extLst>
          </p:cNvPr>
          <p:cNvSpPr txBox="1"/>
          <p:nvPr/>
        </p:nvSpPr>
        <p:spPr>
          <a:xfrm>
            <a:off x="2140857" y="2583543"/>
            <a:ext cx="8585200" cy="3631763"/>
          </a:xfrm>
          <a:prstGeom prst="rect">
            <a:avLst/>
          </a:prstGeom>
          <a:noFill/>
        </p:spPr>
        <p:txBody>
          <a:bodyPr wrap="square" rtlCol="0">
            <a:spAutoFit/>
          </a:bodyPr>
          <a:lstStyle/>
          <a:p>
            <a:pPr marL="285750" indent="-285750" algn="just">
              <a:spcBef>
                <a:spcPts val="1200"/>
              </a:spcBef>
              <a:spcAft>
                <a:spcPts val="1200"/>
              </a:spcAft>
              <a:buFont typeface="Arial" panose="020B0604020202020204" pitchFamily="34" charset="0"/>
              <a:buChar char="•"/>
            </a:pPr>
            <a:r>
              <a:rPr kumimoji="0" lang="en-US" sz="2000" b="0" i="0" u="none" strike="noStrike" kern="1200" cap="none" spc="0" normalizeH="0" baseline="0" noProof="0" dirty="0">
                <a:ln>
                  <a:noFill/>
                </a:ln>
                <a:solidFill>
                  <a:srgbClr val="000000"/>
                </a:solidFill>
                <a:effectLst/>
                <a:uLnTx/>
                <a:uFillTx/>
                <a:latin typeface="Tenorite"/>
                <a:ea typeface="+mn-ea"/>
                <a:cs typeface="+mn-cs"/>
              </a:rPr>
              <a:t>Total size of the datasets is around ~2.5 GB.</a:t>
            </a:r>
          </a:p>
          <a:p>
            <a:pPr marL="285750" marR="0" lvl="0" indent="-285750" algn="just" defTabSz="914400" rtl="0" eaLnBrk="1" fontAlgn="auto" latinLnBrk="0" hangingPunct="1">
              <a:lnSpc>
                <a:spcPct val="100000"/>
              </a:lnSpc>
              <a:spcBef>
                <a:spcPts val="120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Tenorite"/>
                <a:ea typeface="+mn-ea"/>
                <a:cs typeface="+mn-cs"/>
              </a:rPr>
              <a:t>E-Commerce (Cosmetic) dataset consists of data from Oct 2019 – Feb 2020.</a:t>
            </a:r>
          </a:p>
          <a:p>
            <a:pPr marL="285750" marR="0" lvl="0" indent="-285750" algn="just" defTabSz="914400" rtl="0" eaLnBrk="1" fontAlgn="auto" latinLnBrk="0" hangingPunct="1">
              <a:lnSpc>
                <a:spcPct val="100000"/>
              </a:lnSpc>
              <a:spcBef>
                <a:spcPts val="120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Tenorite"/>
                <a:ea typeface="+mn-ea"/>
                <a:cs typeface="+mn-cs"/>
              </a:rPr>
              <a:t>E-Commerce (</a:t>
            </a:r>
            <a:r>
              <a:rPr kumimoji="0" lang="en-US" sz="2000" b="0" i="0" u="none" strike="noStrike" kern="1200" cap="none" spc="0" normalizeH="0" baseline="0" noProof="0" dirty="0" err="1">
                <a:ln>
                  <a:noFill/>
                </a:ln>
                <a:solidFill>
                  <a:srgbClr val="000000"/>
                </a:solidFill>
                <a:effectLst/>
                <a:uLnTx/>
                <a:uFillTx/>
                <a:latin typeface="Tenorite"/>
                <a:ea typeface="+mn-ea"/>
                <a:cs typeface="+mn-cs"/>
              </a:rPr>
              <a:t>Jewellry</a:t>
            </a:r>
            <a:r>
              <a:rPr kumimoji="0" lang="en-US" sz="2000" b="0" i="0" u="none" strike="noStrike" kern="1200" cap="none" spc="0" normalizeH="0" baseline="0" noProof="0" dirty="0">
                <a:ln>
                  <a:noFill/>
                </a:ln>
                <a:solidFill>
                  <a:srgbClr val="000000"/>
                </a:solidFill>
                <a:effectLst/>
                <a:uLnTx/>
                <a:uFillTx/>
                <a:latin typeface="Tenorite"/>
                <a:ea typeface="+mn-ea"/>
                <a:cs typeface="+mn-cs"/>
              </a:rPr>
              <a:t>) dataset consists of data from Dec 2018 – Dec 2021. </a:t>
            </a:r>
          </a:p>
          <a:p>
            <a:pPr marL="285750" marR="0" lvl="0" indent="-285750" algn="just" defTabSz="914400" rtl="0" eaLnBrk="1" fontAlgn="auto" latinLnBrk="0" hangingPunct="1">
              <a:lnSpc>
                <a:spcPct val="100000"/>
              </a:lnSpc>
              <a:spcBef>
                <a:spcPts val="120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Tenorite"/>
                <a:ea typeface="+mn-ea"/>
                <a:cs typeface="+mn-cs"/>
              </a:rPr>
              <a:t>The covid dataset consists of data from Jan 2020 – Apr 2022. </a:t>
            </a:r>
          </a:p>
          <a:p>
            <a:pPr marL="0" marR="0" lvl="0" indent="0" algn="just" defTabSz="914400" rtl="0" eaLnBrk="1" fontAlgn="auto" latinLnBrk="0" hangingPunct="1">
              <a:lnSpc>
                <a:spcPct val="100000"/>
              </a:lnSpc>
              <a:spcBef>
                <a:spcPts val="0"/>
              </a:spcBef>
              <a:spcAft>
                <a:spcPts val="0"/>
              </a:spcAft>
              <a:buClrTx/>
              <a:buSzTx/>
              <a:buFontTx/>
              <a:buNone/>
              <a:tabLst/>
              <a:defRPr/>
            </a:pPr>
            <a:br>
              <a:rPr kumimoji="0" lang="en-US" sz="2000" b="0" i="0" u="none" strike="noStrike" kern="1200" cap="none" spc="0" normalizeH="0" baseline="0" noProof="0" dirty="0">
                <a:ln>
                  <a:noFill/>
                </a:ln>
                <a:solidFill>
                  <a:prstClr val="black"/>
                </a:solidFill>
                <a:effectLst/>
                <a:uLnTx/>
                <a:uFillTx/>
                <a:latin typeface="Tenorite"/>
                <a:ea typeface="+mn-ea"/>
                <a:cs typeface="+mn-cs"/>
              </a:rPr>
            </a:br>
            <a:endParaRPr kumimoji="0" lang="en-IN" sz="2000" b="0" i="0" u="none" strike="noStrike" kern="1200" cap="none" spc="0" normalizeH="0" baseline="0" noProof="0" dirty="0">
              <a:ln>
                <a:noFill/>
              </a:ln>
              <a:solidFill>
                <a:prstClr val="black"/>
              </a:solidFill>
              <a:effectLst/>
              <a:uLnTx/>
              <a:uFillTx/>
              <a:latin typeface="Tenorite"/>
              <a:ea typeface="+mn-ea"/>
              <a:cs typeface="+mn-cs"/>
            </a:endParaRPr>
          </a:p>
        </p:txBody>
      </p:sp>
      <p:pic>
        <p:nvPicPr>
          <p:cNvPr id="2050" name="Picture 2" descr="Data Table Svg Png Icon Free Download (#426719) - OnlineWebFonts.COM">
            <a:extLst>
              <a:ext uri="{FF2B5EF4-FFF2-40B4-BE49-F238E27FC236}">
                <a16:creationId xmlns:a16="http://schemas.microsoft.com/office/drawing/2014/main" id="{71D23A21-60D5-EE56-8E2F-62A0DE0D8B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0" t="16777" r="1876" b="15993"/>
          <a:stretch/>
        </p:blipFill>
        <p:spPr bwMode="auto">
          <a:xfrm>
            <a:off x="268428" y="341950"/>
            <a:ext cx="1576325" cy="1100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94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726512"/>
            <a:ext cx="8421688" cy="1325563"/>
          </a:xfrm>
        </p:spPr>
        <p:txBody>
          <a:bodyPr>
            <a:normAutofit/>
          </a:bodyPr>
          <a:lstStyle/>
          <a:p>
            <a:r>
              <a:rPr lang="en-US" sz="4000" b="1" dirty="0"/>
              <a:t>DATA STRUCTURE</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24" name="TextBox 23">
            <a:extLst>
              <a:ext uri="{FF2B5EF4-FFF2-40B4-BE49-F238E27FC236}">
                <a16:creationId xmlns:a16="http://schemas.microsoft.com/office/drawing/2014/main" id="{0C6F43C9-B31C-7BBC-4E05-778210CC344E}"/>
              </a:ext>
            </a:extLst>
          </p:cNvPr>
          <p:cNvSpPr txBox="1"/>
          <p:nvPr/>
        </p:nvSpPr>
        <p:spPr>
          <a:xfrm>
            <a:off x="939114" y="2051222"/>
            <a:ext cx="10414686" cy="400110"/>
          </a:xfrm>
          <a:prstGeom prst="rect">
            <a:avLst/>
          </a:prstGeom>
          <a:noFill/>
        </p:spPr>
        <p:txBody>
          <a:bodyPr wrap="square" rtlCol="0">
            <a:spAutoFit/>
          </a:bodyPr>
          <a:lstStyle/>
          <a:p>
            <a:pPr marL="285750" indent="-285750">
              <a:buFont typeface="Arial" panose="020B0604020202020204" pitchFamily="34" charset="0"/>
              <a:buChar char="•"/>
            </a:pPr>
            <a:r>
              <a:rPr lang="en-IN" sz="2000" b="1" dirty="0"/>
              <a:t>E-Commerce Cosmetic Dataset:</a:t>
            </a:r>
            <a:endParaRPr lang="en-US" sz="2000" b="1" dirty="0"/>
          </a:p>
        </p:txBody>
      </p:sp>
      <p:graphicFrame>
        <p:nvGraphicFramePr>
          <p:cNvPr id="7" name="Table 6">
            <a:extLst>
              <a:ext uri="{FF2B5EF4-FFF2-40B4-BE49-F238E27FC236}">
                <a16:creationId xmlns:a16="http://schemas.microsoft.com/office/drawing/2014/main" id="{995E148B-F021-F990-A03E-CF6D96B5AA4E}"/>
              </a:ext>
            </a:extLst>
          </p:cNvPr>
          <p:cNvGraphicFramePr>
            <a:graphicFrameLocks noGrp="1"/>
          </p:cNvGraphicFramePr>
          <p:nvPr>
            <p:extLst>
              <p:ext uri="{D42A27DB-BD31-4B8C-83A1-F6EECF244321}">
                <p14:modId xmlns:p14="http://schemas.microsoft.com/office/powerpoint/2010/main" val="400048305"/>
              </p:ext>
            </p:extLst>
          </p:nvPr>
        </p:nvGraphicFramePr>
        <p:xfrm>
          <a:off x="1365337" y="2759108"/>
          <a:ext cx="9576148" cy="3372380"/>
        </p:xfrm>
        <a:graphic>
          <a:graphicData uri="http://schemas.openxmlformats.org/drawingml/2006/table">
            <a:tbl>
              <a:tblPr/>
              <a:tblGrid>
                <a:gridCol w="2250616">
                  <a:extLst>
                    <a:ext uri="{9D8B030D-6E8A-4147-A177-3AD203B41FA5}">
                      <a16:colId xmlns:a16="http://schemas.microsoft.com/office/drawing/2014/main" val="3843650100"/>
                    </a:ext>
                  </a:extLst>
                </a:gridCol>
                <a:gridCol w="7325532">
                  <a:extLst>
                    <a:ext uri="{9D8B030D-6E8A-4147-A177-3AD203B41FA5}">
                      <a16:colId xmlns:a16="http://schemas.microsoft.com/office/drawing/2014/main" val="1367656342"/>
                    </a:ext>
                  </a:extLst>
                </a:gridCol>
              </a:tblGrid>
              <a:tr h="337238">
                <a:tc>
                  <a:txBody>
                    <a:bodyPr/>
                    <a:lstStyle/>
                    <a:p>
                      <a:pPr algn="l" fontAlgn="b"/>
                      <a:r>
                        <a:rPr lang="en-US" sz="1800" b="1" i="0" u="none" strike="noStrike" dirty="0">
                          <a:solidFill>
                            <a:srgbClr val="000000"/>
                          </a:solidFill>
                          <a:effectLst/>
                          <a:latin typeface="+mn-lt"/>
                        </a:rPr>
                        <a:t>PROPERTY</a:t>
                      </a:r>
                    </a:p>
                  </a:txBody>
                  <a:tcPr marL="6350" marR="6350" marT="6350" marB="0" anchor="b">
                    <a:lnL>
                      <a:noFill/>
                    </a:lnL>
                    <a:lnR>
                      <a:noFill/>
                    </a:lnR>
                    <a:lnT>
                      <a:noFill/>
                    </a:lnT>
                    <a:lnB>
                      <a:noFill/>
                    </a:lnB>
                  </a:tcPr>
                </a:tc>
                <a:tc>
                  <a:txBody>
                    <a:bodyPr/>
                    <a:lstStyle/>
                    <a:p>
                      <a:pPr algn="l" fontAlgn="b"/>
                      <a:r>
                        <a:rPr lang="en-US" sz="1800" b="1" i="0" u="none" strike="noStrike">
                          <a:solidFill>
                            <a:srgbClr val="000000"/>
                          </a:solidFill>
                          <a:effectLst/>
                          <a:latin typeface="+mn-lt"/>
                        </a:rPr>
                        <a:t>DESCRIPTION</a:t>
                      </a:r>
                    </a:p>
                  </a:txBody>
                  <a:tcPr marL="6350" marR="6350" marT="6350" marB="0" anchor="b">
                    <a:lnL>
                      <a:noFill/>
                    </a:lnL>
                    <a:lnR>
                      <a:noFill/>
                    </a:lnR>
                    <a:lnT>
                      <a:noFill/>
                    </a:lnT>
                    <a:lnB>
                      <a:noFill/>
                    </a:lnB>
                  </a:tcPr>
                </a:tc>
                <a:extLst>
                  <a:ext uri="{0D108BD9-81ED-4DB2-BD59-A6C34878D82A}">
                    <a16:rowId xmlns:a16="http://schemas.microsoft.com/office/drawing/2014/main" val="2600666743"/>
                  </a:ext>
                </a:extLst>
              </a:tr>
              <a:tr h="337238">
                <a:tc>
                  <a:txBody>
                    <a:bodyPr/>
                    <a:lstStyle/>
                    <a:p>
                      <a:pPr algn="l" fontAlgn="b"/>
                      <a:r>
                        <a:rPr lang="en-US" sz="1800" b="0" i="0" u="none" strike="noStrike" dirty="0">
                          <a:solidFill>
                            <a:srgbClr val="000000"/>
                          </a:solidFill>
                          <a:effectLst/>
                          <a:latin typeface="+mn-lt"/>
                        </a:rPr>
                        <a:t>event_time</a:t>
                      </a:r>
                    </a:p>
                  </a:txBody>
                  <a:tcPr marL="6350" marR="6350" marT="6350" marB="0" anchor="b">
                    <a:lnL>
                      <a:noFill/>
                    </a:lnL>
                    <a:lnR>
                      <a:noFill/>
                    </a:lnR>
                    <a:lnT>
                      <a:noFill/>
                    </a:lnT>
                    <a:lnB>
                      <a:noFill/>
                    </a:lnB>
                  </a:tcPr>
                </a:tc>
                <a:tc>
                  <a:txBody>
                    <a:bodyPr/>
                    <a:lstStyle/>
                    <a:p>
                      <a:pPr algn="l" fontAlgn="b"/>
                      <a:r>
                        <a:rPr lang="en-US" sz="1800" b="0" i="0" u="none" strike="noStrike">
                          <a:solidFill>
                            <a:srgbClr val="000000"/>
                          </a:solidFill>
                          <a:effectLst/>
                          <a:latin typeface="+mn-lt"/>
                        </a:rPr>
                        <a:t>Time when event happened at (in UTC).</a:t>
                      </a:r>
                    </a:p>
                  </a:txBody>
                  <a:tcPr marL="6350" marR="6350" marT="6350" marB="0" anchor="b">
                    <a:lnL>
                      <a:noFill/>
                    </a:lnL>
                    <a:lnR>
                      <a:noFill/>
                    </a:lnR>
                    <a:lnT>
                      <a:noFill/>
                    </a:lnT>
                    <a:lnB>
                      <a:noFill/>
                    </a:lnB>
                  </a:tcPr>
                </a:tc>
                <a:extLst>
                  <a:ext uri="{0D108BD9-81ED-4DB2-BD59-A6C34878D82A}">
                    <a16:rowId xmlns:a16="http://schemas.microsoft.com/office/drawing/2014/main" val="2527586864"/>
                  </a:ext>
                </a:extLst>
              </a:tr>
              <a:tr h="337238">
                <a:tc>
                  <a:txBody>
                    <a:bodyPr/>
                    <a:lstStyle/>
                    <a:p>
                      <a:pPr algn="l" fontAlgn="b"/>
                      <a:r>
                        <a:rPr lang="en-US" sz="1800" b="0" i="0" u="none" strike="noStrike">
                          <a:solidFill>
                            <a:srgbClr val="000000"/>
                          </a:solidFill>
                          <a:effectLst/>
                          <a:latin typeface="+mn-lt"/>
                        </a:rPr>
                        <a:t>event_type</a:t>
                      </a:r>
                    </a:p>
                  </a:txBody>
                  <a:tcPr marL="6350" marR="6350" marT="6350" marB="0" anchor="b">
                    <a:lnL>
                      <a:noFill/>
                    </a:lnL>
                    <a:lnR>
                      <a:noFill/>
                    </a:lnR>
                    <a:lnT>
                      <a:noFill/>
                    </a:lnT>
                    <a:lnB>
                      <a:noFill/>
                    </a:lnB>
                  </a:tcPr>
                </a:tc>
                <a:tc>
                  <a:txBody>
                    <a:bodyPr/>
                    <a:lstStyle/>
                    <a:p>
                      <a:pPr algn="l" fontAlgn="b"/>
                      <a:r>
                        <a:rPr lang="en-US" sz="1800" b="0" i="0" u="none" strike="noStrike">
                          <a:solidFill>
                            <a:srgbClr val="000000"/>
                          </a:solidFill>
                          <a:effectLst/>
                          <a:latin typeface="+mn-lt"/>
                        </a:rPr>
                        <a:t>Only one kind of event: purchase.</a:t>
                      </a:r>
                    </a:p>
                  </a:txBody>
                  <a:tcPr marL="6350" marR="6350" marT="6350" marB="0" anchor="b">
                    <a:lnL>
                      <a:noFill/>
                    </a:lnL>
                    <a:lnR>
                      <a:noFill/>
                    </a:lnR>
                    <a:lnT>
                      <a:noFill/>
                    </a:lnT>
                    <a:lnB>
                      <a:noFill/>
                    </a:lnB>
                  </a:tcPr>
                </a:tc>
                <a:extLst>
                  <a:ext uri="{0D108BD9-81ED-4DB2-BD59-A6C34878D82A}">
                    <a16:rowId xmlns:a16="http://schemas.microsoft.com/office/drawing/2014/main" val="3951503454"/>
                  </a:ext>
                </a:extLst>
              </a:tr>
              <a:tr h="337238">
                <a:tc>
                  <a:txBody>
                    <a:bodyPr/>
                    <a:lstStyle/>
                    <a:p>
                      <a:pPr algn="l" fontAlgn="b"/>
                      <a:r>
                        <a:rPr lang="en-US" sz="1800" b="0" i="0" u="none" strike="noStrike">
                          <a:solidFill>
                            <a:srgbClr val="000000"/>
                          </a:solidFill>
                          <a:effectLst/>
                          <a:latin typeface="+mn-lt"/>
                        </a:rPr>
                        <a:t>product_id</a:t>
                      </a:r>
                    </a:p>
                  </a:txBody>
                  <a:tcPr marL="6350" marR="6350" marT="6350" marB="0" anchor="b">
                    <a:lnL>
                      <a:noFill/>
                    </a:lnL>
                    <a:lnR>
                      <a:noFill/>
                    </a:lnR>
                    <a:lnT>
                      <a:noFill/>
                    </a:lnT>
                    <a:lnB>
                      <a:noFill/>
                    </a:lnB>
                  </a:tcPr>
                </a:tc>
                <a:tc>
                  <a:txBody>
                    <a:bodyPr/>
                    <a:lstStyle/>
                    <a:p>
                      <a:pPr algn="l" fontAlgn="b"/>
                      <a:r>
                        <a:rPr lang="en-US" sz="1800" b="0" i="0" u="none" strike="noStrike">
                          <a:solidFill>
                            <a:srgbClr val="000000"/>
                          </a:solidFill>
                          <a:effectLst/>
                          <a:latin typeface="+mn-lt"/>
                        </a:rPr>
                        <a:t>ID of a product</a:t>
                      </a:r>
                    </a:p>
                  </a:txBody>
                  <a:tcPr marL="6350" marR="6350" marT="6350" marB="0" anchor="b">
                    <a:lnL>
                      <a:noFill/>
                    </a:lnL>
                    <a:lnR>
                      <a:noFill/>
                    </a:lnR>
                    <a:lnT>
                      <a:noFill/>
                    </a:lnT>
                    <a:lnB>
                      <a:noFill/>
                    </a:lnB>
                  </a:tcPr>
                </a:tc>
                <a:extLst>
                  <a:ext uri="{0D108BD9-81ED-4DB2-BD59-A6C34878D82A}">
                    <a16:rowId xmlns:a16="http://schemas.microsoft.com/office/drawing/2014/main" val="3472307597"/>
                  </a:ext>
                </a:extLst>
              </a:tr>
              <a:tr h="337238">
                <a:tc>
                  <a:txBody>
                    <a:bodyPr/>
                    <a:lstStyle/>
                    <a:p>
                      <a:pPr algn="l" fontAlgn="b"/>
                      <a:r>
                        <a:rPr lang="en-US" sz="1800" b="0" i="0" u="none" strike="noStrike">
                          <a:solidFill>
                            <a:srgbClr val="000000"/>
                          </a:solidFill>
                          <a:effectLst/>
                          <a:latin typeface="+mn-lt"/>
                        </a:rPr>
                        <a:t>category_id</a:t>
                      </a:r>
                    </a:p>
                  </a:txBody>
                  <a:tcPr marL="6350" marR="6350" marT="6350" marB="0" anchor="b">
                    <a:lnL>
                      <a:noFill/>
                    </a:lnL>
                    <a:lnR>
                      <a:noFill/>
                    </a:lnR>
                    <a:lnT>
                      <a:noFill/>
                    </a:lnT>
                    <a:lnB>
                      <a:noFill/>
                    </a:lnB>
                  </a:tcPr>
                </a:tc>
                <a:tc>
                  <a:txBody>
                    <a:bodyPr/>
                    <a:lstStyle/>
                    <a:p>
                      <a:pPr algn="l" fontAlgn="b"/>
                      <a:r>
                        <a:rPr lang="en-US" sz="1800" b="0" i="0" u="none" strike="noStrike" dirty="0">
                          <a:solidFill>
                            <a:srgbClr val="000000"/>
                          </a:solidFill>
                          <a:effectLst/>
                          <a:latin typeface="+mn-lt"/>
                        </a:rPr>
                        <a:t>Product's category ID</a:t>
                      </a:r>
                    </a:p>
                  </a:txBody>
                  <a:tcPr marL="6350" marR="6350" marT="6350" marB="0" anchor="b">
                    <a:lnL>
                      <a:noFill/>
                    </a:lnL>
                    <a:lnR>
                      <a:noFill/>
                    </a:lnR>
                    <a:lnT>
                      <a:noFill/>
                    </a:lnT>
                    <a:lnB>
                      <a:noFill/>
                    </a:lnB>
                  </a:tcPr>
                </a:tc>
                <a:extLst>
                  <a:ext uri="{0D108BD9-81ED-4DB2-BD59-A6C34878D82A}">
                    <a16:rowId xmlns:a16="http://schemas.microsoft.com/office/drawing/2014/main" val="3831786444"/>
                  </a:ext>
                </a:extLst>
              </a:tr>
              <a:tr h="337238">
                <a:tc>
                  <a:txBody>
                    <a:bodyPr/>
                    <a:lstStyle/>
                    <a:p>
                      <a:pPr algn="l" fontAlgn="b"/>
                      <a:r>
                        <a:rPr lang="en-US" sz="1800" b="0" i="0" u="none" strike="noStrike">
                          <a:solidFill>
                            <a:srgbClr val="000000"/>
                          </a:solidFill>
                          <a:effectLst/>
                          <a:latin typeface="+mn-lt"/>
                        </a:rPr>
                        <a:t>category_code</a:t>
                      </a:r>
                    </a:p>
                  </a:txBody>
                  <a:tcPr marL="6350" marR="6350" marT="6350" marB="0" anchor="b">
                    <a:lnL>
                      <a:noFill/>
                    </a:lnL>
                    <a:lnR>
                      <a:noFill/>
                    </a:lnR>
                    <a:lnT>
                      <a:noFill/>
                    </a:lnT>
                    <a:lnB>
                      <a:noFill/>
                    </a:lnB>
                  </a:tcPr>
                </a:tc>
                <a:tc>
                  <a:txBody>
                    <a:bodyPr/>
                    <a:lstStyle/>
                    <a:p>
                      <a:pPr algn="l" fontAlgn="b"/>
                      <a:r>
                        <a:rPr lang="en-US" sz="1800" b="0" i="0" u="none" strike="noStrike">
                          <a:solidFill>
                            <a:srgbClr val="000000"/>
                          </a:solidFill>
                          <a:effectLst/>
                          <a:latin typeface="+mn-lt"/>
                        </a:rPr>
                        <a:t>Product's category taxonomy (code name) if it was possible to make it.</a:t>
                      </a:r>
                    </a:p>
                  </a:txBody>
                  <a:tcPr marL="6350" marR="6350" marT="6350" marB="0" anchor="b">
                    <a:lnL>
                      <a:noFill/>
                    </a:lnL>
                    <a:lnR>
                      <a:noFill/>
                    </a:lnR>
                    <a:lnT>
                      <a:noFill/>
                    </a:lnT>
                    <a:lnB>
                      <a:noFill/>
                    </a:lnB>
                  </a:tcPr>
                </a:tc>
                <a:extLst>
                  <a:ext uri="{0D108BD9-81ED-4DB2-BD59-A6C34878D82A}">
                    <a16:rowId xmlns:a16="http://schemas.microsoft.com/office/drawing/2014/main" val="1301330973"/>
                  </a:ext>
                </a:extLst>
              </a:tr>
              <a:tr h="337238">
                <a:tc>
                  <a:txBody>
                    <a:bodyPr/>
                    <a:lstStyle/>
                    <a:p>
                      <a:pPr algn="l" fontAlgn="b"/>
                      <a:r>
                        <a:rPr lang="en-US" sz="1800" b="0" i="0" u="none" strike="noStrike">
                          <a:solidFill>
                            <a:srgbClr val="000000"/>
                          </a:solidFill>
                          <a:effectLst/>
                          <a:latin typeface="+mn-lt"/>
                        </a:rPr>
                        <a:t>brand</a:t>
                      </a:r>
                    </a:p>
                  </a:txBody>
                  <a:tcPr marL="6350" marR="6350" marT="6350" marB="0" anchor="b">
                    <a:lnL>
                      <a:noFill/>
                    </a:lnL>
                    <a:lnR>
                      <a:noFill/>
                    </a:lnR>
                    <a:lnT>
                      <a:noFill/>
                    </a:lnT>
                    <a:lnB>
                      <a:noFill/>
                    </a:lnB>
                  </a:tcPr>
                </a:tc>
                <a:tc>
                  <a:txBody>
                    <a:bodyPr/>
                    <a:lstStyle/>
                    <a:p>
                      <a:pPr algn="l" fontAlgn="b"/>
                      <a:r>
                        <a:rPr lang="en-US" sz="1800" b="0" i="0" u="none" strike="noStrike">
                          <a:solidFill>
                            <a:srgbClr val="000000"/>
                          </a:solidFill>
                          <a:effectLst/>
                          <a:latin typeface="+mn-lt"/>
                        </a:rPr>
                        <a:t>Downcased string of brand name</a:t>
                      </a:r>
                    </a:p>
                  </a:txBody>
                  <a:tcPr marL="6350" marR="6350" marT="6350" marB="0" anchor="b">
                    <a:lnL>
                      <a:noFill/>
                    </a:lnL>
                    <a:lnR>
                      <a:noFill/>
                    </a:lnR>
                    <a:lnT>
                      <a:noFill/>
                    </a:lnT>
                    <a:lnB>
                      <a:noFill/>
                    </a:lnB>
                  </a:tcPr>
                </a:tc>
                <a:extLst>
                  <a:ext uri="{0D108BD9-81ED-4DB2-BD59-A6C34878D82A}">
                    <a16:rowId xmlns:a16="http://schemas.microsoft.com/office/drawing/2014/main" val="1257657722"/>
                  </a:ext>
                </a:extLst>
              </a:tr>
              <a:tr h="337238">
                <a:tc>
                  <a:txBody>
                    <a:bodyPr/>
                    <a:lstStyle/>
                    <a:p>
                      <a:pPr algn="l" fontAlgn="b"/>
                      <a:r>
                        <a:rPr lang="en-US" sz="1800" b="0" i="0" u="none" strike="noStrike">
                          <a:solidFill>
                            <a:srgbClr val="000000"/>
                          </a:solidFill>
                          <a:effectLst/>
                          <a:latin typeface="+mn-lt"/>
                        </a:rPr>
                        <a:t>price</a:t>
                      </a:r>
                    </a:p>
                  </a:txBody>
                  <a:tcPr marL="6350" marR="6350" marT="6350" marB="0" anchor="b">
                    <a:lnL>
                      <a:noFill/>
                    </a:lnL>
                    <a:lnR>
                      <a:noFill/>
                    </a:lnR>
                    <a:lnT>
                      <a:noFill/>
                    </a:lnT>
                    <a:lnB>
                      <a:noFill/>
                    </a:lnB>
                  </a:tcPr>
                </a:tc>
                <a:tc>
                  <a:txBody>
                    <a:bodyPr/>
                    <a:lstStyle/>
                    <a:p>
                      <a:pPr algn="l" fontAlgn="b"/>
                      <a:r>
                        <a:rPr lang="en-US" sz="1800" b="0" i="0" u="none" strike="noStrike">
                          <a:solidFill>
                            <a:srgbClr val="000000"/>
                          </a:solidFill>
                          <a:effectLst/>
                          <a:latin typeface="+mn-lt"/>
                        </a:rPr>
                        <a:t>Float price of a product.</a:t>
                      </a:r>
                    </a:p>
                  </a:txBody>
                  <a:tcPr marL="6350" marR="6350" marT="6350" marB="0" anchor="b">
                    <a:lnL>
                      <a:noFill/>
                    </a:lnL>
                    <a:lnR>
                      <a:noFill/>
                    </a:lnR>
                    <a:lnT>
                      <a:noFill/>
                    </a:lnT>
                    <a:lnB>
                      <a:noFill/>
                    </a:lnB>
                  </a:tcPr>
                </a:tc>
                <a:extLst>
                  <a:ext uri="{0D108BD9-81ED-4DB2-BD59-A6C34878D82A}">
                    <a16:rowId xmlns:a16="http://schemas.microsoft.com/office/drawing/2014/main" val="3057544282"/>
                  </a:ext>
                </a:extLst>
              </a:tr>
              <a:tr h="337238">
                <a:tc>
                  <a:txBody>
                    <a:bodyPr/>
                    <a:lstStyle/>
                    <a:p>
                      <a:pPr algn="l" fontAlgn="b"/>
                      <a:r>
                        <a:rPr lang="en-US" sz="1800" b="0" i="0" u="none" strike="noStrike">
                          <a:solidFill>
                            <a:srgbClr val="000000"/>
                          </a:solidFill>
                          <a:effectLst/>
                          <a:latin typeface="+mn-lt"/>
                        </a:rPr>
                        <a:t>user_id</a:t>
                      </a:r>
                    </a:p>
                  </a:txBody>
                  <a:tcPr marL="6350" marR="6350" marT="6350" marB="0" anchor="b">
                    <a:lnL>
                      <a:noFill/>
                    </a:lnL>
                    <a:lnR>
                      <a:noFill/>
                    </a:lnR>
                    <a:lnT>
                      <a:noFill/>
                    </a:lnT>
                    <a:lnB>
                      <a:noFill/>
                    </a:lnB>
                  </a:tcPr>
                </a:tc>
                <a:tc>
                  <a:txBody>
                    <a:bodyPr/>
                    <a:lstStyle/>
                    <a:p>
                      <a:pPr algn="l" fontAlgn="b"/>
                      <a:r>
                        <a:rPr lang="en-US" sz="1800" b="0" i="0" u="none" strike="noStrike" dirty="0">
                          <a:solidFill>
                            <a:srgbClr val="000000"/>
                          </a:solidFill>
                          <a:effectLst/>
                          <a:latin typeface="+mn-lt"/>
                        </a:rPr>
                        <a:t>Permanent user ID.</a:t>
                      </a:r>
                    </a:p>
                  </a:txBody>
                  <a:tcPr marL="6350" marR="6350" marT="6350" marB="0" anchor="b">
                    <a:lnL>
                      <a:noFill/>
                    </a:lnL>
                    <a:lnR>
                      <a:noFill/>
                    </a:lnR>
                    <a:lnT>
                      <a:noFill/>
                    </a:lnT>
                    <a:lnB>
                      <a:noFill/>
                    </a:lnB>
                  </a:tcPr>
                </a:tc>
                <a:extLst>
                  <a:ext uri="{0D108BD9-81ED-4DB2-BD59-A6C34878D82A}">
                    <a16:rowId xmlns:a16="http://schemas.microsoft.com/office/drawing/2014/main" val="3145922703"/>
                  </a:ext>
                </a:extLst>
              </a:tr>
              <a:tr h="337238">
                <a:tc>
                  <a:txBody>
                    <a:bodyPr/>
                    <a:lstStyle/>
                    <a:p>
                      <a:pPr algn="l" fontAlgn="b"/>
                      <a:r>
                        <a:rPr lang="en-US" sz="1800" b="0" i="0" u="none" strike="noStrike">
                          <a:solidFill>
                            <a:srgbClr val="000000"/>
                          </a:solidFill>
                          <a:effectLst/>
                          <a:latin typeface="+mn-lt"/>
                        </a:rPr>
                        <a:t>user_session</a:t>
                      </a:r>
                    </a:p>
                  </a:txBody>
                  <a:tcPr marL="6350" marR="6350" marT="6350" marB="0" anchor="b">
                    <a:lnL>
                      <a:noFill/>
                    </a:lnL>
                    <a:lnR>
                      <a:noFill/>
                    </a:lnR>
                    <a:lnT>
                      <a:noFill/>
                    </a:lnT>
                    <a:lnB>
                      <a:noFill/>
                    </a:lnB>
                  </a:tcPr>
                </a:tc>
                <a:tc>
                  <a:txBody>
                    <a:bodyPr/>
                    <a:lstStyle/>
                    <a:p>
                      <a:pPr algn="l" fontAlgn="b"/>
                      <a:r>
                        <a:rPr lang="en-US" sz="1800" b="0" i="0" u="none" strike="noStrike" dirty="0">
                          <a:solidFill>
                            <a:srgbClr val="000000"/>
                          </a:solidFill>
                          <a:effectLst/>
                          <a:latin typeface="+mn-lt"/>
                        </a:rPr>
                        <a:t>Temporary user's session ID. Same for each user's session.</a:t>
                      </a:r>
                    </a:p>
                  </a:txBody>
                  <a:tcPr marL="6350" marR="6350" marT="6350" marB="0" anchor="b">
                    <a:lnL>
                      <a:noFill/>
                    </a:lnL>
                    <a:lnR>
                      <a:noFill/>
                    </a:lnR>
                    <a:lnT>
                      <a:noFill/>
                    </a:lnT>
                    <a:lnB>
                      <a:noFill/>
                    </a:lnB>
                  </a:tcPr>
                </a:tc>
                <a:extLst>
                  <a:ext uri="{0D108BD9-81ED-4DB2-BD59-A6C34878D82A}">
                    <a16:rowId xmlns:a16="http://schemas.microsoft.com/office/drawing/2014/main" val="1135927148"/>
                  </a:ext>
                </a:extLst>
              </a:tr>
            </a:tbl>
          </a:graphicData>
        </a:graphic>
      </p:graphicFrame>
      <p:pic>
        <p:nvPicPr>
          <p:cNvPr id="3" name="Picture 2" descr="Data Table Svg Png Icon Free Download (#426719) - OnlineWebFonts.COM">
            <a:extLst>
              <a:ext uri="{FF2B5EF4-FFF2-40B4-BE49-F238E27FC236}">
                <a16:creationId xmlns:a16="http://schemas.microsoft.com/office/drawing/2014/main" id="{C053CE1F-D6A4-81A3-D8D6-687D813A3C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0" t="16777" r="1876" b="15993"/>
          <a:stretch/>
        </p:blipFill>
        <p:spPr bwMode="auto">
          <a:xfrm>
            <a:off x="268428" y="341950"/>
            <a:ext cx="1576325" cy="1100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17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725659"/>
            <a:ext cx="8421688" cy="1325563"/>
          </a:xfrm>
        </p:spPr>
        <p:txBody>
          <a:bodyPr>
            <a:normAutofit/>
          </a:bodyPr>
          <a:lstStyle/>
          <a:p>
            <a:r>
              <a:rPr lang="en-US" sz="4000" b="1" dirty="0"/>
              <a:t>DATA STRUCTURE</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24" name="TextBox 23">
            <a:extLst>
              <a:ext uri="{FF2B5EF4-FFF2-40B4-BE49-F238E27FC236}">
                <a16:creationId xmlns:a16="http://schemas.microsoft.com/office/drawing/2014/main" id="{0C6F43C9-B31C-7BBC-4E05-778210CC344E}"/>
              </a:ext>
            </a:extLst>
          </p:cNvPr>
          <p:cNvSpPr txBox="1"/>
          <p:nvPr/>
        </p:nvSpPr>
        <p:spPr>
          <a:xfrm>
            <a:off x="939114" y="2051222"/>
            <a:ext cx="10414686" cy="4001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1" i="0" u="none" strike="noStrike" kern="1200" cap="none" spc="0" normalizeH="0" baseline="0" noProof="0" dirty="0">
                <a:ln>
                  <a:noFill/>
                </a:ln>
                <a:solidFill>
                  <a:prstClr val="black"/>
                </a:solidFill>
                <a:effectLst/>
                <a:uLnTx/>
                <a:uFillTx/>
                <a:latin typeface="Tenorite"/>
                <a:ea typeface="+mn-ea"/>
                <a:cs typeface="+mn-cs"/>
              </a:rPr>
              <a:t>E-Commerce Jewellery Dataset: </a:t>
            </a:r>
            <a:endParaRPr kumimoji="0" lang="en-US" sz="2000" b="1" i="0" u="none" strike="noStrike" kern="1200" cap="none" spc="0" normalizeH="0" baseline="0" noProof="0" dirty="0">
              <a:ln>
                <a:noFill/>
              </a:ln>
              <a:solidFill>
                <a:prstClr val="black"/>
              </a:solidFill>
              <a:effectLst/>
              <a:uLnTx/>
              <a:uFillTx/>
              <a:latin typeface="Tenorite"/>
              <a:ea typeface="+mn-ea"/>
              <a:cs typeface="+mn-cs"/>
            </a:endParaRPr>
          </a:p>
        </p:txBody>
      </p:sp>
      <p:graphicFrame>
        <p:nvGraphicFramePr>
          <p:cNvPr id="5" name="Table 4">
            <a:extLst>
              <a:ext uri="{FF2B5EF4-FFF2-40B4-BE49-F238E27FC236}">
                <a16:creationId xmlns:a16="http://schemas.microsoft.com/office/drawing/2014/main" id="{59AABA78-889A-FE65-91A4-2BFDE2E6E8C7}"/>
              </a:ext>
            </a:extLst>
          </p:cNvPr>
          <p:cNvGraphicFramePr>
            <a:graphicFrameLocks noGrp="1"/>
          </p:cNvGraphicFramePr>
          <p:nvPr>
            <p:extLst>
              <p:ext uri="{D42A27DB-BD31-4B8C-83A1-F6EECF244321}">
                <p14:modId xmlns:p14="http://schemas.microsoft.com/office/powerpoint/2010/main" val="3874117581"/>
              </p:ext>
            </p:extLst>
          </p:nvPr>
        </p:nvGraphicFramePr>
        <p:xfrm>
          <a:off x="1334021" y="2624203"/>
          <a:ext cx="9469677" cy="3929380"/>
        </p:xfrm>
        <a:graphic>
          <a:graphicData uri="http://schemas.openxmlformats.org/drawingml/2006/table">
            <a:tbl>
              <a:tblPr/>
              <a:tblGrid>
                <a:gridCol w="2225593">
                  <a:extLst>
                    <a:ext uri="{9D8B030D-6E8A-4147-A177-3AD203B41FA5}">
                      <a16:colId xmlns:a16="http://schemas.microsoft.com/office/drawing/2014/main" val="2919211562"/>
                    </a:ext>
                  </a:extLst>
                </a:gridCol>
                <a:gridCol w="7244084">
                  <a:extLst>
                    <a:ext uri="{9D8B030D-6E8A-4147-A177-3AD203B41FA5}">
                      <a16:colId xmlns:a16="http://schemas.microsoft.com/office/drawing/2014/main" val="34489283"/>
                    </a:ext>
                  </a:extLst>
                </a:gridCol>
              </a:tblGrid>
              <a:tr h="190439">
                <a:tc>
                  <a:txBody>
                    <a:bodyPr/>
                    <a:lstStyle/>
                    <a:p>
                      <a:pPr algn="l" fontAlgn="b"/>
                      <a:r>
                        <a:rPr lang="en-US" sz="1800" b="1" i="0" u="none" strike="noStrike">
                          <a:solidFill>
                            <a:srgbClr val="000000"/>
                          </a:solidFill>
                          <a:effectLst/>
                          <a:latin typeface="+mn-lt"/>
                        </a:rPr>
                        <a:t>PROPERTY</a:t>
                      </a:r>
                    </a:p>
                  </a:txBody>
                  <a:tcPr marL="6350" marR="6350" marT="6350" marB="0" anchor="b">
                    <a:lnL>
                      <a:noFill/>
                    </a:lnL>
                    <a:lnR>
                      <a:noFill/>
                    </a:lnR>
                    <a:lnT>
                      <a:noFill/>
                    </a:lnT>
                    <a:lnB>
                      <a:noFill/>
                    </a:lnB>
                  </a:tcPr>
                </a:tc>
                <a:tc>
                  <a:txBody>
                    <a:bodyPr/>
                    <a:lstStyle/>
                    <a:p>
                      <a:pPr algn="l" fontAlgn="b"/>
                      <a:r>
                        <a:rPr lang="en-US" sz="1800" b="1" i="0" u="none" strike="noStrike">
                          <a:solidFill>
                            <a:srgbClr val="000000"/>
                          </a:solidFill>
                          <a:effectLst/>
                          <a:latin typeface="+mn-lt"/>
                        </a:rPr>
                        <a:t>DESCRIPTION</a:t>
                      </a:r>
                    </a:p>
                  </a:txBody>
                  <a:tcPr marL="6350" marR="6350" marT="6350" marB="0" anchor="b">
                    <a:lnL>
                      <a:noFill/>
                    </a:lnL>
                    <a:lnR>
                      <a:noFill/>
                    </a:lnR>
                    <a:lnT>
                      <a:noFill/>
                    </a:lnT>
                    <a:lnB>
                      <a:noFill/>
                    </a:lnB>
                  </a:tcPr>
                </a:tc>
                <a:extLst>
                  <a:ext uri="{0D108BD9-81ED-4DB2-BD59-A6C34878D82A}">
                    <a16:rowId xmlns:a16="http://schemas.microsoft.com/office/drawing/2014/main" val="2864080553"/>
                  </a:ext>
                </a:extLst>
              </a:tr>
              <a:tr h="190439">
                <a:tc>
                  <a:txBody>
                    <a:bodyPr/>
                    <a:lstStyle/>
                    <a:p>
                      <a:pPr algn="l" fontAlgn="b"/>
                      <a:r>
                        <a:rPr lang="en-US" sz="1800" b="0" i="0" u="none" strike="noStrike">
                          <a:solidFill>
                            <a:srgbClr val="000000"/>
                          </a:solidFill>
                          <a:effectLst/>
                          <a:latin typeface="+mn-lt"/>
                        </a:rPr>
                        <a:t>OrderDate</a:t>
                      </a:r>
                    </a:p>
                  </a:txBody>
                  <a:tcPr marL="6350" marR="6350" marT="6350" marB="0" anchor="b">
                    <a:lnL>
                      <a:noFill/>
                    </a:lnL>
                    <a:lnR>
                      <a:noFill/>
                    </a:lnR>
                    <a:lnT>
                      <a:noFill/>
                    </a:lnT>
                    <a:lnB>
                      <a:noFill/>
                    </a:lnB>
                  </a:tcPr>
                </a:tc>
                <a:tc>
                  <a:txBody>
                    <a:bodyPr/>
                    <a:lstStyle/>
                    <a:p>
                      <a:pPr algn="l" fontAlgn="b"/>
                      <a:r>
                        <a:rPr lang="en-US" sz="1800" b="0" i="0" u="none" strike="noStrike">
                          <a:solidFill>
                            <a:srgbClr val="000000"/>
                          </a:solidFill>
                          <a:effectLst/>
                          <a:latin typeface="+mn-lt"/>
                        </a:rPr>
                        <a:t>The date when the order is placed</a:t>
                      </a:r>
                    </a:p>
                  </a:txBody>
                  <a:tcPr marL="6350" marR="6350" marT="6350" marB="0" anchor="b">
                    <a:lnL>
                      <a:noFill/>
                    </a:lnL>
                    <a:lnR>
                      <a:noFill/>
                    </a:lnR>
                    <a:lnT>
                      <a:noFill/>
                    </a:lnT>
                    <a:lnB>
                      <a:noFill/>
                    </a:lnB>
                  </a:tcPr>
                </a:tc>
                <a:extLst>
                  <a:ext uri="{0D108BD9-81ED-4DB2-BD59-A6C34878D82A}">
                    <a16:rowId xmlns:a16="http://schemas.microsoft.com/office/drawing/2014/main" val="933873392"/>
                  </a:ext>
                </a:extLst>
              </a:tr>
              <a:tr h="190439">
                <a:tc>
                  <a:txBody>
                    <a:bodyPr/>
                    <a:lstStyle/>
                    <a:p>
                      <a:pPr algn="l" fontAlgn="b"/>
                      <a:r>
                        <a:rPr lang="en-US" sz="1800" b="0" i="0" u="none" strike="noStrike">
                          <a:solidFill>
                            <a:srgbClr val="000000"/>
                          </a:solidFill>
                          <a:effectLst/>
                          <a:latin typeface="+mn-lt"/>
                        </a:rPr>
                        <a:t>Order_ID</a:t>
                      </a:r>
                    </a:p>
                  </a:txBody>
                  <a:tcPr marL="6350" marR="6350" marT="6350" marB="0" anchor="b">
                    <a:lnL>
                      <a:noFill/>
                    </a:lnL>
                    <a:lnR>
                      <a:noFill/>
                    </a:lnR>
                    <a:lnT>
                      <a:noFill/>
                    </a:lnT>
                    <a:lnB>
                      <a:noFill/>
                    </a:lnB>
                  </a:tcPr>
                </a:tc>
                <a:tc>
                  <a:txBody>
                    <a:bodyPr/>
                    <a:lstStyle/>
                    <a:p>
                      <a:pPr algn="l" fontAlgn="b"/>
                      <a:r>
                        <a:rPr lang="en-US" sz="1800" b="0" i="0" u="none" strike="noStrike">
                          <a:solidFill>
                            <a:srgbClr val="000000"/>
                          </a:solidFill>
                          <a:effectLst/>
                          <a:latin typeface="+mn-lt"/>
                        </a:rPr>
                        <a:t>ID of the order</a:t>
                      </a:r>
                    </a:p>
                  </a:txBody>
                  <a:tcPr marL="6350" marR="6350" marT="6350" marB="0" anchor="b">
                    <a:lnL>
                      <a:noFill/>
                    </a:lnL>
                    <a:lnR>
                      <a:noFill/>
                    </a:lnR>
                    <a:lnT>
                      <a:noFill/>
                    </a:lnT>
                    <a:lnB>
                      <a:noFill/>
                    </a:lnB>
                  </a:tcPr>
                </a:tc>
                <a:extLst>
                  <a:ext uri="{0D108BD9-81ED-4DB2-BD59-A6C34878D82A}">
                    <a16:rowId xmlns:a16="http://schemas.microsoft.com/office/drawing/2014/main" val="3418493147"/>
                  </a:ext>
                </a:extLst>
              </a:tr>
              <a:tr h="190439">
                <a:tc>
                  <a:txBody>
                    <a:bodyPr/>
                    <a:lstStyle/>
                    <a:p>
                      <a:pPr algn="l" fontAlgn="b"/>
                      <a:r>
                        <a:rPr lang="en-US" sz="1800" b="0" i="0" u="none" strike="noStrike">
                          <a:solidFill>
                            <a:srgbClr val="000000"/>
                          </a:solidFill>
                          <a:effectLst/>
                          <a:latin typeface="+mn-lt"/>
                        </a:rPr>
                        <a:t>Product_ID</a:t>
                      </a:r>
                    </a:p>
                  </a:txBody>
                  <a:tcPr marL="6350" marR="6350" marT="6350" marB="0" anchor="b">
                    <a:lnL>
                      <a:noFill/>
                    </a:lnL>
                    <a:lnR>
                      <a:noFill/>
                    </a:lnR>
                    <a:lnT>
                      <a:noFill/>
                    </a:lnT>
                    <a:lnB>
                      <a:noFill/>
                    </a:lnB>
                  </a:tcPr>
                </a:tc>
                <a:tc>
                  <a:txBody>
                    <a:bodyPr/>
                    <a:lstStyle/>
                    <a:p>
                      <a:pPr algn="l" fontAlgn="b"/>
                      <a:r>
                        <a:rPr lang="en-US" sz="1800" b="0" i="0" u="none" strike="noStrike">
                          <a:solidFill>
                            <a:srgbClr val="000000"/>
                          </a:solidFill>
                          <a:effectLst/>
                          <a:latin typeface="+mn-lt"/>
                        </a:rPr>
                        <a:t>ID of a product</a:t>
                      </a:r>
                    </a:p>
                  </a:txBody>
                  <a:tcPr marL="6350" marR="6350" marT="6350" marB="0" anchor="b">
                    <a:lnL>
                      <a:noFill/>
                    </a:lnL>
                    <a:lnR>
                      <a:noFill/>
                    </a:lnR>
                    <a:lnT>
                      <a:noFill/>
                    </a:lnT>
                    <a:lnB>
                      <a:noFill/>
                    </a:lnB>
                  </a:tcPr>
                </a:tc>
                <a:extLst>
                  <a:ext uri="{0D108BD9-81ED-4DB2-BD59-A6C34878D82A}">
                    <a16:rowId xmlns:a16="http://schemas.microsoft.com/office/drawing/2014/main" val="4014084876"/>
                  </a:ext>
                </a:extLst>
              </a:tr>
              <a:tr h="190439">
                <a:tc>
                  <a:txBody>
                    <a:bodyPr/>
                    <a:lstStyle/>
                    <a:p>
                      <a:pPr algn="l" fontAlgn="b"/>
                      <a:r>
                        <a:rPr lang="en-US" sz="1800" b="0" i="0" u="none" strike="noStrike">
                          <a:solidFill>
                            <a:srgbClr val="000000"/>
                          </a:solidFill>
                          <a:effectLst/>
                          <a:latin typeface="+mn-lt"/>
                        </a:rPr>
                        <a:t>Quantity</a:t>
                      </a:r>
                    </a:p>
                  </a:txBody>
                  <a:tcPr marL="6350" marR="6350" marT="6350" marB="0" anchor="b">
                    <a:lnL>
                      <a:noFill/>
                    </a:lnL>
                    <a:lnR>
                      <a:noFill/>
                    </a:lnR>
                    <a:lnT>
                      <a:noFill/>
                    </a:lnT>
                    <a:lnB>
                      <a:noFill/>
                    </a:lnB>
                  </a:tcPr>
                </a:tc>
                <a:tc>
                  <a:txBody>
                    <a:bodyPr/>
                    <a:lstStyle/>
                    <a:p>
                      <a:pPr algn="l" fontAlgn="b"/>
                      <a:r>
                        <a:rPr lang="en-US" sz="1800" b="0" i="0" u="none" strike="noStrike" dirty="0">
                          <a:solidFill>
                            <a:srgbClr val="000000"/>
                          </a:solidFill>
                          <a:effectLst/>
                          <a:latin typeface="+mn-lt"/>
                        </a:rPr>
                        <a:t>The number of items purchased</a:t>
                      </a:r>
                    </a:p>
                  </a:txBody>
                  <a:tcPr marL="6350" marR="6350" marT="6350" marB="0" anchor="b">
                    <a:lnL>
                      <a:noFill/>
                    </a:lnL>
                    <a:lnR>
                      <a:noFill/>
                    </a:lnR>
                    <a:lnT>
                      <a:noFill/>
                    </a:lnT>
                    <a:lnB>
                      <a:noFill/>
                    </a:lnB>
                  </a:tcPr>
                </a:tc>
                <a:extLst>
                  <a:ext uri="{0D108BD9-81ED-4DB2-BD59-A6C34878D82A}">
                    <a16:rowId xmlns:a16="http://schemas.microsoft.com/office/drawing/2014/main" val="3215921699"/>
                  </a:ext>
                </a:extLst>
              </a:tr>
              <a:tr h="190439">
                <a:tc>
                  <a:txBody>
                    <a:bodyPr/>
                    <a:lstStyle/>
                    <a:p>
                      <a:pPr algn="l" fontAlgn="b"/>
                      <a:r>
                        <a:rPr lang="en-US" sz="1800" b="0" i="0" u="none" strike="noStrike">
                          <a:solidFill>
                            <a:srgbClr val="000000"/>
                          </a:solidFill>
                          <a:effectLst/>
                          <a:latin typeface="+mn-lt"/>
                        </a:rPr>
                        <a:t>Category_ID</a:t>
                      </a:r>
                    </a:p>
                  </a:txBody>
                  <a:tcPr marL="6350" marR="6350" marT="6350" marB="0" anchor="b">
                    <a:lnL>
                      <a:noFill/>
                    </a:lnL>
                    <a:lnR>
                      <a:noFill/>
                    </a:lnR>
                    <a:lnT>
                      <a:noFill/>
                    </a:lnT>
                    <a:lnB>
                      <a:noFill/>
                    </a:lnB>
                  </a:tcPr>
                </a:tc>
                <a:tc>
                  <a:txBody>
                    <a:bodyPr/>
                    <a:lstStyle/>
                    <a:p>
                      <a:pPr algn="l" fontAlgn="b"/>
                      <a:r>
                        <a:rPr lang="en-US" sz="1800" b="0" i="0" u="none" strike="noStrike" dirty="0">
                          <a:solidFill>
                            <a:srgbClr val="000000"/>
                          </a:solidFill>
                          <a:effectLst/>
                          <a:latin typeface="+mn-lt"/>
                        </a:rPr>
                        <a:t>ID of a category</a:t>
                      </a:r>
                    </a:p>
                  </a:txBody>
                  <a:tcPr marL="6350" marR="6350" marT="6350" marB="0" anchor="b">
                    <a:lnL>
                      <a:noFill/>
                    </a:lnL>
                    <a:lnR>
                      <a:noFill/>
                    </a:lnR>
                    <a:lnT>
                      <a:noFill/>
                    </a:lnT>
                    <a:lnB>
                      <a:noFill/>
                    </a:lnB>
                  </a:tcPr>
                </a:tc>
                <a:extLst>
                  <a:ext uri="{0D108BD9-81ED-4DB2-BD59-A6C34878D82A}">
                    <a16:rowId xmlns:a16="http://schemas.microsoft.com/office/drawing/2014/main" val="1622906923"/>
                  </a:ext>
                </a:extLst>
              </a:tr>
              <a:tr h="190439">
                <a:tc>
                  <a:txBody>
                    <a:bodyPr/>
                    <a:lstStyle/>
                    <a:p>
                      <a:pPr algn="l" fontAlgn="b"/>
                      <a:r>
                        <a:rPr lang="en-US" sz="1800" b="0" i="0" u="none" strike="noStrike">
                          <a:solidFill>
                            <a:srgbClr val="000000"/>
                          </a:solidFill>
                          <a:effectLst/>
                          <a:latin typeface="+mn-lt"/>
                        </a:rPr>
                        <a:t>Category_Alias</a:t>
                      </a:r>
                    </a:p>
                  </a:txBody>
                  <a:tcPr marL="6350" marR="6350" marT="6350" marB="0" anchor="b">
                    <a:lnL>
                      <a:noFill/>
                    </a:lnL>
                    <a:lnR>
                      <a:noFill/>
                    </a:lnR>
                    <a:lnT>
                      <a:noFill/>
                    </a:lnT>
                    <a:lnB>
                      <a:noFill/>
                    </a:lnB>
                  </a:tcPr>
                </a:tc>
                <a:tc>
                  <a:txBody>
                    <a:bodyPr/>
                    <a:lstStyle/>
                    <a:p>
                      <a:pPr algn="l" fontAlgn="b"/>
                      <a:r>
                        <a:rPr lang="en-US" sz="1800" b="0" i="0" u="none" strike="noStrike" dirty="0">
                          <a:solidFill>
                            <a:srgbClr val="000000"/>
                          </a:solidFill>
                          <a:effectLst/>
                          <a:latin typeface="+mn-lt"/>
                        </a:rPr>
                        <a:t>Name of the category</a:t>
                      </a:r>
                    </a:p>
                  </a:txBody>
                  <a:tcPr marL="6350" marR="6350" marT="6350" marB="0" anchor="b">
                    <a:lnL>
                      <a:noFill/>
                    </a:lnL>
                    <a:lnR>
                      <a:noFill/>
                    </a:lnR>
                    <a:lnT>
                      <a:noFill/>
                    </a:lnT>
                    <a:lnB>
                      <a:noFill/>
                    </a:lnB>
                  </a:tcPr>
                </a:tc>
                <a:extLst>
                  <a:ext uri="{0D108BD9-81ED-4DB2-BD59-A6C34878D82A}">
                    <a16:rowId xmlns:a16="http://schemas.microsoft.com/office/drawing/2014/main" val="3737934310"/>
                  </a:ext>
                </a:extLst>
              </a:tr>
              <a:tr h="190439">
                <a:tc>
                  <a:txBody>
                    <a:bodyPr/>
                    <a:lstStyle/>
                    <a:p>
                      <a:pPr algn="l" fontAlgn="b"/>
                      <a:r>
                        <a:rPr lang="en-US" sz="1800" b="0" i="0" u="none" strike="noStrike">
                          <a:solidFill>
                            <a:srgbClr val="000000"/>
                          </a:solidFill>
                          <a:effectLst/>
                          <a:latin typeface="+mn-lt"/>
                        </a:rPr>
                        <a:t>Brand_ID</a:t>
                      </a:r>
                    </a:p>
                  </a:txBody>
                  <a:tcPr marL="6350" marR="6350" marT="6350" marB="0" anchor="b">
                    <a:lnL>
                      <a:noFill/>
                    </a:lnL>
                    <a:lnR>
                      <a:noFill/>
                    </a:lnR>
                    <a:lnT>
                      <a:noFill/>
                    </a:lnT>
                    <a:lnB>
                      <a:noFill/>
                    </a:lnB>
                  </a:tcPr>
                </a:tc>
                <a:tc>
                  <a:txBody>
                    <a:bodyPr/>
                    <a:lstStyle/>
                    <a:p>
                      <a:pPr algn="l" fontAlgn="b"/>
                      <a:r>
                        <a:rPr lang="en-US" sz="1800" b="0" i="0" u="none" strike="noStrike">
                          <a:solidFill>
                            <a:srgbClr val="000000"/>
                          </a:solidFill>
                          <a:effectLst/>
                          <a:latin typeface="+mn-lt"/>
                        </a:rPr>
                        <a:t>ID of brand</a:t>
                      </a:r>
                    </a:p>
                  </a:txBody>
                  <a:tcPr marL="6350" marR="6350" marT="6350" marB="0" anchor="b">
                    <a:lnL>
                      <a:noFill/>
                    </a:lnL>
                    <a:lnR>
                      <a:noFill/>
                    </a:lnR>
                    <a:lnT>
                      <a:noFill/>
                    </a:lnT>
                    <a:lnB>
                      <a:noFill/>
                    </a:lnB>
                  </a:tcPr>
                </a:tc>
                <a:extLst>
                  <a:ext uri="{0D108BD9-81ED-4DB2-BD59-A6C34878D82A}">
                    <a16:rowId xmlns:a16="http://schemas.microsoft.com/office/drawing/2014/main" val="4279638287"/>
                  </a:ext>
                </a:extLst>
              </a:tr>
              <a:tr h="190439">
                <a:tc>
                  <a:txBody>
                    <a:bodyPr/>
                    <a:lstStyle/>
                    <a:p>
                      <a:pPr algn="l" fontAlgn="b"/>
                      <a:r>
                        <a:rPr lang="en-US" sz="1800" b="0" i="0" u="none" strike="noStrike">
                          <a:solidFill>
                            <a:srgbClr val="000000"/>
                          </a:solidFill>
                          <a:effectLst/>
                          <a:latin typeface="+mn-lt"/>
                        </a:rPr>
                        <a:t>Price</a:t>
                      </a:r>
                    </a:p>
                  </a:txBody>
                  <a:tcPr marL="6350" marR="6350" marT="6350" marB="0" anchor="b">
                    <a:lnL>
                      <a:noFill/>
                    </a:lnL>
                    <a:lnR>
                      <a:noFill/>
                    </a:lnR>
                    <a:lnT>
                      <a:noFill/>
                    </a:lnT>
                    <a:lnB>
                      <a:noFill/>
                    </a:lnB>
                  </a:tcPr>
                </a:tc>
                <a:tc>
                  <a:txBody>
                    <a:bodyPr/>
                    <a:lstStyle/>
                    <a:p>
                      <a:pPr algn="l" fontAlgn="b"/>
                      <a:r>
                        <a:rPr lang="en-US" sz="1800" b="0" i="0" u="none" strike="noStrike">
                          <a:solidFill>
                            <a:srgbClr val="000000"/>
                          </a:solidFill>
                          <a:effectLst/>
                          <a:latin typeface="+mn-lt"/>
                        </a:rPr>
                        <a:t>Price of the product</a:t>
                      </a:r>
                    </a:p>
                  </a:txBody>
                  <a:tcPr marL="6350" marR="6350" marT="6350" marB="0" anchor="b">
                    <a:lnL>
                      <a:noFill/>
                    </a:lnL>
                    <a:lnR>
                      <a:noFill/>
                    </a:lnR>
                    <a:lnT>
                      <a:noFill/>
                    </a:lnT>
                    <a:lnB>
                      <a:noFill/>
                    </a:lnB>
                  </a:tcPr>
                </a:tc>
                <a:extLst>
                  <a:ext uri="{0D108BD9-81ED-4DB2-BD59-A6C34878D82A}">
                    <a16:rowId xmlns:a16="http://schemas.microsoft.com/office/drawing/2014/main" val="1805823954"/>
                  </a:ext>
                </a:extLst>
              </a:tr>
              <a:tr h="190439">
                <a:tc>
                  <a:txBody>
                    <a:bodyPr/>
                    <a:lstStyle/>
                    <a:p>
                      <a:pPr algn="l" fontAlgn="b"/>
                      <a:r>
                        <a:rPr lang="en-US" sz="1800" b="0" i="0" u="none" strike="noStrike">
                          <a:solidFill>
                            <a:srgbClr val="000000"/>
                          </a:solidFill>
                          <a:effectLst/>
                          <a:latin typeface="+mn-lt"/>
                        </a:rPr>
                        <a:t>User_ID</a:t>
                      </a:r>
                    </a:p>
                  </a:txBody>
                  <a:tcPr marL="6350" marR="6350" marT="6350" marB="0" anchor="b">
                    <a:lnL>
                      <a:noFill/>
                    </a:lnL>
                    <a:lnR>
                      <a:noFill/>
                    </a:lnR>
                    <a:lnT>
                      <a:noFill/>
                    </a:lnT>
                    <a:lnB>
                      <a:noFill/>
                    </a:lnB>
                  </a:tcPr>
                </a:tc>
                <a:tc>
                  <a:txBody>
                    <a:bodyPr/>
                    <a:lstStyle/>
                    <a:p>
                      <a:pPr algn="l" fontAlgn="b"/>
                      <a:r>
                        <a:rPr lang="en-US" sz="1800" b="0" i="0" u="none" strike="noStrike">
                          <a:solidFill>
                            <a:srgbClr val="000000"/>
                          </a:solidFill>
                          <a:effectLst/>
                          <a:latin typeface="+mn-lt"/>
                        </a:rPr>
                        <a:t>ID of user</a:t>
                      </a:r>
                    </a:p>
                  </a:txBody>
                  <a:tcPr marL="6350" marR="6350" marT="6350" marB="0" anchor="b">
                    <a:lnL>
                      <a:noFill/>
                    </a:lnL>
                    <a:lnR>
                      <a:noFill/>
                    </a:lnR>
                    <a:lnT>
                      <a:noFill/>
                    </a:lnT>
                    <a:lnB>
                      <a:noFill/>
                    </a:lnB>
                  </a:tcPr>
                </a:tc>
                <a:extLst>
                  <a:ext uri="{0D108BD9-81ED-4DB2-BD59-A6C34878D82A}">
                    <a16:rowId xmlns:a16="http://schemas.microsoft.com/office/drawing/2014/main" val="2384109381"/>
                  </a:ext>
                </a:extLst>
              </a:tr>
              <a:tr h="190439">
                <a:tc>
                  <a:txBody>
                    <a:bodyPr/>
                    <a:lstStyle/>
                    <a:p>
                      <a:pPr algn="l" fontAlgn="b"/>
                      <a:r>
                        <a:rPr lang="en-US" sz="1800" b="0" i="0" u="none" strike="noStrike">
                          <a:solidFill>
                            <a:srgbClr val="000000"/>
                          </a:solidFill>
                          <a:effectLst/>
                          <a:latin typeface="+mn-lt"/>
                        </a:rPr>
                        <a:t>Gender</a:t>
                      </a:r>
                    </a:p>
                  </a:txBody>
                  <a:tcPr marL="6350" marR="6350" marT="6350" marB="0" anchor="b">
                    <a:lnL>
                      <a:noFill/>
                    </a:lnL>
                    <a:lnR>
                      <a:noFill/>
                    </a:lnR>
                    <a:lnT>
                      <a:noFill/>
                    </a:lnT>
                    <a:lnB>
                      <a:noFill/>
                    </a:lnB>
                  </a:tcPr>
                </a:tc>
                <a:tc>
                  <a:txBody>
                    <a:bodyPr/>
                    <a:lstStyle/>
                    <a:p>
                      <a:pPr algn="l" fontAlgn="b"/>
                      <a:r>
                        <a:rPr lang="en-US" sz="1800" b="0" i="0" u="none" strike="noStrike">
                          <a:solidFill>
                            <a:srgbClr val="000000"/>
                          </a:solidFill>
                          <a:effectLst/>
                          <a:latin typeface="+mn-lt"/>
                        </a:rPr>
                        <a:t>Gender of the person</a:t>
                      </a:r>
                    </a:p>
                  </a:txBody>
                  <a:tcPr marL="6350" marR="6350" marT="6350" marB="0" anchor="b">
                    <a:lnL>
                      <a:noFill/>
                    </a:lnL>
                    <a:lnR>
                      <a:noFill/>
                    </a:lnR>
                    <a:lnT>
                      <a:noFill/>
                    </a:lnT>
                    <a:lnB>
                      <a:noFill/>
                    </a:lnB>
                  </a:tcPr>
                </a:tc>
                <a:extLst>
                  <a:ext uri="{0D108BD9-81ED-4DB2-BD59-A6C34878D82A}">
                    <a16:rowId xmlns:a16="http://schemas.microsoft.com/office/drawing/2014/main" val="1239667161"/>
                  </a:ext>
                </a:extLst>
              </a:tr>
              <a:tr h="190439">
                <a:tc>
                  <a:txBody>
                    <a:bodyPr/>
                    <a:lstStyle/>
                    <a:p>
                      <a:pPr algn="l" fontAlgn="b"/>
                      <a:r>
                        <a:rPr lang="en-US" sz="1800" b="0" i="0" u="none" strike="noStrike">
                          <a:solidFill>
                            <a:srgbClr val="000000"/>
                          </a:solidFill>
                          <a:effectLst/>
                          <a:latin typeface="+mn-lt"/>
                        </a:rPr>
                        <a:t>Color</a:t>
                      </a:r>
                    </a:p>
                  </a:txBody>
                  <a:tcPr marL="6350" marR="6350" marT="6350" marB="0" anchor="b">
                    <a:lnL>
                      <a:noFill/>
                    </a:lnL>
                    <a:lnR>
                      <a:noFill/>
                    </a:lnR>
                    <a:lnT>
                      <a:noFill/>
                    </a:lnT>
                    <a:lnB>
                      <a:noFill/>
                    </a:lnB>
                  </a:tcPr>
                </a:tc>
                <a:tc>
                  <a:txBody>
                    <a:bodyPr/>
                    <a:lstStyle/>
                    <a:p>
                      <a:pPr algn="l" fontAlgn="b"/>
                      <a:r>
                        <a:rPr lang="en-US" sz="1800" b="0" i="0" u="none" strike="noStrike">
                          <a:solidFill>
                            <a:srgbClr val="000000"/>
                          </a:solidFill>
                          <a:effectLst/>
                          <a:latin typeface="+mn-lt"/>
                        </a:rPr>
                        <a:t>Color of the product</a:t>
                      </a:r>
                    </a:p>
                  </a:txBody>
                  <a:tcPr marL="6350" marR="6350" marT="6350" marB="0" anchor="b">
                    <a:lnL>
                      <a:noFill/>
                    </a:lnL>
                    <a:lnR>
                      <a:noFill/>
                    </a:lnR>
                    <a:lnT>
                      <a:noFill/>
                    </a:lnT>
                    <a:lnB>
                      <a:noFill/>
                    </a:lnB>
                  </a:tcPr>
                </a:tc>
                <a:extLst>
                  <a:ext uri="{0D108BD9-81ED-4DB2-BD59-A6C34878D82A}">
                    <a16:rowId xmlns:a16="http://schemas.microsoft.com/office/drawing/2014/main" val="3705565836"/>
                  </a:ext>
                </a:extLst>
              </a:tr>
              <a:tr h="190439">
                <a:tc>
                  <a:txBody>
                    <a:bodyPr/>
                    <a:lstStyle/>
                    <a:p>
                      <a:pPr algn="l" fontAlgn="b"/>
                      <a:r>
                        <a:rPr lang="en-US" sz="1800" b="0" i="0" u="none" strike="noStrike">
                          <a:solidFill>
                            <a:srgbClr val="000000"/>
                          </a:solidFill>
                          <a:effectLst/>
                          <a:latin typeface="+mn-lt"/>
                        </a:rPr>
                        <a:t>Metal</a:t>
                      </a:r>
                    </a:p>
                  </a:txBody>
                  <a:tcPr marL="6350" marR="6350" marT="6350" marB="0" anchor="b">
                    <a:lnL>
                      <a:noFill/>
                    </a:lnL>
                    <a:lnR>
                      <a:noFill/>
                    </a:lnR>
                    <a:lnT>
                      <a:noFill/>
                    </a:lnT>
                    <a:lnB>
                      <a:noFill/>
                    </a:lnB>
                  </a:tcPr>
                </a:tc>
                <a:tc>
                  <a:txBody>
                    <a:bodyPr/>
                    <a:lstStyle/>
                    <a:p>
                      <a:pPr algn="l" fontAlgn="b"/>
                      <a:r>
                        <a:rPr lang="en-US" sz="1800" b="0" i="0" u="none" strike="noStrike">
                          <a:solidFill>
                            <a:srgbClr val="000000"/>
                          </a:solidFill>
                          <a:effectLst/>
                          <a:latin typeface="+mn-lt"/>
                        </a:rPr>
                        <a:t>Type of metal in the product</a:t>
                      </a:r>
                    </a:p>
                  </a:txBody>
                  <a:tcPr marL="6350" marR="6350" marT="6350" marB="0" anchor="b">
                    <a:lnL>
                      <a:noFill/>
                    </a:lnL>
                    <a:lnR>
                      <a:noFill/>
                    </a:lnR>
                    <a:lnT>
                      <a:noFill/>
                    </a:lnT>
                    <a:lnB>
                      <a:noFill/>
                    </a:lnB>
                  </a:tcPr>
                </a:tc>
                <a:extLst>
                  <a:ext uri="{0D108BD9-81ED-4DB2-BD59-A6C34878D82A}">
                    <a16:rowId xmlns:a16="http://schemas.microsoft.com/office/drawing/2014/main" val="2469439581"/>
                  </a:ext>
                </a:extLst>
              </a:tr>
              <a:tr h="190439">
                <a:tc>
                  <a:txBody>
                    <a:bodyPr/>
                    <a:lstStyle/>
                    <a:p>
                      <a:pPr algn="l" fontAlgn="b"/>
                      <a:r>
                        <a:rPr lang="en-US" sz="1800" b="0" i="0" u="none" strike="noStrike">
                          <a:solidFill>
                            <a:srgbClr val="000000"/>
                          </a:solidFill>
                          <a:effectLst/>
                          <a:latin typeface="+mn-lt"/>
                        </a:rPr>
                        <a:t>Gem</a:t>
                      </a:r>
                    </a:p>
                  </a:txBody>
                  <a:tcPr marL="6350" marR="6350" marT="6350" marB="0" anchor="b">
                    <a:lnL>
                      <a:noFill/>
                    </a:lnL>
                    <a:lnR>
                      <a:noFill/>
                    </a:lnR>
                    <a:lnT>
                      <a:noFill/>
                    </a:lnT>
                    <a:lnB>
                      <a:noFill/>
                    </a:lnB>
                  </a:tcPr>
                </a:tc>
                <a:tc>
                  <a:txBody>
                    <a:bodyPr/>
                    <a:lstStyle/>
                    <a:p>
                      <a:pPr algn="l" fontAlgn="b"/>
                      <a:r>
                        <a:rPr lang="en-US" sz="1800" b="0" i="0" u="none" strike="noStrike" dirty="0">
                          <a:solidFill>
                            <a:srgbClr val="000000"/>
                          </a:solidFill>
                          <a:effectLst/>
                          <a:latin typeface="+mn-lt"/>
                        </a:rPr>
                        <a:t>Type of gem in the product</a:t>
                      </a:r>
                    </a:p>
                  </a:txBody>
                  <a:tcPr marL="6350" marR="6350" marT="6350" marB="0" anchor="b">
                    <a:lnL>
                      <a:noFill/>
                    </a:lnL>
                    <a:lnR>
                      <a:noFill/>
                    </a:lnR>
                    <a:lnT>
                      <a:noFill/>
                    </a:lnT>
                    <a:lnB>
                      <a:noFill/>
                    </a:lnB>
                  </a:tcPr>
                </a:tc>
                <a:extLst>
                  <a:ext uri="{0D108BD9-81ED-4DB2-BD59-A6C34878D82A}">
                    <a16:rowId xmlns:a16="http://schemas.microsoft.com/office/drawing/2014/main" val="209201670"/>
                  </a:ext>
                </a:extLst>
              </a:tr>
            </a:tbl>
          </a:graphicData>
        </a:graphic>
      </p:graphicFrame>
      <p:pic>
        <p:nvPicPr>
          <p:cNvPr id="3" name="Picture 2" descr="Data Table Svg Png Icon Free Download (#426719) - OnlineWebFonts.COM">
            <a:extLst>
              <a:ext uri="{FF2B5EF4-FFF2-40B4-BE49-F238E27FC236}">
                <a16:creationId xmlns:a16="http://schemas.microsoft.com/office/drawing/2014/main" id="{98A141F6-E6ED-F278-FC29-FDAD0FEC20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0" t="16777" r="1876" b="15993"/>
          <a:stretch/>
        </p:blipFill>
        <p:spPr bwMode="auto">
          <a:xfrm>
            <a:off x="268428" y="341950"/>
            <a:ext cx="1576325" cy="1100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24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docProps/app.xml><?xml version="1.0" encoding="utf-8"?>
<Properties xmlns="http://schemas.openxmlformats.org/officeDocument/2006/extended-properties" xmlns:vt="http://schemas.openxmlformats.org/officeDocument/2006/docPropsVTypes">
  <TotalTime>591</TotalTime>
  <Words>1522</Words>
  <Application>Microsoft Office PowerPoint</Application>
  <PresentationFormat>Widescreen</PresentationFormat>
  <Paragraphs>232</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-apple-system</vt:lpstr>
      <vt:lpstr>Arial</vt:lpstr>
      <vt:lpstr>Tenorite</vt:lpstr>
      <vt:lpstr>Monoline</vt:lpstr>
      <vt:lpstr>PowerPoint Presentation</vt:lpstr>
      <vt:lpstr>Introduction</vt:lpstr>
      <vt:lpstr>Business questions</vt:lpstr>
      <vt:lpstr>Frameworks used :</vt:lpstr>
      <vt:lpstr>Why this framework?</vt:lpstr>
      <vt:lpstr>DATASETS</vt:lpstr>
      <vt:lpstr>Data Structure</vt:lpstr>
      <vt:lpstr>DATA STRUCTURE</vt:lpstr>
      <vt:lpstr>DATA STRUCTURE</vt:lpstr>
      <vt:lpstr>DATA STRUCTURE</vt:lpstr>
      <vt:lpstr>Data  Preparation   &amp; Cleaning</vt:lpstr>
      <vt:lpstr>Queries &amp; results</vt:lpstr>
      <vt:lpstr>Queries &amp; results</vt:lpstr>
      <vt:lpstr>Queries &amp; results</vt:lpstr>
      <vt:lpstr>Queries &amp; results</vt:lpstr>
      <vt:lpstr>Queries &amp; results</vt:lpstr>
      <vt:lpstr>Queries &amp; results</vt:lpstr>
      <vt:lpstr>Visualization</vt:lpstr>
      <vt:lpstr>Visualization</vt:lpstr>
      <vt:lpstr>Visualization</vt:lpstr>
      <vt:lpstr>Visualization</vt:lpstr>
      <vt:lpstr>Visualization</vt:lpstr>
      <vt:lpstr>findings</vt:lpstr>
      <vt:lpstr>Challenges Faced &amp; Process Attempted</vt:lpstr>
      <vt:lpstr>Limitations</vt:lpstr>
      <vt:lpstr>Future plans</vt:lpstr>
      <vt:lpstr>Business 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 Smaran</dc:creator>
  <cp:lastModifiedBy>Ram Smaran</cp:lastModifiedBy>
  <cp:revision>10</cp:revision>
  <cp:lastPrinted>2022-12-01T20:55:06Z</cp:lastPrinted>
  <dcterms:created xsi:type="dcterms:W3CDTF">2022-11-30T18:52:57Z</dcterms:created>
  <dcterms:modified xsi:type="dcterms:W3CDTF">2022-12-01T20:58:53Z</dcterms:modified>
</cp:coreProperties>
</file>