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63" r:id="rId4"/>
    <p:sldId id="258" r:id="rId5"/>
    <p:sldId id="259" r:id="rId6"/>
    <p:sldId id="260" r:id="rId7"/>
    <p:sldId id="262" r:id="rId8"/>
    <p:sldId id="26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2F02BAC-1DF1-40B7-A9D4-DD83D593F75C}">
  <a:tblStyle styleId="{82F02BAC-1DF1-40B7-A9D4-DD83D593F7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snapToGrid="0">
      <p:cViewPr>
        <p:scale>
          <a:sx n="121" d="100"/>
          <a:sy n="121" d="100"/>
        </p:scale>
        <p:origin x="-346" y="216"/>
      </p:cViewPr>
      <p:guideLst>
        <p:guide orient="horz" pos="1620"/>
        <p:guide pos="2880"/>
      </p:guideLst>
    </p:cSldViewPr>
  </p:slideViewPr>
  <p:outlineViewPr>
    <p:cViewPr>
      <p:scale>
        <a:sx n="33" d="100"/>
        <a:sy n="33" d="100"/>
      </p:scale>
      <p:origin x="38" y="129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207520\Downloads\Shubham_Healthy%20Co_Raw%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207520\Downloads\Shubham_Healthy%20Co_Raw%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[Shubham_Healthy Co_Raw Data.xlsx]e!PivotTable2</c:name>
    <c:fmtId val="-1"/>
  </c:pivotSource>
  <c:chart>
    <c:title>
      <c:tx>
        <c:rich>
          <a:bodyPr/>
          <a:lstStyle/>
          <a:p>
            <a:pPr>
              <a:defRPr/>
            </a:pPr>
            <a:r>
              <a:rPr lang="en-US" sz="1800" b="1" i="0" u="none" strike="noStrike" baseline="0">
                <a:effectLst/>
              </a:rPr>
              <a:t>Average of Wait for doctor (mins)</a:t>
            </a:r>
            <a:r>
              <a:rPr lang="en-US" sz="1800" b="1" i="0" u="none" strike="noStrike" baseline="0"/>
              <a:t> </a:t>
            </a:r>
            <a:endParaRPr lang="en-US"/>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bar"/>
        <c:grouping val="clustered"/>
        <c:varyColors val="0"/>
        <c:ser>
          <c:idx val="0"/>
          <c:order val="0"/>
          <c:tx>
            <c:strRef>
              <c:f>e!$B$3</c:f>
              <c:strCache>
                <c:ptCount val="1"/>
                <c:pt idx="0">
                  <c:v>Total</c:v>
                </c:pt>
              </c:strCache>
            </c:strRef>
          </c:tx>
          <c:invertIfNegative val="0"/>
          <c:cat>
            <c:strRef>
              <c:f>e!$A$4:$A$9</c:f>
              <c:strCache>
                <c:ptCount val="5"/>
                <c:pt idx="0">
                  <c:v>Dr. A</c:v>
                </c:pt>
                <c:pt idx="1">
                  <c:v>Dr. B</c:v>
                </c:pt>
                <c:pt idx="2">
                  <c:v>Dr. C</c:v>
                </c:pt>
                <c:pt idx="3">
                  <c:v>Dr. D</c:v>
                </c:pt>
                <c:pt idx="4">
                  <c:v>Dr. E</c:v>
                </c:pt>
              </c:strCache>
            </c:strRef>
          </c:cat>
          <c:val>
            <c:numRef>
              <c:f>e!$B$4:$B$9</c:f>
              <c:numCache>
                <c:formatCode>0.0</c:formatCode>
                <c:ptCount val="5"/>
                <c:pt idx="0">
                  <c:v>29.632828485456358</c:v>
                </c:pt>
                <c:pt idx="1">
                  <c:v>21.84693158953722</c:v>
                </c:pt>
                <c:pt idx="2">
                  <c:v>21.413535589264878</c:v>
                </c:pt>
                <c:pt idx="3">
                  <c:v>21.80092105263158</c:v>
                </c:pt>
                <c:pt idx="4">
                  <c:v>21.648895582329338</c:v>
                </c:pt>
              </c:numCache>
            </c:numRef>
          </c:val>
        </c:ser>
        <c:dLbls>
          <c:showLegendKey val="0"/>
          <c:showVal val="0"/>
          <c:showCatName val="0"/>
          <c:showSerName val="0"/>
          <c:showPercent val="0"/>
          <c:showBubbleSize val="0"/>
        </c:dLbls>
        <c:gapWidth val="150"/>
        <c:axId val="16634624"/>
        <c:axId val="16636160"/>
      </c:barChart>
      <c:catAx>
        <c:axId val="16634624"/>
        <c:scaling>
          <c:orientation val="minMax"/>
        </c:scaling>
        <c:delete val="0"/>
        <c:axPos val="l"/>
        <c:majorTickMark val="out"/>
        <c:minorTickMark val="none"/>
        <c:tickLblPos val="nextTo"/>
        <c:crossAx val="16636160"/>
        <c:crosses val="autoZero"/>
        <c:auto val="1"/>
        <c:lblAlgn val="ctr"/>
        <c:lblOffset val="100"/>
        <c:noMultiLvlLbl val="0"/>
      </c:catAx>
      <c:valAx>
        <c:axId val="16636160"/>
        <c:scaling>
          <c:orientation val="minMax"/>
        </c:scaling>
        <c:delete val="0"/>
        <c:axPos val="b"/>
        <c:majorGridlines/>
        <c:numFmt formatCode="0.0" sourceLinked="1"/>
        <c:majorTickMark val="out"/>
        <c:minorTickMark val="none"/>
        <c:tickLblPos val="nextTo"/>
        <c:crossAx val="1663462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[Shubham_Healthy Co_Raw Data.xlsx]b!PivotTable2</c:name>
    <c:fmtId val="-1"/>
  </c:pivotSource>
  <c:chart>
    <c:title>
      <c:tx>
        <c:rich>
          <a:bodyPr/>
          <a:lstStyle/>
          <a:p>
            <a:pPr>
              <a:defRPr/>
            </a:pPr>
            <a:r>
              <a:rPr lang="en-US" sz="1800" b="1" i="0" u="none" strike="noStrike" baseline="0">
                <a:effectLst/>
              </a:rPr>
              <a:t>Average of Vitals by Nurses  (mins)</a:t>
            </a:r>
            <a:r>
              <a:rPr lang="en-US" sz="1800" b="1" i="0" u="none" strike="noStrike" baseline="0"/>
              <a:t> </a:t>
            </a:r>
            <a:endParaRPr lang="en-US"/>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bar"/>
        <c:grouping val="clustered"/>
        <c:varyColors val="0"/>
        <c:ser>
          <c:idx val="0"/>
          <c:order val="0"/>
          <c:tx>
            <c:strRef>
              <c:f>b!$B$3</c:f>
              <c:strCache>
                <c:ptCount val="1"/>
                <c:pt idx="0">
                  <c:v>Total</c:v>
                </c:pt>
              </c:strCache>
            </c:strRef>
          </c:tx>
          <c:invertIfNegative val="0"/>
          <c:cat>
            <c:strRef>
              <c:f>b!$A$4:$A$12</c:f>
              <c:strCache>
                <c:ptCount val="8"/>
                <c:pt idx="0">
                  <c:v>Nurse A</c:v>
                </c:pt>
                <c:pt idx="1">
                  <c:v>Nurse B</c:v>
                </c:pt>
                <c:pt idx="2">
                  <c:v>Nurse C</c:v>
                </c:pt>
                <c:pt idx="3">
                  <c:v>Nurse D</c:v>
                </c:pt>
                <c:pt idx="4">
                  <c:v>Nurse E</c:v>
                </c:pt>
                <c:pt idx="5">
                  <c:v>Nurse F</c:v>
                </c:pt>
                <c:pt idx="6">
                  <c:v>Nurse G</c:v>
                </c:pt>
                <c:pt idx="7">
                  <c:v>Nurse H</c:v>
                </c:pt>
              </c:strCache>
            </c:strRef>
          </c:cat>
          <c:val>
            <c:numRef>
              <c:f>b!$B$4:$B$12</c:f>
              <c:numCache>
                <c:formatCode>0.0</c:formatCode>
                <c:ptCount val="8"/>
                <c:pt idx="0">
                  <c:v>4.6906250000000096</c:v>
                </c:pt>
                <c:pt idx="1">
                  <c:v>5.6657327586206749</c:v>
                </c:pt>
                <c:pt idx="2">
                  <c:v>4.1766091051805478</c:v>
                </c:pt>
                <c:pt idx="3">
                  <c:v>5.4427083333333464</c:v>
                </c:pt>
                <c:pt idx="4">
                  <c:v>4.9556313993174061</c:v>
                </c:pt>
                <c:pt idx="5">
                  <c:v>5.1363698630136874</c:v>
                </c:pt>
                <c:pt idx="6">
                  <c:v>5.6373822975517793</c:v>
                </c:pt>
                <c:pt idx="7">
                  <c:v>5.6102209944751236</c:v>
                </c:pt>
              </c:numCache>
            </c:numRef>
          </c:val>
        </c:ser>
        <c:dLbls>
          <c:showLegendKey val="0"/>
          <c:showVal val="0"/>
          <c:showCatName val="0"/>
          <c:showSerName val="0"/>
          <c:showPercent val="0"/>
          <c:showBubbleSize val="0"/>
        </c:dLbls>
        <c:gapWidth val="150"/>
        <c:axId val="14233984"/>
        <c:axId val="14236288"/>
      </c:barChart>
      <c:catAx>
        <c:axId val="14233984"/>
        <c:scaling>
          <c:orientation val="minMax"/>
        </c:scaling>
        <c:delete val="0"/>
        <c:axPos val="l"/>
        <c:majorTickMark val="out"/>
        <c:minorTickMark val="none"/>
        <c:tickLblPos val="nextTo"/>
        <c:crossAx val="14236288"/>
        <c:crosses val="autoZero"/>
        <c:auto val="1"/>
        <c:lblAlgn val="ctr"/>
        <c:lblOffset val="100"/>
        <c:noMultiLvlLbl val="0"/>
      </c:catAx>
      <c:valAx>
        <c:axId val="14236288"/>
        <c:scaling>
          <c:orientation val="minMax"/>
        </c:scaling>
        <c:delete val="0"/>
        <c:axPos val="b"/>
        <c:majorGridlines/>
        <c:numFmt formatCode="0.0" sourceLinked="1"/>
        <c:majorTickMark val="out"/>
        <c:minorTickMark val="none"/>
        <c:tickLblPos val="nextTo"/>
        <c:crossAx val="1423398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741956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28f721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28f721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28f721c8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28f721c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28f721c8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28f721c8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28f721c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28f721c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fe20b05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fe20b05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6/5/2024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544213AF-26F6-41FA-8D85-E2C5388D6E58}" type="datetimeFigureOut">
              <a:rPr lang="en-US" smtClean="0"/>
              <a:pPr eaLnBrk="1" latinLnBrk="0" hangingPunct="1"/>
              <a:t>6/5/2024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6/5/2024</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6"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6"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8"/>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6/5/2024</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lvl="0"/>
            <a:r>
              <a:rPr lang="en-US" sz="3200" b="1" u="sng" dirty="0"/>
              <a:t>Driving Excellence in Patient Care: </a:t>
            </a:r>
            <a:r>
              <a:rPr lang="en-US" sz="3200" b="1" u="sng" dirty="0" smtClean="0"/>
              <a:t/>
            </a:r>
            <a:br>
              <a:rPr lang="en-US" sz="3200" b="1" u="sng" dirty="0" smtClean="0"/>
            </a:br>
            <a:r>
              <a:rPr lang="en-US" sz="3200" b="1" u="sng" dirty="0" smtClean="0"/>
              <a:t>An </a:t>
            </a:r>
            <a:r>
              <a:rPr lang="en-US" sz="3200" b="1" u="sng" dirty="0"/>
              <a:t>Executive Overview</a:t>
            </a:r>
            <a:endParaRPr sz="3200" u="sng"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r>
              <a:rPr lang="en-US" sz="3600" dirty="0">
                <a:solidFill>
                  <a:schemeClr val="tx1"/>
                </a:solidFill>
              </a:rPr>
              <a:t>Healthy Co.</a:t>
            </a:r>
            <a:endParaRPr sz="36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rPr>
              <a:t>Executive summary</a:t>
            </a:r>
            <a:endParaRPr dirty="0">
              <a:solidFill>
                <a:schemeClr val="tx1"/>
              </a:solidFill>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Autofit/>
          </a:bodyPr>
          <a:lstStyle/>
          <a:p>
            <a:pPr marL="120650" indent="0">
              <a:buSzPts val="1700"/>
              <a:buNone/>
            </a:pPr>
            <a:r>
              <a:rPr lang="en-US" sz="1400" dirty="0">
                <a:solidFill>
                  <a:schemeClr val="tx1"/>
                </a:solidFill>
              </a:rPr>
              <a:t>Elevating Patient Care Through Strategic Insights and Best </a:t>
            </a:r>
            <a:r>
              <a:rPr lang="en-US" sz="1400" dirty="0" smtClean="0">
                <a:solidFill>
                  <a:schemeClr val="tx1"/>
                </a:solidFill>
              </a:rPr>
              <a:t>Practices</a:t>
            </a:r>
          </a:p>
          <a:p>
            <a:pPr marL="292100" indent="-171450">
              <a:buSzPts val="1700"/>
            </a:pPr>
            <a:endParaRPr lang="en-US" sz="1400" dirty="0">
              <a:solidFill>
                <a:schemeClr val="tx1"/>
              </a:solidFill>
            </a:endParaRPr>
          </a:p>
          <a:p>
            <a:pPr marL="120650" indent="0">
              <a:buSzPts val="1700"/>
              <a:buNone/>
            </a:pPr>
            <a:r>
              <a:rPr lang="en-US" sz="1400" b="1" dirty="0">
                <a:solidFill>
                  <a:schemeClr val="tx1"/>
                </a:solidFill>
              </a:rPr>
              <a:t>Goal:</a:t>
            </a:r>
            <a:r>
              <a:rPr lang="en-US" sz="1400" dirty="0">
                <a:solidFill>
                  <a:schemeClr val="tx1"/>
                </a:solidFill>
              </a:rPr>
              <a:t> To enhance overall patient satisfaction and efficiency at Healthy Co. by addressing the identified issues in patient wait times and staff task variability.</a:t>
            </a:r>
          </a:p>
          <a:p>
            <a:pPr marL="292100" indent="-171450">
              <a:buSzPts val="1700"/>
            </a:pPr>
            <a:endParaRPr lang="en-US" sz="1400" dirty="0" smtClean="0">
              <a:solidFill>
                <a:schemeClr val="tx1"/>
              </a:solidFill>
            </a:endParaRPr>
          </a:p>
          <a:p>
            <a:pPr marL="114300" indent="0">
              <a:buNone/>
            </a:pPr>
            <a:r>
              <a:rPr lang="en-US" sz="1400" b="1" dirty="0">
                <a:solidFill>
                  <a:schemeClr val="tx1"/>
                </a:solidFill>
              </a:rPr>
              <a:t>Key Findings from Data Analysis:</a:t>
            </a:r>
            <a:endParaRPr lang="en-US" sz="1400" dirty="0">
              <a:solidFill>
                <a:schemeClr val="tx1"/>
              </a:solidFill>
            </a:endParaRPr>
          </a:p>
          <a:p>
            <a:r>
              <a:rPr lang="en-US" sz="1400" b="1" dirty="0">
                <a:solidFill>
                  <a:schemeClr val="tx1"/>
                </a:solidFill>
              </a:rPr>
              <a:t>Variability in Task Completion:</a:t>
            </a:r>
            <a:r>
              <a:rPr lang="en-US" sz="1400" dirty="0">
                <a:solidFill>
                  <a:schemeClr val="tx1"/>
                </a:solidFill>
              </a:rPr>
              <a:t> Analysis revealed significant variability in the time it takes different staff members to complete similar tasks, affecting overall patient wait times and service consistency.</a:t>
            </a:r>
          </a:p>
          <a:p>
            <a:r>
              <a:rPr lang="en-US" sz="1400" b="1" dirty="0">
                <a:solidFill>
                  <a:schemeClr val="tx1"/>
                </a:solidFill>
              </a:rPr>
              <a:t>Impact on Patient Experience:</a:t>
            </a:r>
            <a:r>
              <a:rPr lang="en-US" sz="1400" dirty="0">
                <a:solidFill>
                  <a:schemeClr val="tx1"/>
                </a:solidFill>
              </a:rPr>
              <a:t> Extended wait times and inconsistent service quality have been identified as key detractors from patient satisfaction.</a:t>
            </a:r>
          </a:p>
          <a:p>
            <a:endParaRPr lang="en-US" sz="1400" b="1" dirty="0" smtClean="0">
              <a:solidFill>
                <a:schemeClr val="tx1"/>
              </a:solidFill>
            </a:endParaRPr>
          </a:p>
          <a:p>
            <a:endParaRPr lang="en-US" sz="1400" b="1" dirty="0" smtClean="0">
              <a:solidFill>
                <a:schemeClr val="tx1"/>
              </a:solidFill>
            </a:endParaRPr>
          </a:p>
          <a:p>
            <a:pPr marL="292100" indent="-171450">
              <a:buSzPts val="1700"/>
            </a:pPr>
            <a:endParaRPr lang="en-US" sz="1400"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006" y="359459"/>
            <a:ext cx="8520600" cy="4344976"/>
          </a:xfrm>
        </p:spPr>
        <p:txBody>
          <a:bodyPr>
            <a:noAutofit/>
          </a:bodyPr>
          <a:lstStyle/>
          <a:p>
            <a:pPr marL="114300" indent="0">
              <a:buNone/>
            </a:pPr>
            <a:r>
              <a:rPr lang="en-US" sz="1400" b="1" dirty="0">
                <a:solidFill>
                  <a:schemeClr val="tx1"/>
                </a:solidFill>
              </a:rPr>
              <a:t>Overview of Leading Practices Discovered:</a:t>
            </a:r>
            <a:endParaRPr lang="en-US" sz="1400" dirty="0">
              <a:solidFill>
                <a:schemeClr val="tx1"/>
              </a:solidFill>
            </a:endParaRPr>
          </a:p>
          <a:p>
            <a:r>
              <a:rPr lang="en-US" sz="1400" b="1" dirty="0">
                <a:solidFill>
                  <a:schemeClr val="tx1"/>
                </a:solidFill>
              </a:rPr>
              <a:t>Lean Management Techniques:</a:t>
            </a:r>
            <a:r>
              <a:rPr lang="en-US" sz="1400" dirty="0">
                <a:solidFill>
                  <a:schemeClr val="tx1"/>
                </a:solidFill>
              </a:rPr>
              <a:t> Implementation of lean management strategies to streamline operations and reduce unnecessary wait times.</a:t>
            </a:r>
          </a:p>
          <a:p>
            <a:r>
              <a:rPr lang="en-US" sz="1400" b="1" dirty="0">
                <a:solidFill>
                  <a:schemeClr val="tx1"/>
                </a:solidFill>
              </a:rPr>
              <a:t>Digital Integration:</a:t>
            </a:r>
            <a:r>
              <a:rPr lang="en-US" sz="1400" dirty="0">
                <a:solidFill>
                  <a:schemeClr val="tx1"/>
                </a:solidFill>
              </a:rPr>
              <a:t> Utilization of digital tools to manage patient flow and enhance communication between staff and patients.</a:t>
            </a:r>
          </a:p>
          <a:p>
            <a:pPr marL="114300" indent="0">
              <a:buNone/>
            </a:pPr>
            <a:endParaRPr lang="en-US" sz="1400" b="1" dirty="0" smtClean="0">
              <a:solidFill>
                <a:schemeClr val="tx1"/>
              </a:solidFill>
            </a:endParaRPr>
          </a:p>
          <a:p>
            <a:pPr marL="114300" indent="0">
              <a:buNone/>
            </a:pPr>
            <a:r>
              <a:rPr lang="en-US" sz="1400" b="1" dirty="0" smtClean="0">
                <a:solidFill>
                  <a:schemeClr val="tx1"/>
                </a:solidFill>
              </a:rPr>
              <a:t>Alignment </a:t>
            </a:r>
            <a:r>
              <a:rPr lang="en-US" sz="1400" b="1" dirty="0">
                <a:solidFill>
                  <a:schemeClr val="tx1"/>
                </a:solidFill>
              </a:rPr>
              <a:t>with Enhancement Goals:</a:t>
            </a:r>
            <a:endParaRPr lang="en-US" sz="1400" dirty="0">
              <a:solidFill>
                <a:schemeClr val="tx1"/>
              </a:solidFill>
            </a:endParaRPr>
          </a:p>
          <a:p>
            <a:r>
              <a:rPr lang="en-US" sz="1400" b="1" dirty="0">
                <a:solidFill>
                  <a:schemeClr val="tx1"/>
                </a:solidFill>
              </a:rPr>
              <a:t>Enhancing Patient Satisfaction:</a:t>
            </a:r>
            <a:r>
              <a:rPr lang="en-US" sz="1400" dirty="0">
                <a:solidFill>
                  <a:schemeClr val="tx1"/>
                </a:solidFill>
              </a:rPr>
              <a:t> The integration of leading practices aims to standardize task completion times and reduce variability, directly improving patient wait times and satisfaction.</a:t>
            </a:r>
          </a:p>
          <a:p>
            <a:r>
              <a:rPr lang="en-US" sz="1400" b="1" dirty="0">
                <a:solidFill>
                  <a:schemeClr val="tx1"/>
                </a:solidFill>
              </a:rPr>
              <a:t>Reducing Wait Times:</a:t>
            </a:r>
            <a:r>
              <a:rPr lang="en-US" sz="1400" dirty="0">
                <a:solidFill>
                  <a:schemeClr val="tx1"/>
                </a:solidFill>
              </a:rPr>
              <a:t> By addressing the root causes of delays and variability in service delivery, the initiative supports the overarching goal of reducing overall wait times at the facility.</a:t>
            </a:r>
          </a:p>
          <a:p>
            <a:endParaRPr lang="en-US" sz="1400" b="1" dirty="0">
              <a:solidFill>
                <a:schemeClr val="tx1"/>
              </a:solidFill>
            </a:endParaRPr>
          </a:p>
          <a:p>
            <a:pPr marL="114300" indent="0">
              <a:buNone/>
            </a:pPr>
            <a:r>
              <a:rPr lang="en-US" sz="1400" b="1" dirty="0">
                <a:solidFill>
                  <a:schemeClr val="tx1"/>
                </a:solidFill>
              </a:rPr>
              <a:t>Conclusion:</a:t>
            </a:r>
            <a:endParaRPr lang="en-US" sz="1400" dirty="0">
              <a:solidFill>
                <a:schemeClr val="tx1"/>
              </a:solidFill>
            </a:endParaRPr>
          </a:p>
          <a:p>
            <a:r>
              <a:rPr lang="en-US" sz="1400" dirty="0">
                <a:solidFill>
                  <a:schemeClr val="tx1"/>
                </a:solidFill>
              </a:rPr>
              <a:t>This initiative represents a strategic approach to transforming patient experience at Healthy Co. by integrating proven practices with our insights from data analysis. Our commitment to operational excellence and patient satisfaction drives this comprehensive effort to enhance service delivery and care outcomes.</a:t>
            </a:r>
          </a:p>
          <a:p>
            <a:endParaRPr lang="en-US" sz="1400" dirty="0">
              <a:solidFill>
                <a:schemeClr val="tx1"/>
              </a:solidFill>
            </a:endParaRPr>
          </a:p>
        </p:txBody>
      </p:sp>
    </p:spTree>
    <p:extLst>
      <p:ext uri="{BB962C8B-B14F-4D97-AF65-F5344CB8AC3E}">
        <p14:creationId xmlns:p14="http://schemas.microsoft.com/office/powerpoint/2010/main" val="20438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b="1" dirty="0" smtClean="0"/>
              <a:t>Data </a:t>
            </a:r>
            <a:r>
              <a:rPr lang="en-US" b="1" dirty="0"/>
              <a:t>Insights</a:t>
            </a:r>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buNone/>
            </a:pPr>
            <a:r>
              <a:rPr lang="en-US" sz="1600" dirty="0">
                <a:solidFill>
                  <a:schemeClr val="tx1"/>
                </a:solidFill>
              </a:rPr>
              <a:t>Analysis of Variability in Healthcare Service </a:t>
            </a:r>
            <a:r>
              <a:rPr lang="en-US" sz="1600" dirty="0" smtClean="0">
                <a:solidFill>
                  <a:schemeClr val="tx1"/>
                </a:solidFill>
              </a:rPr>
              <a:t>Delivery</a:t>
            </a:r>
          </a:p>
          <a:p>
            <a:pPr marL="0" lvl="0" indent="0" algn="l" rtl="0">
              <a:spcBef>
                <a:spcPts val="1200"/>
              </a:spcBef>
              <a:spcAft>
                <a:spcPts val="0"/>
              </a:spcAft>
              <a:buNone/>
            </a:pPr>
            <a:endParaRPr sz="1700" dirty="0"/>
          </a:p>
        </p:txBody>
      </p:sp>
      <p:graphicFrame>
        <p:nvGraphicFramePr>
          <p:cNvPr id="5" name="Chart 4"/>
          <p:cNvGraphicFramePr>
            <a:graphicFrameLocks/>
          </p:cNvGraphicFramePr>
          <p:nvPr>
            <p:extLst>
              <p:ext uri="{D42A27DB-BD31-4B8C-83A1-F6EECF244321}">
                <p14:modId xmlns:p14="http://schemas.microsoft.com/office/powerpoint/2010/main" val="3553995829"/>
              </p:ext>
            </p:extLst>
          </p:nvPr>
        </p:nvGraphicFramePr>
        <p:xfrm>
          <a:off x="274320" y="1843383"/>
          <a:ext cx="4051738" cy="24763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798726256"/>
              </p:ext>
            </p:extLst>
          </p:nvPr>
        </p:nvGraphicFramePr>
        <p:xfrm>
          <a:off x="4881003" y="1841411"/>
          <a:ext cx="3777419" cy="2486617"/>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2825924" y="4389118"/>
            <a:ext cx="6292107" cy="677108"/>
          </a:xfrm>
          <a:prstGeom prst="rect">
            <a:avLst/>
          </a:prstGeom>
          <a:noFill/>
        </p:spPr>
        <p:txBody>
          <a:bodyPr wrap="none" rtlCol="0">
            <a:spAutoFit/>
          </a:bodyPr>
          <a:lstStyle/>
          <a:p>
            <a:pPr lvl="0"/>
            <a:r>
              <a:rPr lang="en-US" dirty="0">
                <a:solidFill>
                  <a:schemeClr val="tx1"/>
                </a:solidFill>
              </a:rPr>
              <a:t>Note: The dataset consists of 5,000 records to indicate the analysis's scope.</a:t>
            </a:r>
            <a:r>
              <a:rPr lang="en-US" sz="2400" dirty="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b="1" dirty="0"/>
              <a:t>Leading Practices Summary</a:t>
            </a: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spcAft>
                <a:spcPts val="1200"/>
              </a:spcAft>
              <a:buNone/>
            </a:pPr>
            <a:r>
              <a:rPr lang="en-US" sz="1600" dirty="0">
                <a:solidFill>
                  <a:schemeClr val="tx1"/>
                </a:solidFill>
              </a:rPr>
              <a:t>Industry Leading Practices for Enhancing Patient </a:t>
            </a:r>
            <a:r>
              <a:rPr lang="en-US" sz="1600" dirty="0" smtClean="0">
                <a:solidFill>
                  <a:schemeClr val="tx1"/>
                </a:solidFill>
              </a:rPr>
              <a:t>Experience</a:t>
            </a:r>
            <a:endParaRPr lang="en-US" sz="1600" dirty="0">
              <a:solidFill>
                <a:schemeClr val="tx1"/>
              </a:solidFill>
            </a:endParaRPr>
          </a:p>
          <a:p>
            <a:r>
              <a:rPr lang="en-US" sz="1600" dirty="0">
                <a:solidFill>
                  <a:schemeClr val="tx1"/>
                </a:solidFill>
              </a:rPr>
              <a:t>Lean Management Principles: Focus on streamlining processes to reduce waste and improve patient flow, resulting in decreased wait times.</a:t>
            </a:r>
          </a:p>
          <a:p>
            <a:r>
              <a:rPr lang="en-US" sz="1600" dirty="0">
                <a:solidFill>
                  <a:schemeClr val="tx1"/>
                </a:solidFill>
              </a:rPr>
              <a:t>Strategic Scheduling and Digital Tools: Utilize strategic appointment scheduling and digital tools to manage patient flow effectively, reducing wait times and enhancing patient satisfaction.</a:t>
            </a:r>
          </a:p>
          <a:p>
            <a:pPr marL="0" lvl="0" indent="0">
              <a:spcAft>
                <a:spcPts val="1200"/>
              </a:spcAft>
              <a:buNone/>
            </a:pPr>
            <a:endParaRPr sz="17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sz="2800" dirty="0"/>
              <a:t>Strategic Roadmap and Initiative Brainstorming</a:t>
            </a:r>
            <a:endParaRPr sz="2800" dirty="0"/>
          </a:p>
        </p:txBody>
      </p:sp>
      <p:sp>
        <p:nvSpPr>
          <p:cNvPr id="80" name="Google Shape;80;p17"/>
          <p:cNvSpPr txBox="1">
            <a:spLocks noGrp="1"/>
          </p:cNvSpPr>
          <p:nvPr>
            <p:ph type="body" idx="1"/>
          </p:nvPr>
        </p:nvSpPr>
        <p:spPr>
          <a:xfrm>
            <a:off x="311700" y="1097280"/>
            <a:ext cx="8520600" cy="3317065"/>
          </a:xfrm>
          <a:prstGeom prst="rect">
            <a:avLst/>
          </a:prstGeom>
        </p:spPr>
        <p:txBody>
          <a:bodyPr spcFirstLastPara="1" wrap="square" lIns="91425" tIns="91425" rIns="91425" bIns="91425" anchor="t" anchorCtr="0">
            <a:noAutofit/>
          </a:bodyPr>
          <a:lstStyle/>
          <a:p>
            <a:pPr marL="0" lvl="0" indent="0">
              <a:spcAft>
                <a:spcPts val="1200"/>
              </a:spcAft>
              <a:buNone/>
            </a:pPr>
            <a:r>
              <a:rPr lang="en-US" sz="1200" dirty="0">
                <a:solidFill>
                  <a:schemeClr val="tx1"/>
                </a:solidFill>
              </a:rPr>
              <a:t>Enhancing Patient Experience through Integrated Practices and </a:t>
            </a:r>
            <a:r>
              <a:rPr lang="en-US" sz="1200" dirty="0" smtClean="0">
                <a:solidFill>
                  <a:schemeClr val="tx1"/>
                </a:solidFill>
              </a:rPr>
              <a:t>Innovation</a:t>
            </a:r>
          </a:p>
          <a:p>
            <a:pPr marL="0" indent="0">
              <a:spcAft>
                <a:spcPts val="1200"/>
              </a:spcAft>
              <a:buNone/>
            </a:pPr>
            <a:r>
              <a:rPr lang="en-US" sz="1200" b="1" dirty="0">
                <a:solidFill>
                  <a:schemeClr val="tx1"/>
                </a:solidFill>
              </a:rPr>
              <a:t>Purpose:</a:t>
            </a:r>
            <a:r>
              <a:rPr lang="en-US" sz="1200" dirty="0">
                <a:solidFill>
                  <a:schemeClr val="tx1"/>
                </a:solidFill>
              </a:rPr>
              <a:t> To outline the integration of identified leading practices and propose a collaborative brainstorming session for innovative solutions tailored to Healthy Co.'s specific needs.</a:t>
            </a:r>
          </a:p>
          <a:p>
            <a:pPr marL="114300" indent="0">
              <a:buNone/>
            </a:pPr>
            <a:r>
              <a:rPr lang="en-US" sz="1200" b="1" dirty="0">
                <a:solidFill>
                  <a:schemeClr val="tx1"/>
                </a:solidFill>
              </a:rPr>
              <a:t>Integration of Leading Practices:</a:t>
            </a:r>
            <a:endParaRPr lang="en-US" sz="1200" dirty="0">
              <a:solidFill>
                <a:schemeClr val="tx1"/>
              </a:solidFill>
            </a:endParaRPr>
          </a:p>
          <a:p>
            <a:r>
              <a:rPr lang="en-US" sz="1200" b="1" dirty="0">
                <a:solidFill>
                  <a:schemeClr val="tx1"/>
                </a:solidFill>
              </a:rPr>
              <a:t>Step 1: Assessment and Alignment</a:t>
            </a:r>
            <a:endParaRPr lang="en-US" sz="1200" dirty="0">
              <a:solidFill>
                <a:schemeClr val="tx1"/>
              </a:solidFill>
            </a:endParaRPr>
          </a:p>
          <a:p>
            <a:pPr lvl="1"/>
            <a:r>
              <a:rPr lang="en-US" sz="1200" dirty="0">
                <a:solidFill>
                  <a:schemeClr val="tx1"/>
                </a:solidFill>
              </a:rPr>
              <a:t>Evaluate existing workflows and patient care protocols at Healthy Co.</a:t>
            </a:r>
          </a:p>
          <a:p>
            <a:pPr lvl="1"/>
            <a:r>
              <a:rPr lang="en-US" sz="1200" dirty="0">
                <a:solidFill>
                  <a:schemeClr val="tx1"/>
                </a:solidFill>
              </a:rPr>
              <a:t>Identify gaps where leading practices can be integrated to enhance efficiency and patient satisfaction.</a:t>
            </a:r>
          </a:p>
          <a:p>
            <a:r>
              <a:rPr lang="en-US" sz="1200" b="1" dirty="0">
                <a:solidFill>
                  <a:schemeClr val="tx1"/>
                </a:solidFill>
              </a:rPr>
              <a:t>Step 2: Customization and Adaptation</a:t>
            </a:r>
            <a:endParaRPr lang="en-US" sz="1200" dirty="0">
              <a:solidFill>
                <a:schemeClr val="tx1"/>
              </a:solidFill>
            </a:endParaRPr>
          </a:p>
          <a:p>
            <a:pPr lvl="1"/>
            <a:r>
              <a:rPr lang="en-US" sz="1200" dirty="0">
                <a:solidFill>
                  <a:schemeClr val="tx1"/>
                </a:solidFill>
              </a:rPr>
              <a:t>Adapt the selected best practices to align with the unique operational and cultural aspects of Healthy Co.</a:t>
            </a:r>
          </a:p>
          <a:p>
            <a:pPr lvl="1"/>
            <a:r>
              <a:rPr lang="en-US" sz="1200" dirty="0">
                <a:solidFill>
                  <a:schemeClr val="tx1"/>
                </a:solidFill>
              </a:rPr>
              <a:t>Develop a phased implementation plan, setting clear benchmarks for success.</a:t>
            </a:r>
          </a:p>
          <a:p>
            <a:r>
              <a:rPr lang="en-US" sz="1200" b="1" dirty="0">
                <a:solidFill>
                  <a:schemeClr val="tx1"/>
                </a:solidFill>
              </a:rPr>
              <a:t>Step 3: Implementation and Monitoring</a:t>
            </a:r>
            <a:endParaRPr lang="en-US" sz="1200" dirty="0">
              <a:solidFill>
                <a:schemeClr val="tx1"/>
              </a:solidFill>
            </a:endParaRPr>
          </a:p>
          <a:p>
            <a:pPr lvl="1"/>
            <a:r>
              <a:rPr lang="en-US" sz="1200" dirty="0">
                <a:solidFill>
                  <a:schemeClr val="tx1"/>
                </a:solidFill>
              </a:rPr>
              <a:t>Gradually implement changes, ensuring all staff are trained and aligned with new processes.</a:t>
            </a:r>
          </a:p>
          <a:p>
            <a:pPr lvl="1"/>
            <a:r>
              <a:rPr lang="en-US" sz="1200" dirty="0">
                <a:solidFill>
                  <a:schemeClr val="tx1"/>
                </a:solidFill>
              </a:rPr>
              <a:t>Establish continuous monitoring mechanisms to assess the impact and effectiveness of integrated practices.</a:t>
            </a:r>
          </a:p>
          <a:p>
            <a:pPr marL="0" lvl="0" indent="0">
              <a:spcAft>
                <a:spcPts val="1200"/>
              </a:spcAft>
              <a:buNone/>
            </a:pPr>
            <a:endParaRPr sz="12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599090"/>
            <a:ext cx="8520600" cy="3969785"/>
          </a:xfrm>
        </p:spPr>
        <p:txBody>
          <a:bodyPr>
            <a:normAutofit/>
          </a:bodyPr>
          <a:lstStyle/>
          <a:p>
            <a:pPr marL="114300" indent="0">
              <a:buNone/>
            </a:pPr>
            <a:r>
              <a:rPr lang="en-US" sz="1200" b="1" dirty="0">
                <a:solidFill>
                  <a:schemeClr val="tx1"/>
                </a:solidFill>
              </a:rPr>
              <a:t>Brainstorming Session for Further Innovation</a:t>
            </a:r>
            <a:r>
              <a:rPr lang="en-US" sz="1200" b="1" dirty="0" smtClean="0">
                <a:solidFill>
                  <a:schemeClr val="tx1"/>
                </a:solidFill>
              </a:rPr>
              <a:t>:</a:t>
            </a:r>
          </a:p>
          <a:p>
            <a:pPr marL="114300" indent="0">
              <a:buNone/>
            </a:pPr>
            <a:endParaRPr lang="en-US" sz="1200" dirty="0">
              <a:solidFill>
                <a:schemeClr val="tx1"/>
              </a:solidFill>
            </a:endParaRPr>
          </a:p>
          <a:p>
            <a:r>
              <a:rPr lang="en-US" sz="1200" b="1" dirty="0">
                <a:solidFill>
                  <a:schemeClr val="tx1"/>
                </a:solidFill>
              </a:rPr>
              <a:t>Objective:</a:t>
            </a:r>
            <a:r>
              <a:rPr lang="en-US" sz="1200" dirty="0">
                <a:solidFill>
                  <a:schemeClr val="tx1"/>
                </a:solidFill>
              </a:rPr>
              <a:t> Generate creative solutions that further enhance the patient experience beyond the integrated practices.</a:t>
            </a:r>
          </a:p>
          <a:p>
            <a:r>
              <a:rPr lang="en-US" sz="1200" b="1" dirty="0">
                <a:solidFill>
                  <a:schemeClr val="tx1"/>
                </a:solidFill>
              </a:rPr>
              <a:t>Participants:</a:t>
            </a:r>
            <a:r>
              <a:rPr lang="en-US" sz="1200" dirty="0">
                <a:solidFill>
                  <a:schemeClr val="tx1"/>
                </a:solidFill>
              </a:rPr>
              <a:t> Include a multidisciplinary team from Healthy Co., leveraging diverse perspectives for broader ideation.</a:t>
            </a:r>
          </a:p>
          <a:p>
            <a:r>
              <a:rPr lang="en-US" sz="1200" b="1" dirty="0">
                <a:solidFill>
                  <a:schemeClr val="tx1"/>
                </a:solidFill>
              </a:rPr>
              <a:t>Approach:</a:t>
            </a:r>
            <a:endParaRPr lang="en-US" sz="1200" dirty="0">
              <a:solidFill>
                <a:schemeClr val="tx1"/>
              </a:solidFill>
            </a:endParaRPr>
          </a:p>
          <a:p>
            <a:pPr lvl="1"/>
            <a:r>
              <a:rPr lang="en-US" sz="1200" dirty="0">
                <a:solidFill>
                  <a:schemeClr val="tx1"/>
                </a:solidFill>
              </a:rPr>
              <a:t>Utilize creative problem-solving techniques such as design thinking workshops or ideation sessions.</a:t>
            </a:r>
          </a:p>
          <a:p>
            <a:pPr lvl="1"/>
            <a:r>
              <a:rPr lang="en-US" sz="1200" dirty="0">
                <a:solidFill>
                  <a:schemeClr val="tx1"/>
                </a:solidFill>
              </a:rPr>
              <a:t>Focus on identifying patient pain points that are not addressed by current practices.</a:t>
            </a:r>
          </a:p>
          <a:p>
            <a:r>
              <a:rPr lang="en-US" sz="1200" b="1" dirty="0">
                <a:solidFill>
                  <a:schemeClr val="tx1"/>
                </a:solidFill>
              </a:rPr>
              <a:t>Expected Outcomes:</a:t>
            </a:r>
            <a:endParaRPr lang="en-US" sz="1200" dirty="0">
              <a:solidFill>
                <a:schemeClr val="tx1"/>
              </a:solidFill>
            </a:endParaRPr>
          </a:p>
          <a:p>
            <a:pPr lvl="1"/>
            <a:r>
              <a:rPr lang="en-US" sz="1200" dirty="0">
                <a:solidFill>
                  <a:schemeClr val="tx1"/>
                </a:solidFill>
              </a:rPr>
              <a:t>Develop a list of actionable initiatives, prioritized by feasibility and potential impact.</a:t>
            </a:r>
          </a:p>
          <a:p>
            <a:pPr lvl="1"/>
            <a:r>
              <a:rPr lang="en-US" sz="1200" dirty="0">
                <a:solidFill>
                  <a:schemeClr val="tx1"/>
                </a:solidFill>
              </a:rPr>
              <a:t>Plan for pilot tests of top initiatives with measurable outcomes to evaluate effectiveness</a:t>
            </a:r>
            <a:r>
              <a:rPr lang="en-US" sz="1200" dirty="0" smtClean="0">
                <a:solidFill>
                  <a:schemeClr val="tx1"/>
                </a:solidFill>
              </a:rPr>
              <a:t>.</a:t>
            </a:r>
          </a:p>
          <a:p>
            <a:pPr marL="596900" lvl="1" indent="0">
              <a:buNone/>
            </a:pPr>
            <a:endParaRPr lang="en-US" sz="1200" dirty="0">
              <a:solidFill>
                <a:schemeClr val="tx1"/>
              </a:solidFill>
            </a:endParaRPr>
          </a:p>
          <a:p>
            <a:endParaRPr lang="en-US" sz="1200" dirty="0" smtClean="0">
              <a:solidFill>
                <a:schemeClr val="tx1"/>
              </a:solidFill>
            </a:endParaRPr>
          </a:p>
          <a:p>
            <a:pPr marL="114300" indent="0">
              <a:buNone/>
            </a:pPr>
            <a:r>
              <a:rPr lang="en-US" sz="1200" dirty="0" smtClean="0">
                <a:solidFill>
                  <a:schemeClr val="tx1"/>
                </a:solidFill>
              </a:rPr>
              <a:t>Note:</a:t>
            </a:r>
          </a:p>
          <a:p>
            <a:r>
              <a:rPr lang="en-US" sz="1200" dirty="0" smtClean="0">
                <a:solidFill>
                  <a:schemeClr val="tx1"/>
                </a:solidFill>
              </a:rPr>
              <a:t>Encourage </a:t>
            </a:r>
            <a:r>
              <a:rPr lang="en-US" sz="1200" dirty="0">
                <a:solidFill>
                  <a:schemeClr val="tx1"/>
                </a:solidFill>
              </a:rPr>
              <a:t>all participants to come prepared with initial ideas and an open mindset for collaboration.</a:t>
            </a:r>
          </a:p>
          <a:p>
            <a:r>
              <a:rPr lang="en-US" sz="1200" dirty="0">
                <a:solidFill>
                  <a:schemeClr val="tx1"/>
                </a:solidFill>
              </a:rPr>
              <a:t>Schedule a preliminary meeting to outline the brainstorming session's structure and expectations</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3272408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7848532"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Self-reflection form</a:t>
            </a:r>
            <a:endParaRPr dirty="0"/>
          </a:p>
        </p:txBody>
      </p:sp>
      <p:graphicFrame>
        <p:nvGraphicFramePr>
          <p:cNvPr id="87" name="Google Shape;87;p18"/>
          <p:cNvGraphicFramePr/>
          <p:nvPr>
            <p:extLst>
              <p:ext uri="{D42A27DB-BD31-4B8C-83A1-F6EECF244321}">
                <p14:modId xmlns:p14="http://schemas.microsoft.com/office/powerpoint/2010/main" val="221998383"/>
              </p:ext>
            </p:extLst>
          </p:nvPr>
        </p:nvGraphicFramePr>
        <p:xfrm>
          <a:off x="356500" y="1247450"/>
          <a:ext cx="3944525" cy="3750490"/>
        </p:xfrm>
        <a:graphic>
          <a:graphicData uri="http://schemas.openxmlformats.org/drawingml/2006/table">
            <a:tbl>
              <a:tblPr>
                <a:noFill/>
                <a:tableStyleId>{82F02BAC-1DF1-40B7-A9D4-DD83D593F75C}</a:tableStyleId>
              </a:tblPr>
              <a:tblGrid>
                <a:gridCol w="3944525">
                  <a:extLst>
                    <a:ext uri="{9D8B030D-6E8A-4147-A177-3AD203B41FA5}">
                      <a16:colId xmlns:a16="http://schemas.microsoft.com/office/drawing/2014/main" xmlns="" val="20000"/>
                    </a:ext>
                  </a:extLst>
                </a:gridCol>
              </a:tblGrid>
              <a:tr h="587400">
                <a:tc>
                  <a:txBody>
                    <a:bodyPr/>
                    <a:lstStyle/>
                    <a:p>
                      <a:pPr marL="0" lvl="0" indent="0" algn="l" rtl="0">
                        <a:spcBef>
                          <a:spcPts val="0"/>
                        </a:spcBef>
                        <a:spcAft>
                          <a:spcPts val="0"/>
                        </a:spcAft>
                        <a:buFont typeface="Arial" pitchFamily="34" charset="0"/>
                        <a:buNone/>
                      </a:pPr>
                      <a:r>
                        <a:rPr lang="en-GB" b="1" dirty="0"/>
                        <a:t>What did you do well? What are your areas of strength?</a:t>
                      </a:r>
                      <a:endParaRPr b="1" dirty="0"/>
                    </a:p>
                  </a:txBody>
                  <a:tcPr marL="91425" marR="91425" marT="91425" marB="91425"/>
                </a:tc>
                <a:extLst>
                  <a:ext uri="{0D108BD9-81ED-4DB2-BD59-A6C34878D82A}">
                    <a16:rowId xmlns:a16="http://schemas.microsoft.com/office/drawing/2014/main" xmlns="" val="10000"/>
                  </a:ext>
                </a:extLst>
              </a:tr>
              <a:tr h="3019000">
                <a:tc>
                  <a:txBody>
                    <a:bodyPr/>
                    <a:lstStyle/>
                    <a:p>
                      <a:pPr marL="285750" indent="-285750">
                        <a:buFont typeface="Arial" pitchFamily="34" charset="0"/>
                        <a:buChar char="•"/>
                      </a:pPr>
                      <a:r>
                        <a:rPr lang="en-US" sz="1200" b="1" i="0" u="none" strike="noStrike" cap="none" dirty="0" smtClean="0">
                          <a:solidFill>
                            <a:srgbClr val="000000"/>
                          </a:solidFill>
                          <a:effectLst/>
                          <a:latin typeface="Arial"/>
                          <a:ea typeface="Arial"/>
                          <a:cs typeface="Arial"/>
                          <a:sym typeface="Arial"/>
                        </a:rPr>
                        <a:t>Clarity and Conciseness:</a:t>
                      </a:r>
                      <a:r>
                        <a:rPr lang="en-US" sz="1200" b="0" i="0" u="none" strike="noStrike" cap="none" dirty="0" smtClean="0">
                          <a:solidFill>
                            <a:srgbClr val="000000"/>
                          </a:solidFill>
                          <a:effectLst/>
                          <a:latin typeface="Arial"/>
                          <a:ea typeface="Arial"/>
                          <a:cs typeface="Arial"/>
                          <a:sym typeface="Arial"/>
                        </a:rPr>
                        <a:t> I effectively communicated the main points without overloading the slides with too much information. This helped in keeping the audience engaged and ensuring they understood the key messages.</a:t>
                      </a:r>
                    </a:p>
                    <a:p>
                      <a:pPr marL="285750" indent="-285750">
                        <a:buFont typeface="Arial" pitchFamily="34" charset="0"/>
                        <a:buChar char="•"/>
                      </a:pPr>
                      <a:r>
                        <a:rPr lang="en-US" sz="1200" b="1" i="0" u="none" strike="noStrike" cap="none" dirty="0" smtClean="0">
                          <a:solidFill>
                            <a:srgbClr val="000000"/>
                          </a:solidFill>
                          <a:effectLst/>
                          <a:latin typeface="Arial"/>
                          <a:ea typeface="Arial"/>
                          <a:cs typeface="Arial"/>
                          <a:sym typeface="Arial"/>
                        </a:rPr>
                        <a:t>Visual Aids:</a:t>
                      </a:r>
                      <a:r>
                        <a:rPr lang="en-US" sz="1200" b="0" i="0" u="none" strike="noStrike" cap="none" dirty="0" smtClean="0">
                          <a:solidFill>
                            <a:srgbClr val="000000"/>
                          </a:solidFill>
                          <a:effectLst/>
                          <a:latin typeface="Arial"/>
                          <a:ea typeface="Arial"/>
                          <a:cs typeface="Arial"/>
                          <a:sym typeface="Arial"/>
                        </a:rPr>
                        <a:t> I used charts and graphs appropriately to visually represent complex data, making it easier for the audience to grasp statistical insights.</a:t>
                      </a:r>
                    </a:p>
                    <a:p>
                      <a:pPr marL="285750" indent="-285750">
                        <a:buFont typeface="Arial" pitchFamily="34" charset="0"/>
                        <a:buChar char="•"/>
                      </a:pPr>
                      <a:r>
                        <a:rPr lang="en-US" sz="1200" b="1" i="0" u="none" strike="noStrike" cap="none" dirty="0" smtClean="0">
                          <a:solidFill>
                            <a:srgbClr val="000000"/>
                          </a:solidFill>
                          <a:effectLst/>
                          <a:latin typeface="Arial"/>
                          <a:ea typeface="Arial"/>
                          <a:cs typeface="Arial"/>
                          <a:sym typeface="Arial"/>
                        </a:rPr>
                        <a:t>Preparedness:</a:t>
                      </a:r>
                      <a:r>
                        <a:rPr lang="en-US" sz="1200" b="0" i="0" u="none" strike="noStrike" cap="none" dirty="0" smtClean="0">
                          <a:solidFill>
                            <a:srgbClr val="000000"/>
                          </a:solidFill>
                          <a:effectLst/>
                          <a:latin typeface="Arial"/>
                          <a:ea typeface="Arial"/>
                          <a:cs typeface="Arial"/>
                          <a:sym typeface="Arial"/>
                        </a:rPr>
                        <a:t> I was well-prepared, which allowed me to speak confidently and fluidly without relying heavily on notes.</a:t>
                      </a:r>
                    </a:p>
                    <a:p>
                      <a:pPr marL="457200" lvl="0" indent="-317500" algn="l" rtl="0">
                        <a:spcBef>
                          <a:spcPts val="0"/>
                        </a:spcBef>
                        <a:spcAft>
                          <a:spcPts val="0"/>
                        </a:spcAft>
                        <a:buSzPts val="1400"/>
                        <a:buChar char="●"/>
                      </a:pPr>
                      <a:endParaRPr sz="1200" dirty="0"/>
                    </a:p>
                  </a:txBody>
                  <a:tcPr marL="91425" marR="91425" marT="91425" marB="91425"/>
                </a:tc>
                <a:extLst>
                  <a:ext uri="{0D108BD9-81ED-4DB2-BD59-A6C34878D82A}">
                    <a16:rowId xmlns:a16="http://schemas.microsoft.com/office/drawing/2014/main" xmlns="" val="10001"/>
                  </a:ext>
                </a:extLst>
              </a:tr>
            </a:tbl>
          </a:graphicData>
        </a:graphic>
      </p:graphicFrame>
      <p:graphicFrame>
        <p:nvGraphicFramePr>
          <p:cNvPr id="88" name="Google Shape;88;p18"/>
          <p:cNvGraphicFramePr/>
          <p:nvPr>
            <p:extLst>
              <p:ext uri="{D42A27DB-BD31-4B8C-83A1-F6EECF244321}">
                <p14:modId xmlns:p14="http://schemas.microsoft.com/office/powerpoint/2010/main" val="4274910160"/>
              </p:ext>
            </p:extLst>
          </p:nvPr>
        </p:nvGraphicFramePr>
        <p:xfrm>
          <a:off x="4648100" y="1228534"/>
          <a:ext cx="3944525" cy="3762935"/>
        </p:xfrm>
        <a:graphic>
          <a:graphicData uri="http://schemas.openxmlformats.org/drawingml/2006/table">
            <a:tbl>
              <a:tblPr>
                <a:noFill/>
                <a:tableStyleId>{82F02BAC-1DF1-40B7-A9D4-DD83D593F75C}</a:tableStyleId>
              </a:tblPr>
              <a:tblGrid>
                <a:gridCol w="3944525">
                  <a:extLst>
                    <a:ext uri="{9D8B030D-6E8A-4147-A177-3AD203B41FA5}">
                      <a16:colId xmlns:a16="http://schemas.microsoft.com/office/drawing/2014/main" xmlns="" val="20000"/>
                    </a:ext>
                  </a:extLst>
                </a:gridCol>
              </a:tblGrid>
              <a:tr h="983633">
                <a:tc>
                  <a:txBody>
                    <a:bodyPr/>
                    <a:lstStyle/>
                    <a:p>
                      <a:pPr marL="0" lvl="0" indent="0" algn="l" rtl="0">
                        <a:spcBef>
                          <a:spcPts val="0"/>
                        </a:spcBef>
                        <a:spcAft>
                          <a:spcPts val="0"/>
                        </a:spcAft>
                        <a:buNone/>
                      </a:pPr>
                      <a:r>
                        <a:rPr lang="en-GB" b="1" dirty="0"/>
                        <a:t>What could have gone better? What are your areas of focus for next time?</a:t>
                      </a:r>
                      <a:endParaRPr b="1" dirty="0"/>
                    </a:p>
                  </a:txBody>
                  <a:tcPr marL="91425" marR="91425" marT="91425" marB="91425"/>
                </a:tc>
                <a:extLst>
                  <a:ext uri="{0D108BD9-81ED-4DB2-BD59-A6C34878D82A}">
                    <a16:rowId xmlns:a16="http://schemas.microsoft.com/office/drawing/2014/main" xmlns="" val="10000"/>
                  </a:ext>
                </a:extLst>
              </a:tr>
              <a:tr h="2757125">
                <a:tc>
                  <a:txBody>
                    <a:bodyPr/>
                    <a:lstStyle/>
                    <a:p>
                      <a:pPr marL="285750" indent="-285750">
                        <a:buFont typeface="Arial" pitchFamily="34" charset="0"/>
                        <a:buChar char="•"/>
                      </a:pPr>
                      <a:r>
                        <a:rPr lang="en-US" sz="1200" b="1" i="0" u="none" strike="noStrike" cap="none" dirty="0" smtClean="0">
                          <a:solidFill>
                            <a:srgbClr val="000000"/>
                          </a:solidFill>
                          <a:effectLst/>
                          <a:latin typeface="Arial"/>
                          <a:ea typeface="Arial"/>
                          <a:cs typeface="Arial"/>
                          <a:sym typeface="Arial"/>
                        </a:rPr>
                        <a:t>Time Management:</a:t>
                      </a:r>
                      <a:r>
                        <a:rPr lang="en-US" sz="1200" b="0" i="0" u="none" strike="noStrike" cap="none" dirty="0" smtClean="0">
                          <a:solidFill>
                            <a:srgbClr val="000000"/>
                          </a:solidFill>
                          <a:effectLst/>
                          <a:latin typeface="Arial"/>
                          <a:ea typeface="Arial"/>
                          <a:cs typeface="Arial"/>
                          <a:sym typeface="Arial"/>
                        </a:rPr>
                        <a:t> I need to work on pacing. Some sections received more focus than necessary, which slightly rushed the latter parts of the presentation.</a:t>
                      </a:r>
                    </a:p>
                    <a:p>
                      <a:pPr marL="285750" indent="-285750">
                        <a:buFont typeface="Arial" pitchFamily="34" charset="0"/>
                        <a:buChar char="•"/>
                      </a:pPr>
                      <a:r>
                        <a:rPr lang="en-US" sz="1200" b="1" i="0" u="none" strike="noStrike" cap="none" dirty="0" smtClean="0">
                          <a:solidFill>
                            <a:srgbClr val="000000"/>
                          </a:solidFill>
                          <a:effectLst/>
                          <a:latin typeface="Arial"/>
                          <a:ea typeface="Arial"/>
                          <a:cs typeface="Arial"/>
                          <a:sym typeface="Arial"/>
                        </a:rPr>
                        <a:t>Audience Engagement:</a:t>
                      </a:r>
                      <a:r>
                        <a:rPr lang="en-US" sz="1200" b="0" i="0" u="none" strike="noStrike" cap="none" dirty="0" smtClean="0">
                          <a:solidFill>
                            <a:srgbClr val="000000"/>
                          </a:solidFill>
                          <a:effectLst/>
                          <a:latin typeface="Arial"/>
                          <a:ea typeface="Arial"/>
                          <a:cs typeface="Arial"/>
                          <a:sym typeface="Arial"/>
                        </a:rPr>
                        <a:t> Although I maintained a professional tone, I could improve on interacting more with the audience to make the session more engaging and responsive.</a:t>
                      </a:r>
                    </a:p>
                    <a:p>
                      <a:pPr marL="285750" indent="-285750">
                        <a:buFont typeface="Arial" pitchFamily="34" charset="0"/>
                        <a:buChar char="•"/>
                      </a:pPr>
                      <a:r>
                        <a:rPr lang="en-US" sz="1200" b="1" i="0" u="none" strike="noStrike" cap="none" dirty="0" smtClean="0">
                          <a:solidFill>
                            <a:srgbClr val="000000"/>
                          </a:solidFill>
                          <a:effectLst/>
                          <a:latin typeface="Arial"/>
                          <a:ea typeface="Arial"/>
                          <a:cs typeface="Arial"/>
                          <a:sym typeface="Arial"/>
                        </a:rPr>
                        <a:t>Handling Questions:</a:t>
                      </a:r>
                      <a:r>
                        <a:rPr lang="en-US" sz="1200" b="0" i="0" u="none" strike="noStrike" cap="none" dirty="0" smtClean="0">
                          <a:solidFill>
                            <a:srgbClr val="000000"/>
                          </a:solidFill>
                          <a:effectLst/>
                          <a:latin typeface="Arial"/>
                          <a:ea typeface="Arial"/>
                          <a:cs typeface="Arial"/>
                          <a:sym typeface="Arial"/>
                        </a:rPr>
                        <a:t> I plan to improve on handling impromptu questions. Some queries caught me off guard, and I could have been better prepared to address these smoothly.</a:t>
                      </a:r>
                    </a:p>
                    <a:p>
                      <a:pPr marL="457200" lvl="0" indent="-317500" algn="l" rtl="0">
                        <a:spcBef>
                          <a:spcPts val="0"/>
                        </a:spcBef>
                        <a:spcAft>
                          <a:spcPts val="0"/>
                        </a:spcAft>
                        <a:buSzPts val="1400"/>
                        <a:buChar char="●"/>
                      </a:pPr>
                      <a:endParaRPr dirty="0"/>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TotalTime>
  <Words>835</Words>
  <Application>Microsoft Office PowerPoint</Application>
  <PresentationFormat>On-screen Show (16:9)</PresentationFormat>
  <Paragraphs>67</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Driving Excellence in Patient Care:  An Executive Overview</vt:lpstr>
      <vt:lpstr>Executive summary</vt:lpstr>
      <vt:lpstr>PowerPoint Presentation</vt:lpstr>
      <vt:lpstr>Data Insights</vt:lpstr>
      <vt:lpstr>Leading Practices Summary</vt:lpstr>
      <vt:lpstr>Strategic Roadmap and Initiative Brainstorming</vt:lpstr>
      <vt:lpstr>PowerPoint Presentation</vt:lpstr>
      <vt:lpstr>Self-reflection 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title</dc:title>
  <dc:creator>Dell 7520</dc:creator>
  <cp:lastModifiedBy>Dell 7520</cp:lastModifiedBy>
  <cp:revision>13</cp:revision>
  <dcterms:modified xsi:type="dcterms:W3CDTF">2024-06-05T07:17:24Z</dcterms:modified>
</cp:coreProperties>
</file>