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6" r:id="rId8"/>
    <p:sldId id="267" r:id="rId9"/>
    <p:sldId id="264" r:id="rId10"/>
    <p:sldId id="265" r:id="rId11"/>
    <p:sldId id="260" r:id="rId12"/>
    <p:sldId id="271" r:id="rId13"/>
    <p:sldId id="268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3566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F8DA-90A8-26E0-2890-350F2892F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F3FE9-10AA-9006-7E3B-C3BF5286F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360E5-B745-03E2-05EA-B9FE3472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ABBA-97DC-4B58-A70C-E561CC8D143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659C5-B17C-7DC1-9E60-D16A9A1B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CBB4E-55AE-7C47-44FA-3FB7C26A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BAAA-7767-426B-AB4F-66FC92F2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68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4400-7CC8-6A63-8FEA-86DC46A4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EA964-9E3D-D404-F047-4D8CA1066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9E8E2-DD33-1AB5-2D64-BDA43EEA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ABBA-97DC-4B58-A70C-E561CC8D143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A9034-D5C1-864C-B640-A73D45D6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C5CA-3474-7F3A-CD86-9E02CD61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BAAA-7767-426B-AB4F-66FC92F2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54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5C839-0B3E-C70F-6265-924D8C656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9B52C-6854-8E28-ED89-20A314226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D5724-DCCC-E704-C643-00F4734C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ABBA-97DC-4B58-A70C-E561CC8D143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81B84-F04A-C7E5-9B62-DFD26DCC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88957-0EF2-459B-B2D9-C0A6B5E7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BAAA-7767-426B-AB4F-66FC92F2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46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1260-DF9E-F554-C2CF-E7DAEF12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83DC-930A-E416-0939-33714D2D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1C824-7F61-1A03-395C-026A5385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ABBA-97DC-4B58-A70C-E561CC8D143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98373-71A5-386C-3950-9E319B4E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B2B81-2AB4-4242-DE3A-B8F307FA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BAAA-7767-426B-AB4F-66FC92F2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41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8EFB-714E-6B2C-9BC0-A0CFFCDB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90334-C516-7A75-23E5-1A81AF00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2EFBB-9D0D-C233-205A-72E9B5D2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ABBA-97DC-4B58-A70C-E561CC8D143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1E073-2F63-9B62-7BA8-97A34B6C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C6AD-A146-431A-10AA-258A4C72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BAAA-7767-426B-AB4F-66FC92F2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35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52CC-5504-9892-3335-0EAEFE33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ECE1-8540-D5DB-1AA1-3FFEFE4CC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E3A12-E497-9089-D9E2-47753D5EF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5F6DA-203E-677E-7148-F56E2D9E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ABBA-97DC-4B58-A70C-E561CC8D143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7F4CB-AFD5-C67B-95A1-C2008828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5F563-D092-1700-E9C2-454E8FA7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BAAA-7767-426B-AB4F-66FC92F2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70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2605-CB0A-50CC-EE7F-DAB8CE6F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3CAF6-6399-D577-BCBA-B1C878771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A66ED-2504-2721-BB73-B0889F2B6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052B6-458A-B1CD-C4C0-1AE1A7E40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D0287-2F91-D9D3-95D5-EE5979059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D8CAB-820F-E706-C48F-1FB9340F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ABBA-97DC-4B58-A70C-E561CC8D143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A1217-6926-E7D2-A2F0-0502E773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1E03B-8618-3D1A-DC2C-F52C4280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BAAA-7767-426B-AB4F-66FC92F2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42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4E56-D77C-60F9-3324-B2773D6C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F874C-FE58-FDEF-8D9F-75581DAE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ABBA-97DC-4B58-A70C-E561CC8D143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13C29-DD39-B8D7-8490-C4CAFD2C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3E386-F32E-EEA3-1DE2-5979265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BAAA-7767-426B-AB4F-66FC92F2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1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D117D-9C93-3604-9B3B-45555623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ABBA-97DC-4B58-A70C-E561CC8D143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992A4-6968-338E-C8D0-B98D387A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AD293-ADAF-7E03-3C9D-17DBA35F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BAAA-7767-426B-AB4F-66FC92F2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6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B5F1-8223-D1E5-2B1C-9EE50D9E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73AE-2CF4-455A-916B-552AFA925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F8BD0-CAA2-A782-AFA3-F17208FD7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D2AC2-AA4B-475E-CDE8-15ED9F36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ABBA-97DC-4B58-A70C-E561CC8D143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CB13D-FE27-BF6E-2CF7-4132E8AD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5753A-8D2E-49E9-CD42-597B6EE3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BAAA-7767-426B-AB4F-66FC92F2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52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C9A1-2C6E-3C70-CCAF-E7D629D7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5F925-1E6F-A885-608B-E7F23C64B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65F57-133F-01F6-5CDA-63013960C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E0882-BB65-1076-C47F-11F596E6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ABBA-97DC-4B58-A70C-E561CC8D143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8894C-0CA7-DE46-B7F5-584A6870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E42F0-AA44-A192-11B4-2F745417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BAAA-7767-426B-AB4F-66FC92F2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3A72D-5298-92F8-A5E0-05E8BDAD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A90C5-F009-A79C-F545-C45EEB86C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7B846-EF06-16F7-E09B-3D6BC56AB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CABBA-97DC-4B58-A70C-E561CC8D143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3C57-D834-EA73-0D44-5735BA0A8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F729A-C35D-CD18-9546-958B9CC3A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52BAAA-7767-426B-AB4F-66FC92F2F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0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2" y="0"/>
            <a:ext cx="7661935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1" y="-6"/>
            <a:ext cx="11711139" cy="6410335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3ECDE-8413-F8CF-2985-63FFA07FCAEA}"/>
              </a:ext>
            </a:extLst>
          </p:cNvPr>
          <p:cNvSpPr txBox="1"/>
          <p:nvPr/>
        </p:nvSpPr>
        <p:spPr>
          <a:xfrm>
            <a:off x="1127208" y="857252"/>
            <a:ext cx="4747280" cy="3098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MOBILE DATA ANALYSIS TO PRIDICT THE MOBILE PRICE ON FEATURE BASIS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9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3" cy="47561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obot and a cell phone&#10;&#10;Description automatically generated">
            <a:extLst>
              <a:ext uri="{FF2B5EF4-FFF2-40B4-BE49-F238E27FC236}">
                <a16:creationId xmlns:a16="http://schemas.microsoft.com/office/drawing/2014/main" id="{61CC7367-85CD-0F1C-FE40-51B51CE14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1" r="-2" b="-2"/>
          <a:stretch/>
        </p:blipFill>
        <p:spPr>
          <a:xfrm>
            <a:off x="7461880" y="2108878"/>
            <a:ext cx="265452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6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309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ADB204-FD1E-8893-17E2-85AE9FC4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OUTLIER BETWEEN PRICE &amp; MEMORY</a:t>
            </a:r>
          </a:p>
        </p:txBody>
      </p:sp>
      <p:sp>
        <p:nvSpPr>
          <p:cNvPr id="3095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96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9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8E1E99-81C3-7EC8-35E4-E9A08B8B1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3114" y="2211233"/>
            <a:ext cx="4761531" cy="360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131B13-E73C-3F69-C505-D5EA8777B7F6}"/>
              </a:ext>
            </a:extLst>
          </p:cNvPr>
          <p:cNvSpPr txBox="1"/>
          <p:nvPr/>
        </p:nvSpPr>
        <p:spPr>
          <a:xfrm>
            <a:off x="3023353" y="5758511"/>
            <a:ext cx="6145294" cy="44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5852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 GB memory camera highly correlated &amp; 0 to 25 price range is out </a:t>
            </a:r>
            <a:r>
              <a:rPr lang="en-US" sz="115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lier</a:t>
            </a:r>
            <a:r>
              <a:rPr lang="en-US" sz="11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all the type of memory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74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3DFF9-CE69-0773-B8C4-0C5FD306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036674"/>
            <a:ext cx="3689096" cy="3514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 the Mobile price density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4C0C60-B40C-0821-97DF-32E9A73C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2862" y="1449346"/>
            <a:ext cx="4811872" cy="339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850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5A41-7513-5ED6-23B1-13B5D600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table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21379E-F21D-A15A-C2AE-DA75F4DBA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196417"/>
              </p:ext>
            </p:extLst>
          </p:nvPr>
        </p:nvGraphicFramePr>
        <p:xfrm>
          <a:off x="927379" y="2158827"/>
          <a:ext cx="10177946" cy="3774834"/>
        </p:xfrm>
        <a:graphic>
          <a:graphicData uri="http://schemas.openxmlformats.org/drawingml/2006/table">
            <a:tbl>
              <a:tblPr/>
              <a:tblGrid>
                <a:gridCol w="1660092">
                  <a:extLst>
                    <a:ext uri="{9D8B030D-6E8A-4147-A177-3AD203B41FA5}">
                      <a16:colId xmlns:a16="http://schemas.microsoft.com/office/drawing/2014/main" val="1583700379"/>
                    </a:ext>
                  </a:extLst>
                </a:gridCol>
                <a:gridCol w="790520">
                  <a:extLst>
                    <a:ext uri="{9D8B030D-6E8A-4147-A177-3AD203B41FA5}">
                      <a16:colId xmlns:a16="http://schemas.microsoft.com/office/drawing/2014/main" val="2988968684"/>
                    </a:ext>
                  </a:extLst>
                </a:gridCol>
                <a:gridCol w="592890">
                  <a:extLst>
                    <a:ext uri="{9D8B030D-6E8A-4147-A177-3AD203B41FA5}">
                      <a16:colId xmlns:a16="http://schemas.microsoft.com/office/drawing/2014/main" val="780224290"/>
                    </a:ext>
                  </a:extLst>
                </a:gridCol>
                <a:gridCol w="810283">
                  <a:extLst>
                    <a:ext uri="{9D8B030D-6E8A-4147-A177-3AD203B41FA5}">
                      <a16:colId xmlns:a16="http://schemas.microsoft.com/office/drawing/2014/main" val="188323438"/>
                    </a:ext>
                  </a:extLst>
                </a:gridCol>
                <a:gridCol w="592890">
                  <a:extLst>
                    <a:ext uri="{9D8B030D-6E8A-4147-A177-3AD203B41FA5}">
                      <a16:colId xmlns:a16="http://schemas.microsoft.com/office/drawing/2014/main" val="2794685830"/>
                    </a:ext>
                  </a:extLst>
                </a:gridCol>
                <a:gridCol w="1600804">
                  <a:extLst>
                    <a:ext uri="{9D8B030D-6E8A-4147-A177-3AD203B41FA5}">
                      <a16:colId xmlns:a16="http://schemas.microsoft.com/office/drawing/2014/main" val="1349224355"/>
                    </a:ext>
                  </a:extLst>
                </a:gridCol>
                <a:gridCol w="1007913">
                  <a:extLst>
                    <a:ext uri="{9D8B030D-6E8A-4147-A177-3AD203B41FA5}">
                      <a16:colId xmlns:a16="http://schemas.microsoft.com/office/drawing/2014/main" val="2027417279"/>
                    </a:ext>
                  </a:extLst>
                </a:gridCol>
                <a:gridCol w="1660092">
                  <a:extLst>
                    <a:ext uri="{9D8B030D-6E8A-4147-A177-3AD203B41FA5}">
                      <a16:colId xmlns:a16="http://schemas.microsoft.com/office/drawing/2014/main" val="2707580289"/>
                    </a:ext>
                  </a:extLst>
                </a:gridCol>
                <a:gridCol w="1462462">
                  <a:extLst>
                    <a:ext uri="{9D8B030D-6E8A-4147-A177-3AD203B41FA5}">
                      <a16:colId xmlns:a16="http://schemas.microsoft.com/office/drawing/2014/main" val="3473728846"/>
                    </a:ext>
                  </a:extLst>
                </a:gridCol>
              </a:tblGrid>
              <a:tr h="4194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Memory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Battery_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Prize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RearCameranum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Modelnum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FrontCameranum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Processor_num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023678"/>
                  </a:ext>
                </a:extLst>
              </a:tr>
              <a:tr h="4194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Memory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4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B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-0.38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E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918904"/>
                  </a:ext>
                </a:extLst>
              </a:tr>
              <a:tr h="4194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4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0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B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-0.44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58111"/>
                  </a:ext>
                </a:extLst>
              </a:tr>
              <a:tr h="4194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Battery_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0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18992"/>
                  </a:ext>
                </a:extLst>
              </a:tr>
              <a:tr h="4194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Prize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B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B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-0.33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994373"/>
                  </a:ext>
                </a:extLst>
              </a:tr>
              <a:tr h="4194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RearCameranum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11313"/>
                  </a:ext>
                </a:extLst>
              </a:tr>
              <a:tr h="4194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Modelnum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96054"/>
                  </a:ext>
                </a:extLst>
              </a:tr>
              <a:tr h="4194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FrontCameranum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-0.38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E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-0.44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-0.33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337147"/>
                  </a:ext>
                </a:extLst>
              </a:tr>
              <a:tr h="4194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Processor_num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C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251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58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51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5134FF6F-8985-5837-D431-FEDC212E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674813"/>
            <a:ext cx="5370513" cy="4392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83EC25D-710E-AA62-92F7-8EA76761B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674813"/>
            <a:ext cx="5319713" cy="4392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C93B7A-CECD-CD96-8E31-B98A6B97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Het map on the to find the correlation between feature </a:t>
            </a:r>
            <a:endParaRPr lang="en-IN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175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B8DF6-EA4A-DC74-B4BD-1DA35F41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 Map on Matrix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BDC02C2-0F5A-B3BB-CC10-71BD5150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585" y="2851211"/>
            <a:ext cx="1629403" cy="3324145"/>
          </a:xfrm>
          <a:prstGeom prst="rect">
            <a:avLst/>
          </a:prstGeom>
        </p:spPr>
      </p:pic>
      <p:pic>
        <p:nvPicPr>
          <p:cNvPr id="21" name="Picture 5">
            <a:extLst>
              <a:ext uri="{FF2B5EF4-FFF2-40B4-BE49-F238E27FC236}">
                <a16:creationId xmlns:a16="http://schemas.microsoft.com/office/drawing/2014/main" id="{C5B71F03-4817-F7EF-6FCB-2D2683542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44" y="2615979"/>
            <a:ext cx="3970612" cy="32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9E2535-B249-8AC2-34BE-1E8E18EBD551}"/>
              </a:ext>
            </a:extLst>
          </p:cNvPr>
          <p:cNvSpPr txBox="1"/>
          <p:nvPr/>
        </p:nvSpPr>
        <p:spPr>
          <a:xfrm>
            <a:off x="4635829" y="5873122"/>
            <a:ext cx="4217300" cy="45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8595" indent="-188595" defTabSz="6035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correlation 4 function with Memory &amp; Ram where we go with this relation in future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24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8" name="Rectangle 717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Freeform: Shape 7176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79" name="Right Triangle 717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36F1A-B6F3-3789-C541-F67B0951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 plot on the “Y” Prediction value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41E22B3-9EBD-D854-CC64-12CC6D971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6558" y="1388561"/>
            <a:ext cx="5604636" cy="40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31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9D49EE-A5CD-D75E-5C26-E0BDC9C7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Observation &amp; Way forward </a:t>
            </a:r>
            <a:endParaRPr lang="en-IN" sz="3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5D43C-6DEC-CF5C-5C3D-3D0119594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000" b="1" u="sng"/>
              <a:t>Price Prediction</a:t>
            </a:r>
            <a:r>
              <a:rPr lang="en-US" sz="1000" b="1"/>
              <a:t> :-</a:t>
            </a:r>
            <a:r>
              <a:rPr lang="en-US" sz="1000"/>
              <a:t> </a:t>
            </a:r>
          </a:p>
          <a:p>
            <a:r>
              <a:rPr lang="en-US" sz="1000"/>
              <a:t>Final predict the price on the bases of feature which is related  with the price point of the Mobile phones.</a:t>
            </a:r>
          </a:p>
          <a:p>
            <a:r>
              <a:rPr lang="en-US" sz="1000"/>
              <a:t>The predicted price of the Mobile phone on the Memory, RAM, Battery, AI tolls &amp; both camera.</a:t>
            </a:r>
          </a:p>
          <a:p>
            <a:r>
              <a:rPr lang="en-US" sz="1000"/>
              <a:t>We have predicted Mobile phone price is 18573 on the above best feature which strongly correlate with price.</a:t>
            </a:r>
          </a:p>
          <a:p>
            <a:pPr marL="0" indent="0">
              <a:buNone/>
            </a:pPr>
            <a:r>
              <a:rPr lang="en-US" sz="1000" b="1" u="sng"/>
              <a:t>Tableau dashboard observation</a:t>
            </a:r>
            <a:r>
              <a:rPr lang="en-US" sz="1000" b="1"/>
              <a:t> :- </a:t>
            </a:r>
            <a:br>
              <a:rPr lang="en-US" sz="1000"/>
            </a:br>
            <a:endParaRPr lang="en-US" sz="1000"/>
          </a:p>
          <a:p>
            <a:r>
              <a:rPr lang="en-US" sz="1000"/>
              <a:t>The 50 MP camera mobile phone got sell well almost 259 mobile phone got sale out of 541 total sale.</a:t>
            </a:r>
          </a:p>
          <a:p>
            <a:r>
              <a:rPr lang="en-US" sz="1000"/>
              <a:t>Apart from that 16MP front camera most reliable feature of the mobile</a:t>
            </a:r>
          </a:p>
          <a:p>
            <a:r>
              <a:rPr lang="en-US" sz="1000"/>
              <a:t>8 GB RAM mobile phone mix is too high in compare of other size on RAM.</a:t>
            </a:r>
            <a:endParaRPr lang="en-IN" sz="1000"/>
          </a:p>
        </p:txBody>
      </p:sp>
      <p:pic>
        <p:nvPicPr>
          <p:cNvPr id="14" name="Picture 13" descr="Mobile device with apps">
            <a:extLst>
              <a:ext uri="{FF2B5EF4-FFF2-40B4-BE49-F238E27FC236}">
                <a16:creationId xmlns:a16="http://schemas.microsoft.com/office/drawing/2014/main" id="{746C173C-AF4E-F201-DF80-7085B36C2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57" r="1769"/>
          <a:stretch/>
        </p:blipFill>
        <p:spPr>
          <a:xfrm>
            <a:off x="5465000" y="741391"/>
            <a:ext cx="5434689" cy="538452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11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7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BEC43807-28C1-EC04-A204-532765F61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5" t="21304" r="36821" b="35073"/>
          <a:stretch/>
        </p:blipFill>
        <p:spPr>
          <a:xfrm>
            <a:off x="576471" y="117254"/>
            <a:ext cx="10942983" cy="6156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997063-AA7A-D914-3C0D-F48F2217C896}"/>
              </a:ext>
            </a:extLst>
          </p:cNvPr>
          <p:cNvSpPr txBox="1"/>
          <p:nvPr/>
        </p:nvSpPr>
        <p:spPr>
          <a:xfrm>
            <a:off x="695740" y="6192079"/>
            <a:ext cx="1068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Mobile sales dashboard  on the feature basis which feature does performance well 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50 MP rear camera mobile phone did sell well with 260 mobile set sale out of  541 over all mobile sale.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5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908BE-EB74-9676-F6F3-42B9CEC1E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27" t="20579" r="21413" b="19275"/>
          <a:stretch/>
        </p:blipFill>
        <p:spPr>
          <a:xfrm>
            <a:off x="979237" y="643467"/>
            <a:ext cx="10054624" cy="557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BB73FB-B34D-772D-B292-CC721873D118}"/>
              </a:ext>
            </a:extLst>
          </p:cNvPr>
          <p:cNvSpPr txBox="1"/>
          <p:nvPr/>
        </p:nvSpPr>
        <p:spPr>
          <a:xfrm>
            <a:off x="979237" y="-83135"/>
            <a:ext cx="978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Feature performance : Rear Camera </a:t>
            </a:r>
            <a:endParaRPr lang="en-IN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5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C8C9D-1589-2F0E-7DE3-5B97B4AD8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50" t="15850" r="21167" b="33039"/>
          <a:stretch/>
        </p:blipFill>
        <p:spPr>
          <a:xfrm>
            <a:off x="643467" y="883492"/>
            <a:ext cx="10905067" cy="5091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B69825-978F-66A2-F850-C5A908F6B08C}"/>
              </a:ext>
            </a:extLst>
          </p:cNvPr>
          <p:cNvSpPr txBox="1"/>
          <p:nvPr/>
        </p:nvSpPr>
        <p:spPr>
          <a:xfrm>
            <a:off x="949420" y="-116576"/>
            <a:ext cx="978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Feature performance : Front Camera </a:t>
            </a:r>
            <a:endParaRPr lang="en-IN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1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7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E0C90-A4FA-0323-8945-1A50E3A44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0" t="15259" r="19083" b="10074"/>
          <a:stretch/>
        </p:blipFill>
        <p:spPr>
          <a:xfrm>
            <a:off x="688974" y="457200"/>
            <a:ext cx="10814055" cy="594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F06AEA-C672-B922-938C-80FE21375B23}"/>
              </a:ext>
            </a:extLst>
          </p:cNvPr>
          <p:cNvSpPr txBox="1"/>
          <p:nvPr/>
        </p:nvSpPr>
        <p:spPr>
          <a:xfrm>
            <a:off x="959360" y="-94351"/>
            <a:ext cx="978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Feature performance : Front Camera </a:t>
            </a:r>
            <a:endParaRPr lang="en-IN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2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5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4D006-2935-43AA-CD2A-AA2A3F4E0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6" t="15112" r="23002" b="10519"/>
          <a:stretch/>
        </p:blipFill>
        <p:spPr>
          <a:xfrm>
            <a:off x="1229641" y="643467"/>
            <a:ext cx="9732721" cy="557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BBEA7C-CFAB-B2B8-B0D4-00D60E034ABF}"/>
              </a:ext>
            </a:extLst>
          </p:cNvPr>
          <p:cNvSpPr txBox="1"/>
          <p:nvPr/>
        </p:nvSpPr>
        <p:spPr>
          <a:xfrm>
            <a:off x="979238" y="-59630"/>
            <a:ext cx="978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Pie plot on the Rear Camera </a:t>
            </a:r>
            <a:endParaRPr lang="en-IN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08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hand holding a phone with question marks&#10;&#10;Description automatically generated">
            <a:extLst>
              <a:ext uri="{FF2B5EF4-FFF2-40B4-BE49-F238E27FC236}">
                <a16:creationId xmlns:a16="http://schemas.microsoft.com/office/drawing/2014/main" id="{C239C908-8031-9FBA-1428-F3F09338D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0" r="1" b="1"/>
          <a:stretch/>
        </p:blipFill>
        <p:spPr>
          <a:xfrm>
            <a:off x="746191" y="491901"/>
            <a:ext cx="10721907" cy="566351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851B150-AC4D-22CE-56BF-F25EA34C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Price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26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6668F9-9D09-6220-4B10-BD758EF1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/>
            <a:r>
              <a:rPr lang="en-US" sz="6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</a:t>
            </a:r>
            <a:br>
              <a:rPr lang="en-US" sz="6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Rear Camera &amp; Front Camera</a:t>
            </a: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F7ABF5-497F-B719-990E-29257C46D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6925" y="2216402"/>
            <a:ext cx="5664133" cy="348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2062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7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99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B28A2-4854-8378-CC22-D0770128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Sactter plot on the rendom feature &amp; mobile price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DB1A57-58A4-D547-3E93-C7B45658C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75" y="2112579"/>
            <a:ext cx="5503057" cy="419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71005F-0B4B-B6EB-320B-470F6AA30393}"/>
              </a:ext>
            </a:extLst>
          </p:cNvPr>
          <p:cNvSpPr txBox="1"/>
          <p:nvPr/>
        </p:nvSpPr>
        <p:spPr>
          <a:xfrm>
            <a:off x="2039704" y="6288530"/>
            <a:ext cx="720589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400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price 4000 to 20000 correlation with random feature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49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1596</TotalTime>
  <Words>413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Mobile Price Prediction</vt:lpstr>
      <vt:lpstr>Correlation  Rear Camera &amp; Front Camera</vt:lpstr>
      <vt:lpstr>Sactter plot on the rendom feature &amp; mobile price </vt:lpstr>
      <vt:lpstr>OUTLIER BETWEEN PRICE &amp; MEMORY</vt:lpstr>
      <vt:lpstr>Find the Mobile price density </vt:lpstr>
      <vt:lpstr>Correlation table</vt:lpstr>
      <vt:lpstr>Het map on the to find the correlation between feature </vt:lpstr>
      <vt:lpstr>Heat Map on Matrix</vt:lpstr>
      <vt:lpstr>Scatter plot on the “Y” Prediction value</vt:lpstr>
      <vt:lpstr>Observation &amp; Way forward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FNU LNU</dc:creator>
  <cp:lastModifiedBy>FNU LNU</cp:lastModifiedBy>
  <cp:revision>5</cp:revision>
  <dcterms:created xsi:type="dcterms:W3CDTF">2024-01-03T19:37:14Z</dcterms:created>
  <dcterms:modified xsi:type="dcterms:W3CDTF">2024-01-06T20:56:52Z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2024-01-03T19:38:52Z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5a0124d7-8dfe-435a-bac4-c74d25faeca9</vt:lpwstr>
  </property>
  <property fmtid="{D5CDD505-2E9C-101B-9397-08002B2CF9AE}" pid="7" name="MSIP_Label_defa4170-0d19-0005-0004-bc88714345d2_ActionId">
    <vt:lpwstr>5d8b08f0-88c4-4b63-8cc4-6b05dfe6ff65</vt:lpwstr>
  </property>
  <property fmtid="{D5CDD505-2E9C-101B-9397-08002B2CF9AE}" pid="8" name="MSIP_Label_defa4170-0d19-0005-0004-bc88714345d2_ContentBits">
    <vt:lpwstr>0</vt:lpwstr>
  </property>
</Properties>
</file>