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67" r:id="rId5"/>
    <p:sldId id="259" r:id="rId6"/>
    <p:sldId id="268" r:id="rId7"/>
    <p:sldId id="266" r:id="rId8"/>
    <p:sldId id="269" r:id="rId9"/>
    <p:sldId id="275" r:id="rId10"/>
    <p:sldId id="260" r:id="rId11"/>
    <p:sldId id="272" r:id="rId12"/>
    <p:sldId id="261" r:id="rId13"/>
    <p:sldId id="273" r:id="rId14"/>
    <p:sldId id="262" r:id="rId15"/>
    <p:sldId id="271" r:id="rId16"/>
    <p:sldId id="264" r:id="rId17"/>
    <p:sldId id="270"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8BCB6BB-6E29-41F5-B868-454043EE5C37}">
          <p14:sldIdLst>
            <p14:sldId id="256"/>
            <p14:sldId id="257"/>
            <p14:sldId id="258"/>
            <p14:sldId id="267"/>
            <p14:sldId id="259"/>
            <p14:sldId id="268"/>
            <p14:sldId id="266"/>
            <p14:sldId id="269"/>
            <p14:sldId id="275"/>
            <p14:sldId id="260"/>
            <p14:sldId id="272"/>
            <p14:sldId id="261"/>
            <p14:sldId id="273"/>
            <p14:sldId id="262"/>
            <p14:sldId id="271"/>
            <p14:sldId id="264"/>
            <p14:sldId id="270"/>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2BA3B6F-A5CA-4AF2-B58C-7D1BB8284191}" type="datetimeFigureOut">
              <a:rPr lang="en-IN" smtClean="0"/>
              <a:t>17-04-2024</a:t>
            </a:fld>
            <a:endParaRPr lang="en-IN"/>
          </a:p>
        </p:txBody>
      </p:sp>
      <p:sp>
        <p:nvSpPr>
          <p:cNvPr id="5" name="Footer Placeholder 4"/>
          <p:cNvSpPr>
            <a:spLocks noGrp="1"/>
          </p:cNvSpPr>
          <p:nvPr>
            <p:ph type="ftr" sz="quarter" idx="11"/>
          </p:nvPr>
        </p:nvSpPr>
        <p:spPr>
          <a:xfrm>
            <a:off x="2493105" y="329307"/>
            <a:ext cx="4897310"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9D583B9D-F01F-4731-B867-FA50ADF4E991}" type="slidenum">
              <a:rPr lang="en-IN" smtClean="0"/>
              <a:t>‹#›</a:t>
            </a:fld>
            <a:endParaRPr lang="en-IN"/>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36567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BA3B6F-A5CA-4AF2-B58C-7D1BB8284191}" type="datetimeFigureOut">
              <a:rPr lang="en-IN" smtClean="0"/>
              <a:t>17-04-2024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583B9D-F01F-4731-B867-FA50ADF4E991}" type="slidenum">
              <a:rPr lang="en-IN" smtClean="0"/>
              <a:t>‹#›</a:t>
            </a:fld>
            <a:endParaRPr lang="en-IN"/>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3282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BA3B6F-A5CA-4AF2-B58C-7D1BB8284191}" type="datetimeFigureOut">
              <a:rPr lang="en-IN" smtClean="0"/>
              <a:t>17-04-2024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583B9D-F01F-4731-B867-FA50ADF4E991}" type="slidenum">
              <a:rPr lang="en-IN" smtClean="0"/>
              <a:t>‹#›</a:t>
            </a:fld>
            <a:endParaRPr lang="en-IN"/>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64196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BA3B6F-A5CA-4AF2-B58C-7D1BB8284191}" type="datetimeFigureOut">
              <a:rPr lang="en-IN" smtClean="0"/>
              <a:t>17-04-2024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583B9D-F01F-4731-B867-FA50ADF4E991}" type="slidenum">
              <a:rPr lang="en-IN" smtClean="0"/>
              <a:t>‹#›</a:t>
            </a:fld>
            <a:endParaRPr lang="en-IN"/>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46174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BA3B6F-A5CA-4AF2-B58C-7D1BB8284191}" type="datetimeFigureOut">
              <a:rPr lang="en-IN" smtClean="0"/>
              <a:t>17-04-2024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583B9D-F01F-4731-B867-FA50ADF4E991}" type="slidenum">
              <a:rPr lang="en-IN" smtClean="0"/>
              <a:t>‹#›</a:t>
            </a:fld>
            <a:endParaRPr lang="en-IN"/>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50859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2BA3B6F-A5CA-4AF2-B58C-7D1BB8284191}" type="datetimeFigureOut">
              <a:rPr lang="en-IN" smtClean="0"/>
              <a:t>17-04-2024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583B9D-F01F-4731-B867-FA50ADF4E991}" type="slidenum">
              <a:rPr lang="en-IN" smtClean="0"/>
              <a:t>‹#›</a:t>
            </a:fld>
            <a:endParaRPr lang="en-IN"/>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91559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34695" y="2824269"/>
            <a:ext cx="460857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4792" y="2821491"/>
            <a:ext cx="4608576"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2BA3B6F-A5CA-4AF2-B58C-7D1BB8284191}" type="datetimeFigureOut">
              <a:rPr lang="en-IN" smtClean="0"/>
              <a:t>17-04-2024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583B9D-F01F-4731-B867-FA50ADF4E991}" type="slidenum">
              <a:rPr lang="en-IN" smtClean="0"/>
              <a:t>‹#›</a:t>
            </a:fld>
            <a:endParaRPr lang="en-IN"/>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91373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2BA3B6F-A5CA-4AF2-B58C-7D1BB8284191}" type="datetimeFigureOut">
              <a:rPr lang="en-IN" smtClean="0"/>
              <a:t>17-04-2024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583B9D-F01F-4731-B867-FA50ADF4E991}" type="slidenum">
              <a:rPr lang="en-IN" smtClean="0"/>
              <a:t>‹#›</a:t>
            </a:fld>
            <a:endParaRPr lang="en-IN"/>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99501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BA3B6F-A5CA-4AF2-B58C-7D1BB8284191}" type="datetimeFigureOut">
              <a:rPr lang="en-IN" smtClean="0"/>
              <a:t>17-04-2024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D583B9D-F01F-4731-B867-FA50ADF4E991}" type="slidenum">
              <a:rPr lang="en-IN" smtClean="0"/>
              <a:t>‹#›</a:t>
            </a:fld>
            <a:endParaRPr lang="en-IN"/>
          </a:p>
        </p:txBody>
      </p:sp>
    </p:spTree>
    <p:extLst>
      <p:ext uri="{BB962C8B-B14F-4D97-AF65-F5344CB8AC3E}">
        <p14:creationId xmlns:p14="http://schemas.microsoft.com/office/powerpoint/2010/main" val="59916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BA3B6F-A5CA-4AF2-B58C-7D1BB8284191}" type="datetimeFigureOut">
              <a:rPr lang="en-IN" smtClean="0"/>
              <a:t>17-04-2024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583B9D-F01F-4731-B867-FA50ADF4E991}" type="slidenum">
              <a:rPr lang="en-IN" smtClean="0"/>
              <a:t>‹#›</a:t>
            </a:fld>
            <a:endParaRPr lang="en-IN"/>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44104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32BA3B6F-A5CA-4AF2-B58C-7D1BB8284191}" type="datetimeFigureOut">
              <a:rPr lang="en-IN" smtClean="0"/>
              <a:t>17-04-2024</a:t>
            </a:fld>
            <a:endParaRPr lang="en-IN"/>
          </a:p>
        </p:txBody>
      </p:sp>
      <p:sp>
        <p:nvSpPr>
          <p:cNvPr id="6" name="Footer Placeholder 5"/>
          <p:cNvSpPr>
            <a:spLocks noGrp="1"/>
          </p:cNvSpPr>
          <p:nvPr>
            <p:ph type="ftr" sz="quarter" idx="11"/>
          </p:nvPr>
        </p:nvSpPr>
        <p:spPr>
          <a:xfrm>
            <a:off x="1534910" y="318640"/>
            <a:ext cx="5453475" cy="320931"/>
          </a:xfrm>
        </p:spPr>
        <p:txBody>
          <a:bodyPr/>
          <a:lstStyle/>
          <a:p>
            <a:endParaRPr lang="en-IN"/>
          </a:p>
        </p:txBody>
      </p:sp>
      <p:sp>
        <p:nvSpPr>
          <p:cNvPr id="7" name="Slide Number Placeholder 6"/>
          <p:cNvSpPr>
            <a:spLocks noGrp="1"/>
          </p:cNvSpPr>
          <p:nvPr>
            <p:ph type="sldNum" sz="quarter" idx="12"/>
          </p:nvPr>
        </p:nvSpPr>
        <p:spPr/>
        <p:txBody>
          <a:bodyPr/>
          <a:lstStyle/>
          <a:p>
            <a:fld id="{9D583B9D-F01F-4731-B867-FA50ADF4E991}" type="slidenum">
              <a:rPr lang="en-IN" smtClean="0"/>
              <a:t>‹#›</a:t>
            </a:fld>
            <a:endParaRPr lang="en-IN"/>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56913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32BA3B6F-A5CA-4AF2-B58C-7D1BB8284191}" type="datetimeFigureOut">
              <a:rPr lang="en-IN" smtClean="0"/>
              <a:t>17-04-2024</a:t>
            </a:fld>
            <a:endParaRPr lang="en-IN"/>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9D583B9D-F01F-4731-B867-FA50ADF4E991}" type="slidenum">
              <a:rPr lang="en-IN" smtClean="0"/>
              <a:t>‹#›</a:t>
            </a:fld>
            <a:endParaRPr lang="en-IN"/>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000762"/>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Reports/Outlier%20Analysis%20for%20Normal%20Data%20using%20Scatter%20Plot.docx"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Reports/Outlier%20Analysis%20on%20Labeled%20Outlier%20Data.docx"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Reports/Time%20Complexity%20Analysis%20of%20Normality%20Test.docx"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Reports/Time%20Complexity%20Analysis%20of%20Normality%20Test.docx"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hyperlink" Target="../Reports/Analysis%20of%20Statistical%20Tests%20for%20Normality.docx"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FF72F-1CC4-2F44-CDDB-F3CB86EC0F0D}"/>
              </a:ext>
            </a:extLst>
          </p:cNvPr>
          <p:cNvSpPr>
            <a:spLocks noGrp="1"/>
          </p:cNvSpPr>
          <p:nvPr>
            <p:ph type="ctrTitle"/>
          </p:nvPr>
        </p:nvSpPr>
        <p:spPr/>
        <p:txBody>
          <a:bodyPr>
            <a:normAutofit fontScale="90000"/>
          </a:bodyPr>
          <a:lstStyle/>
          <a:p>
            <a:r>
              <a:rPr lang="en-US" dirty="0"/>
              <a:t>A Statistical Approach for Outlier Detection with KMeans </a:t>
            </a:r>
            <a:endParaRPr lang="en-IN" dirty="0"/>
          </a:p>
        </p:txBody>
      </p:sp>
      <p:sp>
        <p:nvSpPr>
          <p:cNvPr id="3" name="Subtitle 2">
            <a:extLst>
              <a:ext uri="{FF2B5EF4-FFF2-40B4-BE49-F238E27FC236}">
                <a16:creationId xmlns:a16="http://schemas.microsoft.com/office/drawing/2014/main" id="{AB24C442-7707-F886-09B5-215C5CC43E84}"/>
              </a:ext>
            </a:extLst>
          </p:cNvPr>
          <p:cNvSpPr>
            <a:spLocks noGrp="1"/>
          </p:cNvSpPr>
          <p:nvPr>
            <p:ph type="subTitle" idx="1"/>
          </p:nvPr>
        </p:nvSpPr>
        <p:spPr/>
        <p:txBody>
          <a:bodyPr/>
          <a:lstStyle/>
          <a:p>
            <a:r>
              <a:rPr lang="en-US" dirty="0"/>
              <a:t>Shubham Shah , Yash Amin</a:t>
            </a:r>
          </a:p>
          <a:p>
            <a:r>
              <a:rPr lang="en-US" dirty="0"/>
              <a:t>Guide : DR. Anjali Jivani, dr. hetal bhavsar</a:t>
            </a:r>
            <a:endParaRPr lang="en-IN" dirty="0"/>
          </a:p>
        </p:txBody>
      </p:sp>
    </p:spTree>
    <p:extLst>
      <p:ext uri="{BB962C8B-B14F-4D97-AF65-F5344CB8AC3E}">
        <p14:creationId xmlns:p14="http://schemas.microsoft.com/office/powerpoint/2010/main" val="3759147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39413-A027-AF9F-CCC3-E8C7186F9C6F}"/>
              </a:ext>
            </a:extLst>
          </p:cNvPr>
          <p:cNvSpPr>
            <a:spLocks noGrp="1"/>
          </p:cNvSpPr>
          <p:nvPr>
            <p:ph type="title"/>
          </p:nvPr>
        </p:nvSpPr>
        <p:spPr/>
        <p:txBody>
          <a:bodyPr>
            <a:normAutofit fontScale="90000"/>
          </a:bodyPr>
          <a:lstStyle/>
          <a:p>
            <a:r>
              <a:rPr lang="en-US" dirty="0"/>
              <a:t>Selection of Outlier Detection Algorithm for Multidimensional Data following Normal Distribution</a:t>
            </a:r>
            <a:endParaRPr lang="en-IN" dirty="0"/>
          </a:p>
        </p:txBody>
      </p:sp>
      <p:sp>
        <p:nvSpPr>
          <p:cNvPr id="3" name="Content Placeholder 2">
            <a:extLst>
              <a:ext uri="{FF2B5EF4-FFF2-40B4-BE49-F238E27FC236}">
                <a16:creationId xmlns:a16="http://schemas.microsoft.com/office/drawing/2014/main" id="{FE281B8A-1EC4-44C6-2712-918F0850302D}"/>
              </a:ext>
            </a:extLst>
          </p:cNvPr>
          <p:cNvSpPr>
            <a:spLocks noGrp="1"/>
          </p:cNvSpPr>
          <p:nvPr>
            <p:ph idx="1"/>
          </p:nvPr>
        </p:nvSpPr>
        <p:spPr>
          <a:xfrm>
            <a:off x="1534696" y="2015732"/>
            <a:ext cx="9520158" cy="4129036"/>
          </a:xfrm>
        </p:spPr>
        <p:txBody>
          <a:bodyPr>
            <a:normAutofit lnSpcReduction="10000"/>
          </a:bodyPr>
          <a:lstStyle/>
          <a:p>
            <a:r>
              <a:rPr lang="en-US" dirty="0"/>
              <a:t>Existing Algorithms :</a:t>
            </a:r>
          </a:p>
          <a:p>
            <a:pPr marL="800100" lvl="1" indent="-342900">
              <a:buFont typeface="+mj-lt"/>
              <a:buAutoNum type="arabicPeriod"/>
            </a:pPr>
            <a:r>
              <a:rPr lang="en-US" dirty="0"/>
              <a:t>Mahalanobis Distance with Outlier Detection</a:t>
            </a:r>
          </a:p>
          <a:p>
            <a:pPr marL="800100" lvl="1" indent="-342900">
              <a:buFont typeface="+mj-lt"/>
              <a:buAutoNum type="arabicPeriod"/>
            </a:pPr>
            <a:r>
              <a:rPr lang="en-US" dirty="0"/>
              <a:t>Elliptic Envelope</a:t>
            </a:r>
          </a:p>
          <a:p>
            <a:pPr marL="800100" lvl="1" indent="-342900">
              <a:buFont typeface="+mj-lt"/>
              <a:buAutoNum type="arabicPeriod"/>
            </a:pPr>
            <a:r>
              <a:rPr lang="en-US" dirty="0"/>
              <a:t>Minimum Covariance Determinant</a:t>
            </a:r>
          </a:p>
          <a:p>
            <a:r>
              <a:rPr lang="en-US" dirty="0"/>
              <a:t>Experiment Performed : 2D normally distributed data is generated and outliers are observed for different value of contamination</a:t>
            </a:r>
          </a:p>
          <a:p>
            <a:r>
              <a:rPr lang="en-US" dirty="0"/>
              <a:t>Observation : Same outliers are given by all the methods for specific value of contamination</a:t>
            </a:r>
          </a:p>
          <a:p>
            <a:r>
              <a:rPr lang="en-US" dirty="0"/>
              <a:t>Report : </a:t>
            </a:r>
            <a:r>
              <a:rPr lang="en-US" dirty="0">
                <a:solidFill>
                  <a:schemeClr val="accent1">
                    <a:lumMod val="75000"/>
                  </a:schemeClr>
                </a:solidFill>
                <a:hlinkClick r:id="rId2" action="ppaction://hlinkfile">
                  <a:extLst>
                    <a:ext uri="{A12FA001-AC4F-418D-AE19-62706E023703}">
                      <ahyp:hlinkClr xmlns:ahyp="http://schemas.microsoft.com/office/drawing/2018/hyperlinkcolor" val="tx"/>
                    </a:ext>
                  </a:extLst>
                </a:hlinkClick>
              </a:rPr>
              <a:t>..\Reports\Outlier Analysis for Normal Data using Scatter Plot.docx</a:t>
            </a:r>
            <a:endParaRPr lang="en-US" dirty="0">
              <a:solidFill>
                <a:schemeClr val="accent1">
                  <a:lumMod val="75000"/>
                </a:schemeClr>
              </a:solidFill>
            </a:endParaRPr>
          </a:p>
          <a:p>
            <a:r>
              <a:rPr lang="en-US" dirty="0"/>
              <a:t>Question : Which method should be selected among these ?</a:t>
            </a:r>
          </a:p>
          <a:p>
            <a:endParaRPr lang="en-IN" dirty="0"/>
          </a:p>
        </p:txBody>
      </p:sp>
    </p:spTree>
    <p:extLst>
      <p:ext uri="{BB962C8B-B14F-4D97-AF65-F5344CB8AC3E}">
        <p14:creationId xmlns:p14="http://schemas.microsoft.com/office/powerpoint/2010/main" val="2587195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8B365-79E7-D8A6-0E5B-73BC02BBB1AE}"/>
              </a:ext>
            </a:extLst>
          </p:cNvPr>
          <p:cNvSpPr>
            <a:spLocks noGrp="1"/>
          </p:cNvSpPr>
          <p:nvPr>
            <p:ph type="title"/>
          </p:nvPr>
        </p:nvSpPr>
        <p:spPr/>
        <p:txBody>
          <a:bodyPr/>
          <a:lstStyle/>
          <a:p>
            <a:r>
              <a:rPr lang="en-US" dirty="0"/>
              <a:t>Further study on Outlier Detection Techniques for Normally distributed data</a:t>
            </a:r>
            <a:endParaRPr lang="en-IN" dirty="0"/>
          </a:p>
        </p:txBody>
      </p:sp>
      <p:sp>
        <p:nvSpPr>
          <p:cNvPr id="3" name="Content Placeholder 2">
            <a:extLst>
              <a:ext uri="{FF2B5EF4-FFF2-40B4-BE49-F238E27FC236}">
                <a16:creationId xmlns:a16="http://schemas.microsoft.com/office/drawing/2014/main" id="{3E57368F-3251-1465-F6C1-5F1C692D2369}"/>
              </a:ext>
            </a:extLst>
          </p:cNvPr>
          <p:cNvSpPr>
            <a:spLocks noGrp="1"/>
          </p:cNvSpPr>
          <p:nvPr>
            <p:ph idx="1"/>
          </p:nvPr>
        </p:nvSpPr>
        <p:spPr/>
        <p:txBody>
          <a:bodyPr/>
          <a:lstStyle/>
          <a:p>
            <a:r>
              <a:rPr lang="en-US" dirty="0"/>
              <a:t>Mahalanobis distance for outlier detection and Elliptic Envelope both techniques are affected by outliers . Why ?</a:t>
            </a:r>
          </a:p>
          <a:p>
            <a:r>
              <a:rPr lang="en-US" dirty="0"/>
              <a:t>Minimum Covariance Determinant is robust to outliers in data . Why ?</a:t>
            </a:r>
          </a:p>
          <a:p>
            <a:r>
              <a:rPr lang="en-US" dirty="0"/>
              <a:t>Conclusion : Consider MCD algorithm for outlier detection when the data is following Multivariate Normal distribution  </a:t>
            </a:r>
            <a:endParaRPr lang="en-IN" dirty="0"/>
          </a:p>
        </p:txBody>
      </p:sp>
    </p:spTree>
    <p:extLst>
      <p:ext uri="{BB962C8B-B14F-4D97-AF65-F5344CB8AC3E}">
        <p14:creationId xmlns:p14="http://schemas.microsoft.com/office/powerpoint/2010/main" val="976422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39413-A027-AF9F-CCC3-E8C7186F9C6F}"/>
              </a:ext>
            </a:extLst>
          </p:cNvPr>
          <p:cNvSpPr>
            <a:spLocks noGrp="1"/>
          </p:cNvSpPr>
          <p:nvPr>
            <p:ph type="title"/>
          </p:nvPr>
        </p:nvSpPr>
        <p:spPr/>
        <p:txBody>
          <a:bodyPr>
            <a:normAutofit fontScale="90000"/>
          </a:bodyPr>
          <a:lstStyle/>
          <a:p>
            <a:r>
              <a:rPr lang="en-US" dirty="0"/>
              <a:t>Selection of Outlier Detection algorithm for Multi Dimensional Data not following Normal Distribution</a:t>
            </a:r>
            <a:endParaRPr lang="en-IN" dirty="0"/>
          </a:p>
        </p:txBody>
      </p:sp>
      <p:sp>
        <p:nvSpPr>
          <p:cNvPr id="3" name="Content Placeholder 2">
            <a:extLst>
              <a:ext uri="{FF2B5EF4-FFF2-40B4-BE49-F238E27FC236}">
                <a16:creationId xmlns:a16="http://schemas.microsoft.com/office/drawing/2014/main" id="{FE281B8A-1EC4-44C6-2712-918F0850302D}"/>
              </a:ext>
            </a:extLst>
          </p:cNvPr>
          <p:cNvSpPr>
            <a:spLocks noGrp="1"/>
          </p:cNvSpPr>
          <p:nvPr>
            <p:ph idx="1"/>
          </p:nvPr>
        </p:nvSpPr>
        <p:spPr/>
        <p:txBody>
          <a:bodyPr/>
          <a:lstStyle/>
          <a:p>
            <a:r>
              <a:rPr lang="en-US" dirty="0"/>
              <a:t>Existing Algorithms :</a:t>
            </a:r>
          </a:p>
          <a:p>
            <a:pPr marL="800100" lvl="1" indent="-342900">
              <a:buFont typeface="+mj-lt"/>
              <a:buAutoNum type="arabicPeriod"/>
            </a:pPr>
            <a:r>
              <a:rPr lang="en-US" dirty="0"/>
              <a:t>IQR ( Only 1D)</a:t>
            </a:r>
          </a:p>
          <a:p>
            <a:pPr marL="800100" lvl="1" indent="-342900">
              <a:buFont typeface="+mj-lt"/>
              <a:buAutoNum type="arabicPeriod"/>
            </a:pPr>
            <a:r>
              <a:rPr lang="en-US" dirty="0"/>
              <a:t>Isolation Forest</a:t>
            </a:r>
          </a:p>
          <a:p>
            <a:pPr marL="800100" lvl="1" indent="-342900">
              <a:buFont typeface="+mj-lt"/>
              <a:buAutoNum type="arabicPeriod"/>
            </a:pPr>
            <a:r>
              <a:rPr lang="en-US" dirty="0"/>
              <a:t>Local Outlier Factor</a:t>
            </a:r>
          </a:p>
          <a:p>
            <a:pPr marL="800100" lvl="1" indent="-342900">
              <a:buFont typeface="+mj-lt"/>
              <a:buAutoNum type="arabicPeriod"/>
            </a:pPr>
            <a:r>
              <a:rPr lang="en-US" dirty="0"/>
              <a:t>One Class SVM</a:t>
            </a:r>
          </a:p>
          <a:p>
            <a:r>
              <a:rPr lang="en-US" dirty="0"/>
              <a:t>Experiment Performed : Datasets having labeled outlier have obtained and these algorithms are evaluated based on % of outliers detected, Precision and Recall</a:t>
            </a:r>
          </a:p>
          <a:p>
            <a:r>
              <a:rPr lang="en-US" dirty="0"/>
              <a:t>Dataset Resource : ODDS Datasets </a:t>
            </a:r>
          </a:p>
        </p:txBody>
      </p:sp>
    </p:spTree>
    <p:extLst>
      <p:ext uri="{BB962C8B-B14F-4D97-AF65-F5344CB8AC3E}">
        <p14:creationId xmlns:p14="http://schemas.microsoft.com/office/powerpoint/2010/main" val="2217040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01978-CFD0-7A90-4FB2-2F6CC55D6F70}"/>
              </a:ext>
            </a:extLst>
          </p:cNvPr>
          <p:cNvSpPr>
            <a:spLocks noGrp="1"/>
          </p:cNvSpPr>
          <p:nvPr>
            <p:ph type="title"/>
          </p:nvPr>
        </p:nvSpPr>
        <p:spPr/>
        <p:txBody>
          <a:bodyPr/>
          <a:lstStyle/>
          <a:p>
            <a:r>
              <a:rPr lang="en-US" dirty="0"/>
              <a:t>Observation on algorithms detecting outliers in Non Normal data </a:t>
            </a:r>
            <a:endParaRPr lang="en-IN" dirty="0"/>
          </a:p>
        </p:txBody>
      </p:sp>
      <p:sp>
        <p:nvSpPr>
          <p:cNvPr id="3" name="Content Placeholder 2">
            <a:extLst>
              <a:ext uri="{FF2B5EF4-FFF2-40B4-BE49-F238E27FC236}">
                <a16:creationId xmlns:a16="http://schemas.microsoft.com/office/drawing/2014/main" id="{FF76FAC3-037A-D84A-D175-CFF4EA8DA183}"/>
              </a:ext>
            </a:extLst>
          </p:cNvPr>
          <p:cNvSpPr>
            <a:spLocks noGrp="1"/>
          </p:cNvSpPr>
          <p:nvPr>
            <p:ph idx="1"/>
          </p:nvPr>
        </p:nvSpPr>
        <p:spPr>
          <a:xfrm>
            <a:off x="1534696" y="2015733"/>
            <a:ext cx="9520158" cy="4037748"/>
          </a:xfrm>
        </p:spPr>
        <p:txBody>
          <a:bodyPr>
            <a:normAutofit fontScale="92500" lnSpcReduction="10000"/>
          </a:bodyPr>
          <a:lstStyle/>
          <a:p>
            <a:pPr marL="457200" indent="-457200">
              <a:buFont typeface="+mj-lt"/>
              <a:buAutoNum type="arabicPeriod"/>
            </a:pPr>
            <a:r>
              <a:rPr lang="en-US" dirty="0"/>
              <a:t>Isolation Forest</a:t>
            </a:r>
          </a:p>
          <a:p>
            <a:pPr lvl="1"/>
            <a:r>
              <a:rPr lang="en-US" dirty="0"/>
              <a:t> works well among all the algorithms for detecting global outliers from data</a:t>
            </a:r>
          </a:p>
          <a:p>
            <a:pPr lvl="1"/>
            <a:r>
              <a:rPr lang="en-US" dirty="0"/>
              <a:t>Problem : False Positives when Contamination is ‘auto’</a:t>
            </a:r>
          </a:p>
          <a:p>
            <a:pPr marL="457200" indent="-457200">
              <a:buFont typeface="+mj-lt"/>
              <a:buAutoNum type="arabicPeriod"/>
            </a:pPr>
            <a:r>
              <a:rPr lang="en-US" dirty="0"/>
              <a:t>Local Outlier Factor</a:t>
            </a:r>
          </a:p>
          <a:p>
            <a:pPr lvl="1"/>
            <a:r>
              <a:rPr lang="en-US" dirty="0"/>
              <a:t>Works well for identifying local outliers of respective clusters</a:t>
            </a:r>
          </a:p>
          <a:p>
            <a:pPr lvl="1"/>
            <a:r>
              <a:rPr lang="en-US" dirty="0"/>
              <a:t>Problem : Parameter n_neighbors is required to be tuned otherwise it may not work well</a:t>
            </a:r>
          </a:p>
          <a:p>
            <a:pPr marL="457200" indent="-457200">
              <a:buFont typeface="+mj-lt"/>
              <a:buAutoNum type="arabicPeriod"/>
            </a:pPr>
            <a:r>
              <a:rPr lang="en-US" dirty="0"/>
              <a:t>One Class SVM</a:t>
            </a:r>
          </a:p>
          <a:p>
            <a:pPr lvl="1"/>
            <a:r>
              <a:rPr lang="en-US" dirty="0"/>
              <a:t>Unable to properly identify outliers from data </a:t>
            </a:r>
          </a:p>
          <a:p>
            <a:pPr lvl="1"/>
            <a:r>
              <a:rPr lang="en-US" dirty="0"/>
              <a:t>Reason : Tries to create hyperplane which separates regular data points and outliers</a:t>
            </a:r>
          </a:p>
          <a:p>
            <a:r>
              <a:rPr lang="en-US" dirty="0"/>
              <a:t>Report : </a:t>
            </a:r>
            <a:r>
              <a:rPr lang="en-US" dirty="0">
                <a:solidFill>
                  <a:srgbClr val="0070C0"/>
                </a:solidFill>
                <a:hlinkClick r:id="rId2" action="ppaction://hlinkfile">
                  <a:extLst>
                    <a:ext uri="{A12FA001-AC4F-418D-AE19-62706E023703}">
                      <ahyp:hlinkClr xmlns:ahyp="http://schemas.microsoft.com/office/drawing/2018/hyperlinkcolor" val="tx"/>
                    </a:ext>
                  </a:extLst>
                </a:hlinkClick>
              </a:rPr>
              <a:t>..\Reports\Outlier Analysis on Labeled Outlier Data.docx</a:t>
            </a:r>
            <a:r>
              <a:rPr lang="en-US" dirty="0">
                <a:solidFill>
                  <a:srgbClr val="0070C0"/>
                </a:solidFill>
              </a:rPr>
              <a:t> </a:t>
            </a:r>
            <a:endParaRPr lang="en-IN" dirty="0">
              <a:solidFill>
                <a:srgbClr val="0070C0"/>
              </a:solidFill>
            </a:endParaRPr>
          </a:p>
        </p:txBody>
      </p:sp>
    </p:spTree>
    <p:extLst>
      <p:ext uri="{BB962C8B-B14F-4D97-AF65-F5344CB8AC3E}">
        <p14:creationId xmlns:p14="http://schemas.microsoft.com/office/powerpoint/2010/main" val="1334796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39413-A027-AF9F-CCC3-E8C7186F9C6F}"/>
              </a:ext>
            </a:extLst>
          </p:cNvPr>
          <p:cNvSpPr>
            <a:spLocks noGrp="1"/>
          </p:cNvSpPr>
          <p:nvPr>
            <p:ph type="title"/>
          </p:nvPr>
        </p:nvSpPr>
        <p:spPr/>
        <p:txBody>
          <a:bodyPr/>
          <a:lstStyle/>
          <a:p>
            <a:r>
              <a:rPr lang="en-US" dirty="0"/>
              <a:t>Effect of Density of Clusters on Isolation Forest</a:t>
            </a:r>
            <a:endParaRPr lang="en-IN" dirty="0"/>
          </a:p>
        </p:txBody>
      </p:sp>
      <p:sp>
        <p:nvSpPr>
          <p:cNvPr id="3" name="Content Placeholder 2">
            <a:extLst>
              <a:ext uri="{FF2B5EF4-FFF2-40B4-BE49-F238E27FC236}">
                <a16:creationId xmlns:a16="http://schemas.microsoft.com/office/drawing/2014/main" id="{FE281B8A-1EC4-44C6-2712-918F0850302D}"/>
              </a:ext>
            </a:extLst>
          </p:cNvPr>
          <p:cNvSpPr>
            <a:spLocks noGrp="1"/>
          </p:cNvSpPr>
          <p:nvPr>
            <p:ph idx="1"/>
          </p:nvPr>
        </p:nvSpPr>
        <p:spPr>
          <a:xfrm>
            <a:off x="1534696" y="2015732"/>
            <a:ext cx="9520158" cy="4037749"/>
          </a:xfrm>
        </p:spPr>
        <p:txBody>
          <a:bodyPr>
            <a:normAutofit/>
          </a:bodyPr>
          <a:lstStyle/>
          <a:p>
            <a:r>
              <a:rPr lang="en-US" dirty="0"/>
              <a:t>Case : Data is clustered in such a way that their exist dense and sparse cluster together i.e. Some clusters are dense and some are sparse</a:t>
            </a:r>
          </a:p>
          <a:p>
            <a:r>
              <a:rPr lang="en-US" dirty="0"/>
              <a:t>Question : Which data points will considered as global outliers ?</a:t>
            </a:r>
          </a:p>
          <a:p>
            <a:r>
              <a:rPr lang="en-US" dirty="0"/>
              <a:t>Problem : It may be possible that outlier detection algorithm applied on this data may return those data points as outliers which are part of sparse cluster rather than the actual global outliers of data </a:t>
            </a:r>
          </a:p>
          <a:p>
            <a:r>
              <a:rPr lang="en-US" dirty="0"/>
              <a:t>Experiment Performed : Data generated having Dense cluster and Sparse cluster and outliers given by specific value of contamination is observed </a:t>
            </a:r>
          </a:p>
          <a:p>
            <a:r>
              <a:rPr lang="en-US" dirty="0"/>
              <a:t>Outcome : Isolation Forest is robust to cluster density</a:t>
            </a:r>
          </a:p>
        </p:txBody>
      </p:sp>
    </p:spTree>
    <p:extLst>
      <p:ext uri="{BB962C8B-B14F-4D97-AF65-F5344CB8AC3E}">
        <p14:creationId xmlns:p14="http://schemas.microsoft.com/office/powerpoint/2010/main" val="3795822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09F21A9-9426-CCC8-4E71-574C494D5E7C}"/>
              </a:ext>
            </a:extLst>
          </p:cNvPr>
          <p:cNvSpPr>
            <a:spLocks noGrp="1"/>
          </p:cNvSpPr>
          <p:nvPr>
            <p:ph type="title"/>
          </p:nvPr>
        </p:nvSpPr>
        <p:spPr/>
        <p:txBody>
          <a:bodyPr/>
          <a:lstStyle/>
          <a:p>
            <a:r>
              <a:rPr lang="en-US" dirty="0"/>
              <a:t>Observation on varying Cluster Density</a:t>
            </a:r>
            <a:endParaRPr lang="en-IN" dirty="0"/>
          </a:p>
        </p:txBody>
      </p:sp>
      <p:pic>
        <p:nvPicPr>
          <p:cNvPr id="1026" name="Picture 2">
            <a:extLst>
              <a:ext uri="{FF2B5EF4-FFF2-40B4-BE49-F238E27FC236}">
                <a16:creationId xmlns:a16="http://schemas.microsoft.com/office/drawing/2014/main" id="{53E40337-FF08-65C0-13AC-B40F25D2C2A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34695" y="1853754"/>
            <a:ext cx="4308207" cy="419972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667247D5-92F6-2A0B-3027-A131116F85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5973" y="1853754"/>
            <a:ext cx="4308207" cy="419093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540F18D-4E64-ADCE-A944-DEDC804227FD}"/>
              </a:ext>
            </a:extLst>
          </p:cNvPr>
          <p:cNvSpPr txBox="1"/>
          <p:nvPr/>
        </p:nvSpPr>
        <p:spPr>
          <a:xfrm>
            <a:off x="1534695" y="6124575"/>
            <a:ext cx="4308207" cy="369332"/>
          </a:xfrm>
          <a:prstGeom prst="rect">
            <a:avLst/>
          </a:prstGeom>
          <a:noFill/>
        </p:spPr>
        <p:txBody>
          <a:bodyPr wrap="square" rtlCol="0">
            <a:spAutoFit/>
          </a:bodyPr>
          <a:lstStyle/>
          <a:p>
            <a:r>
              <a:rPr lang="en-US" dirty="0"/>
              <a:t>Fig.1 : Scatter Plot of Data </a:t>
            </a:r>
            <a:endParaRPr lang="en-IN" dirty="0"/>
          </a:p>
        </p:txBody>
      </p:sp>
      <p:sp>
        <p:nvSpPr>
          <p:cNvPr id="3" name="TextBox 2">
            <a:extLst>
              <a:ext uri="{FF2B5EF4-FFF2-40B4-BE49-F238E27FC236}">
                <a16:creationId xmlns:a16="http://schemas.microsoft.com/office/drawing/2014/main" id="{6DFA1499-E43A-2F3A-6FE5-7B8083E0F1F8}"/>
              </a:ext>
            </a:extLst>
          </p:cNvPr>
          <p:cNvSpPr txBox="1"/>
          <p:nvPr/>
        </p:nvSpPr>
        <p:spPr>
          <a:xfrm>
            <a:off x="6495973" y="6124575"/>
            <a:ext cx="4308207" cy="369332"/>
          </a:xfrm>
          <a:prstGeom prst="rect">
            <a:avLst/>
          </a:prstGeom>
          <a:noFill/>
        </p:spPr>
        <p:txBody>
          <a:bodyPr wrap="square" rtlCol="0">
            <a:spAutoFit/>
          </a:bodyPr>
          <a:lstStyle/>
          <a:p>
            <a:r>
              <a:rPr lang="en-US" dirty="0"/>
              <a:t>Fig.2 : Outliers given by Isolation Forest</a:t>
            </a:r>
            <a:endParaRPr lang="en-IN" dirty="0"/>
          </a:p>
        </p:txBody>
      </p:sp>
    </p:spTree>
    <p:extLst>
      <p:ext uri="{BB962C8B-B14F-4D97-AF65-F5344CB8AC3E}">
        <p14:creationId xmlns:p14="http://schemas.microsoft.com/office/powerpoint/2010/main" val="3016212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39413-A027-AF9F-CCC3-E8C7186F9C6F}"/>
              </a:ext>
            </a:extLst>
          </p:cNvPr>
          <p:cNvSpPr>
            <a:spLocks noGrp="1"/>
          </p:cNvSpPr>
          <p:nvPr>
            <p:ph type="title"/>
          </p:nvPr>
        </p:nvSpPr>
        <p:spPr/>
        <p:txBody>
          <a:bodyPr/>
          <a:lstStyle/>
          <a:p>
            <a:r>
              <a:rPr lang="en-US" dirty="0"/>
              <a:t>Functionalities of Modified Algorithm</a:t>
            </a:r>
            <a:endParaRPr lang="en-IN" dirty="0"/>
          </a:p>
        </p:txBody>
      </p:sp>
      <p:sp>
        <p:nvSpPr>
          <p:cNvPr id="3" name="Content Placeholder 2">
            <a:extLst>
              <a:ext uri="{FF2B5EF4-FFF2-40B4-BE49-F238E27FC236}">
                <a16:creationId xmlns:a16="http://schemas.microsoft.com/office/drawing/2014/main" id="{FE281B8A-1EC4-44C6-2712-918F0850302D}"/>
              </a:ext>
            </a:extLst>
          </p:cNvPr>
          <p:cNvSpPr>
            <a:spLocks noGrp="1"/>
          </p:cNvSpPr>
          <p:nvPr>
            <p:ph idx="1"/>
          </p:nvPr>
        </p:nvSpPr>
        <p:spPr/>
        <p:txBody>
          <a:bodyPr/>
          <a:lstStyle/>
          <a:p>
            <a:r>
              <a:rPr lang="en-US" dirty="0"/>
              <a:t>Automatic selection of K value using Silhouette Score</a:t>
            </a:r>
          </a:p>
          <a:p>
            <a:r>
              <a:rPr lang="en-US" dirty="0"/>
              <a:t>Only Outlier Detection without Clustering</a:t>
            </a:r>
          </a:p>
          <a:p>
            <a:r>
              <a:rPr lang="en-US" dirty="0"/>
              <a:t>Implemented Hopkins Statistics to check whether the data can be clustered or not after removing outliers from data</a:t>
            </a:r>
          </a:p>
        </p:txBody>
      </p:sp>
    </p:spTree>
    <p:extLst>
      <p:ext uri="{BB962C8B-B14F-4D97-AF65-F5344CB8AC3E}">
        <p14:creationId xmlns:p14="http://schemas.microsoft.com/office/powerpoint/2010/main" val="6345247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3B879-EF2A-4742-6697-BA9C6E4DE8C3}"/>
              </a:ext>
            </a:extLst>
          </p:cNvPr>
          <p:cNvSpPr>
            <a:spLocks noGrp="1"/>
          </p:cNvSpPr>
          <p:nvPr>
            <p:ph type="title"/>
          </p:nvPr>
        </p:nvSpPr>
        <p:spPr/>
        <p:txBody>
          <a:bodyPr/>
          <a:lstStyle/>
          <a:p>
            <a:r>
              <a:rPr lang="en-US" dirty="0"/>
              <a:t>Revised Statistical Approach </a:t>
            </a:r>
            <a:endParaRPr lang="en-IN" dirty="0"/>
          </a:p>
        </p:txBody>
      </p:sp>
      <p:sp>
        <p:nvSpPr>
          <p:cNvPr id="3" name="Content Placeholder 2">
            <a:extLst>
              <a:ext uri="{FF2B5EF4-FFF2-40B4-BE49-F238E27FC236}">
                <a16:creationId xmlns:a16="http://schemas.microsoft.com/office/drawing/2014/main" id="{86DC8BB2-97A1-8C20-70EA-56CD31E2B368}"/>
              </a:ext>
            </a:extLst>
          </p:cNvPr>
          <p:cNvSpPr>
            <a:spLocks noGrp="1"/>
          </p:cNvSpPr>
          <p:nvPr>
            <p:ph idx="1"/>
          </p:nvPr>
        </p:nvSpPr>
        <p:spPr/>
        <p:txBody>
          <a:bodyPr/>
          <a:lstStyle/>
          <a:p>
            <a:r>
              <a:rPr lang="en-US" dirty="0"/>
              <a:t>Before KMeans Clustering everything remains same </a:t>
            </a:r>
          </a:p>
          <a:p>
            <a:r>
              <a:rPr lang="en-US" dirty="0"/>
              <a:t>Apply Hopkins Statistics on filtered data having no Contamination</a:t>
            </a:r>
          </a:p>
          <a:p>
            <a:r>
              <a:rPr lang="en-US" dirty="0"/>
              <a:t>If value of Hopkins Statistics  &lt; 0.5 :</a:t>
            </a:r>
          </a:p>
          <a:p>
            <a:pPr marL="457200" lvl="1" indent="0">
              <a:buNone/>
            </a:pPr>
            <a:r>
              <a:rPr lang="en-US" dirty="0"/>
              <a:t>Data Can not be Clustered</a:t>
            </a:r>
          </a:p>
          <a:p>
            <a:r>
              <a:rPr lang="en-IN" dirty="0"/>
              <a:t>Else :</a:t>
            </a:r>
          </a:p>
          <a:p>
            <a:pPr marL="457200" lvl="1" indent="0">
              <a:buNone/>
            </a:pPr>
            <a:r>
              <a:rPr lang="en-IN" dirty="0"/>
              <a:t>After removing outliers from data find the silhouette score for different values of K and K value having highest silhouette score will be optimal K and KMeans algorithm will be applied to data with that optimal K value </a:t>
            </a:r>
          </a:p>
          <a:p>
            <a:endParaRPr lang="en-IN" dirty="0"/>
          </a:p>
        </p:txBody>
      </p:sp>
    </p:spTree>
    <p:extLst>
      <p:ext uri="{BB962C8B-B14F-4D97-AF65-F5344CB8AC3E}">
        <p14:creationId xmlns:p14="http://schemas.microsoft.com/office/powerpoint/2010/main" val="29466995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FFA47-B028-5637-6012-9A962AD46445}"/>
              </a:ext>
            </a:extLst>
          </p:cNvPr>
          <p:cNvSpPr>
            <a:spLocks noGrp="1"/>
          </p:cNvSpPr>
          <p:nvPr>
            <p:ph type="title"/>
          </p:nvPr>
        </p:nvSpPr>
        <p:spPr/>
        <p:txBody>
          <a:bodyPr/>
          <a:lstStyle/>
          <a:p>
            <a:r>
              <a:rPr lang="en-US" dirty="0"/>
              <a:t>Comparison between Suggested Approach and Existing Approach</a:t>
            </a:r>
            <a:endParaRPr lang="en-IN" dirty="0"/>
          </a:p>
        </p:txBody>
      </p:sp>
      <p:sp>
        <p:nvSpPr>
          <p:cNvPr id="3" name="Content Placeholder 2">
            <a:extLst>
              <a:ext uri="{FF2B5EF4-FFF2-40B4-BE49-F238E27FC236}">
                <a16:creationId xmlns:a16="http://schemas.microsoft.com/office/drawing/2014/main" id="{6E054D98-92E9-9D70-88A1-C8EF6CE97321}"/>
              </a:ext>
            </a:extLst>
          </p:cNvPr>
          <p:cNvSpPr>
            <a:spLocks noGrp="1"/>
          </p:cNvSpPr>
          <p:nvPr>
            <p:ph idx="1"/>
          </p:nvPr>
        </p:nvSpPr>
        <p:spPr/>
        <p:txBody>
          <a:bodyPr/>
          <a:lstStyle/>
          <a:p>
            <a:r>
              <a:rPr lang="en-US" dirty="0"/>
              <a:t>Existing Approach : Use DBSCAN algorithm to identify outliers and after perform clustering </a:t>
            </a:r>
          </a:p>
          <a:p>
            <a:r>
              <a:rPr lang="en-US" dirty="0"/>
              <a:t>Problem with DBSCAN : 2 hyperparameters required to be tuned i.e. MinPts and Epsilon</a:t>
            </a:r>
          </a:p>
          <a:p>
            <a:r>
              <a:rPr lang="en-US" dirty="0"/>
              <a:t>Advantage with suggested approach : Automatic Selection of K value , Only contamination value is needed ( If known )</a:t>
            </a:r>
          </a:p>
          <a:p>
            <a:r>
              <a:rPr lang="en-US" dirty="0"/>
              <a:t>DBSCAN is density based approach i.e. Existence of varying  density cluster may result in False Outliers but this is not the case with Isolation Forest</a:t>
            </a:r>
            <a:endParaRPr lang="en-IN" dirty="0"/>
          </a:p>
        </p:txBody>
      </p:sp>
    </p:spTree>
    <p:extLst>
      <p:ext uri="{BB962C8B-B14F-4D97-AF65-F5344CB8AC3E}">
        <p14:creationId xmlns:p14="http://schemas.microsoft.com/office/powerpoint/2010/main" val="3965813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ADA8D-864B-15B1-E73C-D99B9E2C9C83}"/>
              </a:ext>
            </a:extLst>
          </p:cNvPr>
          <p:cNvSpPr>
            <a:spLocks noGrp="1"/>
          </p:cNvSpPr>
          <p:nvPr>
            <p:ph type="title"/>
          </p:nvPr>
        </p:nvSpPr>
        <p:spPr/>
        <p:txBody>
          <a:bodyPr/>
          <a:lstStyle/>
          <a:p>
            <a:r>
              <a:rPr lang="en-US" dirty="0"/>
              <a:t>Approach for Outlier Detection Revisited…</a:t>
            </a:r>
            <a:endParaRPr lang="en-IN" dirty="0"/>
          </a:p>
        </p:txBody>
      </p:sp>
      <p:sp>
        <p:nvSpPr>
          <p:cNvPr id="3" name="Content Placeholder 2">
            <a:extLst>
              <a:ext uri="{FF2B5EF4-FFF2-40B4-BE49-F238E27FC236}">
                <a16:creationId xmlns:a16="http://schemas.microsoft.com/office/drawing/2014/main" id="{D1229FFC-8F99-4DB6-F35D-09162953F172}"/>
              </a:ext>
            </a:extLst>
          </p:cNvPr>
          <p:cNvSpPr>
            <a:spLocks noGrp="1"/>
          </p:cNvSpPr>
          <p:nvPr>
            <p:ph idx="1"/>
          </p:nvPr>
        </p:nvSpPr>
        <p:spPr>
          <a:xfrm>
            <a:off x="1333499" y="2053832"/>
            <a:ext cx="10620375" cy="4623193"/>
          </a:xfrm>
        </p:spPr>
        <p:txBody>
          <a:bodyPr/>
          <a:lstStyle/>
          <a:p>
            <a:pPr marL="0" indent="0">
              <a:buNone/>
            </a:pPr>
            <a:r>
              <a:rPr lang="en-US" dirty="0"/>
              <a:t>Algorithm Flowchart :</a:t>
            </a:r>
            <a:endParaRPr lang="en-IN" dirty="0"/>
          </a:p>
        </p:txBody>
      </p:sp>
      <p:sp>
        <p:nvSpPr>
          <p:cNvPr id="4" name="Rectangle 3">
            <a:extLst>
              <a:ext uri="{FF2B5EF4-FFF2-40B4-BE49-F238E27FC236}">
                <a16:creationId xmlns:a16="http://schemas.microsoft.com/office/drawing/2014/main" id="{A02CAD1A-6A1E-6E9C-231E-BD06E8CC3B63}"/>
              </a:ext>
            </a:extLst>
          </p:cNvPr>
          <p:cNvSpPr/>
          <p:nvPr/>
        </p:nvSpPr>
        <p:spPr>
          <a:xfrm>
            <a:off x="4924425" y="2083593"/>
            <a:ext cx="2819400" cy="46101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Check Data Dimension </a:t>
            </a:r>
            <a:endParaRPr lang="en-IN" dirty="0"/>
          </a:p>
        </p:txBody>
      </p:sp>
      <p:sp>
        <p:nvSpPr>
          <p:cNvPr id="7" name="Diamond 6">
            <a:extLst>
              <a:ext uri="{FF2B5EF4-FFF2-40B4-BE49-F238E27FC236}">
                <a16:creationId xmlns:a16="http://schemas.microsoft.com/office/drawing/2014/main" id="{00098C4D-E7DB-5498-01E4-516E227BA7A8}"/>
              </a:ext>
            </a:extLst>
          </p:cNvPr>
          <p:cNvSpPr/>
          <p:nvPr/>
        </p:nvSpPr>
        <p:spPr>
          <a:xfrm>
            <a:off x="5323227" y="2981326"/>
            <a:ext cx="2033588" cy="1314953"/>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Single Dimension</a:t>
            </a:r>
            <a:endParaRPr lang="en-IN" dirty="0"/>
          </a:p>
        </p:txBody>
      </p:sp>
      <p:cxnSp>
        <p:nvCxnSpPr>
          <p:cNvPr id="9" name="Straight Connector 8">
            <a:extLst>
              <a:ext uri="{FF2B5EF4-FFF2-40B4-BE49-F238E27FC236}">
                <a16:creationId xmlns:a16="http://schemas.microsoft.com/office/drawing/2014/main" id="{5732AA5A-A77C-18C3-BCC9-71C24B77E591}"/>
              </a:ext>
            </a:extLst>
          </p:cNvPr>
          <p:cNvCxnSpPr>
            <a:cxnSpLocks/>
            <a:stCxn id="7" idx="1"/>
          </p:cNvCxnSpPr>
          <p:nvPr/>
        </p:nvCxnSpPr>
        <p:spPr>
          <a:xfrm flipH="1" flipV="1">
            <a:off x="3267075" y="3638550"/>
            <a:ext cx="2056152" cy="2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110FA65-B622-9AF2-ADB6-3D690996C804}"/>
              </a:ext>
            </a:extLst>
          </p:cNvPr>
          <p:cNvCxnSpPr>
            <a:cxnSpLocks/>
            <a:stCxn id="7" idx="3"/>
          </p:cNvCxnSpPr>
          <p:nvPr/>
        </p:nvCxnSpPr>
        <p:spPr>
          <a:xfrm>
            <a:off x="7356815" y="3638803"/>
            <a:ext cx="1863385"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4DF8785-3EFB-3BDC-525A-D10BE8B67D3B}"/>
              </a:ext>
            </a:extLst>
          </p:cNvPr>
          <p:cNvSpPr txBox="1"/>
          <p:nvPr/>
        </p:nvSpPr>
        <p:spPr>
          <a:xfrm>
            <a:off x="8055769" y="3337249"/>
            <a:ext cx="1164431" cy="369332"/>
          </a:xfrm>
          <a:prstGeom prst="rect">
            <a:avLst/>
          </a:prstGeom>
          <a:noFill/>
        </p:spPr>
        <p:txBody>
          <a:bodyPr wrap="square" rtlCol="0">
            <a:spAutoFit/>
          </a:bodyPr>
          <a:lstStyle/>
          <a:p>
            <a:r>
              <a:rPr lang="en-US" dirty="0"/>
              <a:t>No</a:t>
            </a:r>
            <a:endParaRPr lang="en-IN" dirty="0"/>
          </a:p>
        </p:txBody>
      </p:sp>
      <p:sp>
        <p:nvSpPr>
          <p:cNvPr id="18" name="TextBox 17">
            <a:extLst>
              <a:ext uri="{FF2B5EF4-FFF2-40B4-BE49-F238E27FC236}">
                <a16:creationId xmlns:a16="http://schemas.microsoft.com/office/drawing/2014/main" id="{C3D7DF48-8CA7-3E04-E4D9-CC75F70D4C2D}"/>
              </a:ext>
            </a:extLst>
          </p:cNvPr>
          <p:cNvSpPr txBox="1"/>
          <p:nvPr/>
        </p:nvSpPr>
        <p:spPr>
          <a:xfrm>
            <a:off x="4138614" y="3340055"/>
            <a:ext cx="1162050" cy="369332"/>
          </a:xfrm>
          <a:prstGeom prst="rect">
            <a:avLst/>
          </a:prstGeom>
          <a:noFill/>
        </p:spPr>
        <p:txBody>
          <a:bodyPr wrap="square" rtlCol="0">
            <a:spAutoFit/>
          </a:bodyPr>
          <a:lstStyle/>
          <a:p>
            <a:r>
              <a:rPr lang="en-US" dirty="0"/>
              <a:t>Yes</a:t>
            </a:r>
          </a:p>
        </p:txBody>
      </p:sp>
      <p:cxnSp>
        <p:nvCxnSpPr>
          <p:cNvPr id="20" name="Straight Arrow Connector 19">
            <a:extLst>
              <a:ext uri="{FF2B5EF4-FFF2-40B4-BE49-F238E27FC236}">
                <a16:creationId xmlns:a16="http://schemas.microsoft.com/office/drawing/2014/main" id="{5A9A9637-A195-E4C9-276A-51EA4C058FCD}"/>
              </a:ext>
            </a:extLst>
          </p:cNvPr>
          <p:cNvCxnSpPr/>
          <p:nvPr/>
        </p:nvCxnSpPr>
        <p:spPr>
          <a:xfrm>
            <a:off x="3267075" y="3638550"/>
            <a:ext cx="0" cy="8166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55E6C82-8B28-73AF-A01D-8A3D32F84A1D}"/>
              </a:ext>
            </a:extLst>
          </p:cNvPr>
          <p:cNvCxnSpPr/>
          <p:nvPr/>
        </p:nvCxnSpPr>
        <p:spPr>
          <a:xfrm>
            <a:off x="9220200" y="3638550"/>
            <a:ext cx="0" cy="8166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83572B0E-1DB2-3804-4E0F-49D62FFBA44D}"/>
              </a:ext>
            </a:extLst>
          </p:cNvPr>
          <p:cNvSpPr/>
          <p:nvPr/>
        </p:nvSpPr>
        <p:spPr>
          <a:xfrm>
            <a:off x="2381250" y="4455210"/>
            <a:ext cx="2114547" cy="6230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Distribution</a:t>
            </a:r>
            <a:endParaRPr lang="en-IN" dirty="0"/>
          </a:p>
        </p:txBody>
      </p:sp>
      <p:sp>
        <p:nvSpPr>
          <p:cNvPr id="24" name="Rectangle 23">
            <a:extLst>
              <a:ext uri="{FF2B5EF4-FFF2-40B4-BE49-F238E27FC236}">
                <a16:creationId xmlns:a16="http://schemas.microsoft.com/office/drawing/2014/main" id="{008BE193-A236-D58A-28F2-47B496B350E9}"/>
              </a:ext>
            </a:extLst>
          </p:cNvPr>
          <p:cNvSpPr/>
          <p:nvPr/>
        </p:nvSpPr>
        <p:spPr>
          <a:xfrm>
            <a:off x="8324853" y="4455210"/>
            <a:ext cx="2114547" cy="6230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Distribution</a:t>
            </a:r>
            <a:endParaRPr lang="en-IN" dirty="0"/>
          </a:p>
        </p:txBody>
      </p:sp>
      <p:cxnSp>
        <p:nvCxnSpPr>
          <p:cNvPr id="28" name="Straight Connector 27">
            <a:extLst>
              <a:ext uri="{FF2B5EF4-FFF2-40B4-BE49-F238E27FC236}">
                <a16:creationId xmlns:a16="http://schemas.microsoft.com/office/drawing/2014/main" id="{2764CE14-E6C5-DC69-077E-DEC75920F496}"/>
              </a:ext>
            </a:extLst>
          </p:cNvPr>
          <p:cNvCxnSpPr>
            <a:cxnSpLocks/>
            <a:stCxn id="23" idx="1"/>
          </p:cNvCxnSpPr>
          <p:nvPr/>
        </p:nvCxnSpPr>
        <p:spPr>
          <a:xfrm flipH="1">
            <a:off x="1752600" y="4766730"/>
            <a:ext cx="628650" cy="0"/>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7275CFD4-A012-9EE8-20BE-E74508F2A3C0}"/>
              </a:ext>
            </a:extLst>
          </p:cNvPr>
          <p:cNvCxnSpPr>
            <a:cxnSpLocks/>
            <a:stCxn id="23" idx="3"/>
          </p:cNvCxnSpPr>
          <p:nvPr/>
        </p:nvCxnSpPr>
        <p:spPr>
          <a:xfrm>
            <a:off x="4495797" y="4766730"/>
            <a:ext cx="62865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A9960323-ACA0-88BC-25D7-DE777DCDD6EC}"/>
              </a:ext>
            </a:extLst>
          </p:cNvPr>
          <p:cNvCxnSpPr/>
          <p:nvPr/>
        </p:nvCxnSpPr>
        <p:spPr>
          <a:xfrm>
            <a:off x="1771650" y="4766730"/>
            <a:ext cx="0" cy="586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BE446C3F-4567-7E9F-5976-28642B2F225F}"/>
              </a:ext>
            </a:extLst>
          </p:cNvPr>
          <p:cNvCxnSpPr/>
          <p:nvPr/>
        </p:nvCxnSpPr>
        <p:spPr>
          <a:xfrm>
            <a:off x="5124450" y="4766730"/>
            <a:ext cx="0" cy="586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65A96646-4292-FA87-950C-BD21A33C3F6E}"/>
              </a:ext>
            </a:extLst>
          </p:cNvPr>
          <p:cNvSpPr/>
          <p:nvPr/>
        </p:nvSpPr>
        <p:spPr>
          <a:xfrm>
            <a:off x="895356" y="5343002"/>
            <a:ext cx="1695449" cy="39050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Normal</a:t>
            </a:r>
            <a:endParaRPr lang="en-IN" dirty="0"/>
          </a:p>
        </p:txBody>
      </p:sp>
      <p:sp>
        <p:nvSpPr>
          <p:cNvPr id="40" name="Rectangle 39">
            <a:extLst>
              <a:ext uri="{FF2B5EF4-FFF2-40B4-BE49-F238E27FC236}">
                <a16:creationId xmlns:a16="http://schemas.microsoft.com/office/drawing/2014/main" id="{50204995-FD60-133E-3FEB-76BEE79983E9}"/>
              </a:ext>
            </a:extLst>
          </p:cNvPr>
          <p:cNvSpPr/>
          <p:nvPr/>
        </p:nvSpPr>
        <p:spPr>
          <a:xfrm>
            <a:off x="4143377" y="5353050"/>
            <a:ext cx="1952619" cy="3905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Non Normal</a:t>
            </a:r>
            <a:endParaRPr lang="en-IN" dirty="0"/>
          </a:p>
        </p:txBody>
      </p:sp>
      <p:cxnSp>
        <p:nvCxnSpPr>
          <p:cNvPr id="42" name="Straight Connector 41">
            <a:extLst>
              <a:ext uri="{FF2B5EF4-FFF2-40B4-BE49-F238E27FC236}">
                <a16:creationId xmlns:a16="http://schemas.microsoft.com/office/drawing/2014/main" id="{6FDCF448-048F-0CBF-8B61-15A979DF7ABB}"/>
              </a:ext>
            </a:extLst>
          </p:cNvPr>
          <p:cNvCxnSpPr>
            <a:stCxn id="39" idx="2"/>
          </p:cNvCxnSpPr>
          <p:nvPr/>
        </p:nvCxnSpPr>
        <p:spPr>
          <a:xfrm flipH="1">
            <a:off x="1733556" y="5733510"/>
            <a:ext cx="9525" cy="383664"/>
          </a:xfrm>
          <a:prstGeom prst="line">
            <a:avLst/>
          </a:prstGeom>
        </p:spPr>
        <p:style>
          <a:lnRef idx="1">
            <a:schemeClr val="dk1"/>
          </a:lnRef>
          <a:fillRef idx="0">
            <a:schemeClr val="dk1"/>
          </a:fillRef>
          <a:effectRef idx="0">
            <a:schemeClr val="dk1"/>
          </a:effectRef>
          <a:fontRef idx="minor">
            <a:schemeClr val="tx1"/>
          </a:fontRef>
        </p:style>
      </p:cxnSp>
      <p:sp>
        <p:nvSpPr>
          <p:cNvPr id="43" name="Oval 42">
            <a:extLst>
              <a:ext uri="{FF2B5EF4-FFF2-40B4-BE49-F238E27FC236}">
                <a16:creationId xmlns:a16="http://schemas.microsoft.com/office/drawing/2014/main" id="{07A6C859-8AF0-5C9E-EB0D-AE1CFE281A8B}"/>
              </a:ext>
            </a:extLst>
          </p:cNvPr>
          <p:cNvSpPr/>
          <p:nvPr/>
        </p:nvSpPr>
        <p:spPr>
          <a:xfrm>
            <a:off x="1047755" y="6134100"/>
            <a:ext cx="1371601" cy="73342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Z score</a:t>
            </a:r>
            <a:endParaRPr lang="en-IN" dirty="0"/>
          </a:p>
        </p:txBody>
      </p:sp>
      <p:cxnSp>
        <p:nvCxnSpPr>
          <p:cNvPr id="45" name="Straight Arrow Connector 44">
            <a:extLst>
              <a:ext uri="{FF2B5EF4-FFF2-40B4-BE49-F238E27FC236}">
                <a16:creationId xmlns:a16="http://schemas.microsoft.com/office/drawing/2014/main" id="{35864740-58AF-47DC-6483-3A67144DE1AA}"/>
              </a:ext>
            </a:extLst>
          </p:cNvPr>
          <p:cNvCxnSpPr>
            <a:stCxn id="40" idx="2"/>
          </p:cNvCxnSpPr>
          <p:nvPr/>
        </p:nvCxnSpPr>
        <p:spPr>
          <a:xfrm>
            <a:off x="5119687" y="5743575"/>
            <a:ext cx="4763"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8AED4337-7D4C-2818-F5C0-1D9C7B655F9D}"/>
              </a:ext>
            </a:extLst>
          </p:cNvPr>
          <p:cNvSpPr/>
          <p:nvPr/>
        </p:nvSpPr>
        <p:spPr>
          <a:xfrm>
            <a:off x="4452938" y="6134100"/>
            <a:ext cx="1357314" cy="74300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IQR</a:t>
            </a:r>
            <a:endParaRPr lang="en-IN" dirty="0"/>
          </a:p>
        </p:txBody>
      </p:sp>
      <p:cxnSp>
        <p:nvCxnSpPr>
          <p:cNvPr id="50" name="Straight Connector 49">
            <a:extLst>
              <a:ext uri="{FF2B5EF4-FFF2-40B4-BE49-F238E27FC236}">
                <a16:creationId xmlns:a16="http://schemas.microsoft.com/office/drawing/2014/main" id="{0F0F46AB-B9F6-64E0-0881-26C657FE1AB1}"/>
              </a:ext>
            </a:extLst>
          </p:cNvPr>
          <p:cNvCxnSpPr>
            <a:stCxn id="24" idx="1"/>
          </p:cNvCxnSpPr>
          <p:nvPr/>
        </p:nvCxnSpPr>
        <p:spPr>
          <a:xfrm flipH="1">
            <a:off x="7505700" y="4766730"/>
            <a:ext cx="81915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15F884B-B876-C541-6989-24B31B5FB0F1}"/>
              </a:ext>
            </a:extLst>
          </p:cNvPr>
          <p:cNvCxnSpPr>
            <a:stCxn id="24" idx="3"/>
          </p:cNvCxnSpPr>
          <p:nvPr/>
        </p:nvCxnSpPr>
        <p:spPr>
          <a:xfrm>
            <a:off x="10439400" y="4766730"/>
            <a:ext cx="7524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D2C8CC77-1D29-43CA-9186-DB3CE795E8FD}"/>
              </a:ext>
            </a:extLst>
          </p:cNvPr>
          <p:cNvCxnSpPr/>
          <p:nvPr/>
        </p:nvCxnSpPr>
        <p:spPr>
          <a:xfrm>
            <a:off x="7505700" y="4766730"/>
            <a:ext cx="0" cy="5836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7BD0046A-C7EF-FBC0-D076-2FDA0F195E40}"/>
              </a:ext>
            </a:extLst>
          </p:cNvPr>
          <p:cNvCxnSpPr>
            <a:cxnSpLocks/>
          </p:cNvCxnSpPr>
          <p:nvPr/>
        </p:nvCxnSpPr>
        <p:spPr>
          <a:xfrm>
            <a:off x="11191875" y="4766730"/>
            <a:ext cx="0" cy="5836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E5FAF442-FE13-4D4D-0D16-9006D10E3AA4}"/>
              </a:ext>
            </a:extLst>
          </p:cNvPr>
          <p:cNvSpPr/>
          <p:nvPr/>
        </p:nvSpPr>
        <p:spPr>
          <a:xfrm>
            <a:off x="6677023" y="5331370"/>
            <a:ext cx="1695449" cy="39050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Normal</a:t>
            </a:r>
            <a:endParaRPr lang="en-IN" dirty="0"/>
          </a:p>
        </p:txBody>
      </p:sp>
      <p:sp>
        <p:nvSpPr>
          <p:cNvPr id="61" name="Rectangle 60">
            <a:extLst>
              <a:ext uri="{FF2B5EF4-FFF2-40B4-BE49-F238E27FC236}">
                <a16:creationId xmlns:a16="http://schemas.microsoft.com/office/drawing/2014/main" id="{8F7CCAFE-5207-8A3F-5B2F-8D8F1CF98B28}"/>
              </a:ext>
            </a:extLst>
          </p:cNvPr>
          <p:cNvSpPr/>
          <p:nvPr/>
        </p:nvSpPr>
        <p:spPr>
          <a:xfrm>
            <a:off x="10239381" y="5353050"/>
            <a:ext cx="1952619" cy="3905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Non Normal</a:t>
            </a:r>
            <a:endParaRPr lang="en-IN" dirty="0"/>
          </a:p>
        </p:txBody>
      </p:sp>
      <p:cxnSp>
        <p:nvCxnSpPr>
          <p:cNvPr id="62" name="Straight Arrow Connector 61">
            <a:extLst>
              <a:ext uri="{FF2B5EF4-FFF2-40B4-BE49-F238E27FC236}">
                <a16:creationId xmlns:a16="http://schemas.microsoft.com/office/drawing/2014/main" id="{E2F96421-9660-C9D3-53C5-0D2BCE312274}"/>
              </a:ext>
            </a:extLst>
          </p:cNvPr>
          <p:cNvCxnSpPr/>
          <p:nvPr/>
        </p:nvCxnSpPr>
        <p:spPr>
          <a:xfrm>
            <a:off x="7496174" y="5743575"/>
            <a:ext cx="4763"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931B88D8-F237-3613-CE7B-40DCD73F077A}"/>
              </a:ext>
            </a:extLst>
          </p:cNvPr>
          <p:cNvCxnSpPr/>
          <p:nvPr/>
        </p:nvCxnSpPr>
        <p:spPr>
          <a:xfrm>
            <a:off x="11220452" y="5755224"/>
            <a:ext cx="4763"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2FC91FC3-20D7-9F5D-98F1-AA8F70E391A6}"/>
              </a:ext>
            </a:extLst>
          </p:cNvPr>
          <p:cNvSpPr/>
          <p:nvPr/>
        </p:nvSpPr>
        <p:spPr>
          <a:xfrm>
            <a:off x="6819899" y="6146272"/>
            <a:ext cx="1371601" cy="73342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MCD</a:t>
            </a:r>
            <a:endParaRPr lang="en-IN" dirty="0"/>
          </a:p>
        </p:txBody>
      </p:sp>
      <p:sp>
        <p:nvSpPr>
          <p:cNvPr id="65" name="Oval 64">
            <a:extLst>
              <a:ext uri="{FF2B5EF4-FFF2-40B4-BE49-F238E27FC236}">
                <a16:creationId xmlns:a16="http://schemas.microsoft.com/office/drawing/2014/main" id="{233BFCEF-7C41-4EAF-794E-2A420B6F6034}"/>
              </a:ext>
            </a:extLst>
          </p:cNvPr>
          <p:cNvSpPr/>
          <p:nvPr/>
        </p:nvSpPr>
        <p:spPr>
          <a:xfrm>
            <a:off x="10316768" y="6143678"/>
            <a:ext cx="1812130" cy="73342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Isolation Forest</a:t>
            </a:r>
            <a:endParaRPr lang="en-IN" dirty="0"/>
          </a:p>
        </p:txBody>
      </p:sp>
      <p:cxnSp>
        <p:nvCxnSpPr>
          <p:cNvPr id="73" name="Straight Arrow Connector 72">
            <a:extLst>
              <a:ext uri="{FF2B5EF4-FFF2-40B4-BE49-F238E27FC236}">
                <a16:creationId xmlns:a16="http://schemas.microsoft.com/office/drawing/2014/main" id="{8CBCD368-6E4F-ED28-6222-52F695384F5F}"/>
              </a:ext>
            </a:extLst>
          </p:cNvPr>
          <p:cNvCxnSpPr>
            <a:cxnSpLocks/>
            <a:stCxn id="4" idx="2"/>
            <a:endCxn id="7" idx="0"/>
          </p:cNvCxnSpPr>
          <p:nvPr/>
        </p:nvCxnSpPr>
        <p:spPr>
          <a:xfrm>
            <a:off x="6334125" y="2544603"/>
            <a:ext cx="5896" cy="4367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1158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39413-A027-AF9F-CCC3-E8C7186F9C6F}"/>
              </a:ext>
            </a:extLst>
          </p:cNvPr>
          <p:cNvSpPr>
            <a:spLocks noGrp="1"/>
          </p:cNvSpPr>
          <p:nvPr>
            <p:ph type="title"/>
          </p:nvPr>
        </p:nvSpPr>
        <p:spPr/>
        <p:txBody>
          <a:bodyPr/>
          <a:lstStyle/>
          <a:p>
            <a:r>
              <a:rPr lang="en-US" dirty="0"/>
              <a:t>Selection of Statistical Test for Univariate Normality</a:t>
            </a:r>
            <a:endParaRPr lang="en-IN" dirty="0"/>
          </a:p>
        </p:txBody>
      </p:sp>
      <p:sp>
        <p:nvSpPr>
          <p:cNvPr id="3" name="Content Placeholder 2">
            <a:extLst>
              <a:ext uri="{FF2B5EF4-FFF2-40B4-BE49-F238E27FC236}">
                <a16:creationId xmlns:a16="http://schemas.microsoft.com/office/drawing/2014/main" id="{FE281B8A-1EC4-44C6-2712-918F0850302D}"/>
              </a:ext>
            </a:extLst>
          </p:cNvPr>
          <p:cNvSpPr>
            <a:spLocks noGrp="1"/>
          </p:cNvSpPr>
          <p:nvPr>
            <p:ph idx="1"/>
          </p:nvPr>
        </p:nvSpPr>
        <p:spPr/>
        <p:txBody>
          <a:bodyPr/>
          <a:lstStyle/>
          <a:p>
            <a:r>
              <a:rPr lang="en-US" dirty="0"/>
              <a:t>Statistical Tests to be considered :</a:t>
            </a:r>
            <a:endParaRPr lang="en-IN" dirty="0"/>
          </a:p>
          <a:p>
            <a:pPr marL="800100" lvl="1" indent="-342900">
              <a:buFont typeface="+mj-lt"/>
              <a:buAutoNum type="arabicPeriod"/>
            </a:pPr>
            <a:r>
              <a:rPr lang="en-IN" dirty="0"/>
              <a:t>Anderson Darling Test</a:t>
            </a:r>
          </a:p>
          <a:p>
            <a:pPr marL="800100" lvl="1" indent="-342900">
              <a:buFont typeface="+mj-lt"/>
              <a:buAutoNum type="arabicPeriod"/>
            </a:pPr>
            <a:r>
              <a:rPr lang="en-IN" dirty="0"/>
              <a:t>Kolmogorov Smirnov Test</a:t>
            </a:r>
          </a:p>
          <a:p>
            <a:pPr marL="800100" lvl="1" indent="-342900">
              <a:buFont typeface="+mj-lt"/>
              <a:buAutoNum type="arabicPeriod"/>
            </a:pPr>
            <a:r>
              <a:rPr lang="en-IN" dirty="0"/>
              <a:t>Shapiro Wilk Test</a:t>
            </a:r>
          </a:p>
          <a:p>
            <a:pPr marL="800100" lvl="1" indent="-342900">
              <a:buFont typeface="+mj-lt"/>
              <a:buAutoNum type="arabicPeriod"/>
            </a:pPr>
            <a:r>
              <a:rPr lang="en-IN" dirty="0"/>
              <a:t>Jarque Bera Test</a:t>
            </a:r>
          </a:p>
          <a:p>
            <a:pPr marL="800100" lvl="1" indent="-342900">
              <a:buFont typeface="+mj-lt"/>
              <a:buAutoNum type="arabicPeriod"/>
            </a:pPr>
            <a:r>
              <a:rPr lang="en-IN" dirty="0"/>
              <a:t>Lilliefors Test</a:t>
            </a:r>
          </a:p>
          <a:p>
            <a:pPr marL="800100" lvl="1" indent="-342900">
              <a:buFont typeface="+mj-lt"/>
              <a:buAutoNum type="arabicPeriod"/>
            </a:pPr>
            <a:r>
              <a:rPr lang="en-IN" dirty="0"/>
              <a:t>D’Agostino’s K^2 Test</a:t>
            </a:r>
            <a:endParaRPr lang="en-US" dirty="0"/>
          </a:p>
        </p:txBody>
      </p:sp>
    </p:spTree>
    <p:extLst>
      <p:ext uri="{BB962C8B-B14F-4D97-AF65-F5344CB8AC3E}">
        <p14:creationId xmlns:p14="http://schemas.microsoft.com/office/powerpoint/2010/main" val="3634079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13F2D-6C26-6A02-37CB-A3A43213A99C}"/>
              </a:ext>
            </a:extLst>
          </p:cNvPr>
          <p:cNvSpPr>
            <a:spLocks noGrp="1"/>
          </p:cNvSpPr>
          <p:nvPr>
            <p:ph type="title"/>
          </p:nvPr>
        </p:nvSpPr>
        <p:spPr/>
        <p:txBody>
          <a:bodyPr/>
          <a:lstStyle/>
          <a:p>
            <a:r>
              <a:rPr lang="en-US" dirty="0"/>
              <a:t>Time Complexity Analysis for Univariate Normality Test</a:t>
            </a:r>
            <a:endParaRPr lang="en-IN" dirty="0"/>
          </a:p>
        </p:txBody>
      </p:sp>
      <p:sp>
        <p:nvSpPr>
          <p:cNvPr id="3" name="Content Placeholder 2">
            <a:extLst>
              <a:ext uri="{FF2B5EF4-FFF2-40B4-BE49-F238E27FC236}">
                <a16:creationId xmlns:a16="http://schemas.microsoft.com/office/drawing/2014/main" id="{1466AD2A-3589-D28C-BBAD-B9E52A3699B9}"/>
              </a:ext>
            </a:extLst>
          </p:cNvPr>
          <p:cNvSpPr>
            <a:spLocks noGrp="1"/>
          </p:cNvSpPr>
          <p:nvPr>
            <p:ph idx="1"/>
          </p:nvPr>
        </p:nvSpPr>
        <p:spPr>
          <a:xfrm>
            <a:off x="1534696" y="2015732"/>
            <a:ext cx="9520158" cy="4037749"/>
          </a:xfrm>
        </p:spPr>
        <p:txBody>
          <a:bodyPr>
            <a:normAutofit/>
          </a:bodyPr>
          <a:lstStyle/>
          <a:p>
            <a:r>
              <a:rPr lang="en-US" dirty="0"/>
              <a:t>Time taken by statistical test along with its outcome is measured for synthetic dataset having very large size ( 5 x 10^7 – 10 x 10^7)</a:t>
            </a:r>
          </a:p>
          <a:p>
            <a:r>
              <a:rPr lang="en-US" dirty="0"/>
              <a:t> Observation : </a:t>
            </a:r>
          </a:p>
          <a:p>
            <a:pPr marL="800100" lvl="1" indent="-342900">
              <a:buFont typeface="+mj-lt"/>
              <a:buAutoNum type="arabicPeriod"/>
            </a:pPr>
            <a:r>
              <a:rPr lang="en-US" dirty="0"/>
              <a:t>Jarque Bera test is taking least time among all the tests</a:t>
            </a:r>
          </a:p>
          <a:p>
            <a:pPr marL="800100" lvl="1" indent="-342900">
              <a:buFont typeface="+mj-lt"/>
              <a:buAutoNum type="arabicPeriod"/>
            </a:pPr>
            <a:r>
              <a:rPr lang="en-US" dirty="0"/>
              <a:t>Shapiro Wilk test failed ( giving incorrect outcome ) for large size datasets</a:t>
            </a:r>
          </a:p>
          <a:p>
            <a:r>
              <a:rPr lang="en-US" dirty="0"/>
              <a:t>Outcome : Shapiro Wilk test should not used for normality Analysis</a:t>
            </a:r>
          </a:p>
          <a:p>
            <a:r>
              <a:rPr lang="en-US" dirty="0"/>
              <a:t>Question : Whether Jarque Bera test should be considered or not ?</a:t>
            </a:r>
          </a:p>
          <a:p>
            <a:r>
              <a:rPr lang="en-US" dirty="0"/>
              <a:t>Report Link : </a:t>
            </a:r>
            <a:r>
              <a:rPr lang="en-US" dirty="0">
                <a:solidFill>
                  <a:srgbClr val="0070C0"/>
                </a:solidFill>
                <a:hlinkClick r:id="rId2" action="ppaction://hlinkfile">
                  <a:extLst>
                    <a:ext uri="{A12FA001-AC4F-418D-AE19-62706E023703}">
                      <ahyp:hlinkClr xmlns:ahyp="http://schemas.microsoft.com/office/drawing/2018/hyperlinkcolor" val="tx"/>
                    </a:ext>
                  </a:extLst>
                </a:hlinkClick>
              </a:rPr>
              <a:t>..\Reports\Time Complexity Analysis of Normality Test.docx</a:t>
            </a:r>
            <a:endParaRPr lang="en-IN" dirty="0">
              <a:solidFill>
                <a:srgbClr val="0070C0"/>
              </a:solidFill>
            </a:endParaRPr>
          </a:p>
        </p:txBody>
      </p:sp>
    </p:spTree>
    <p:extLst>
      <p:ext uri="{BB962C8B-B14F-4D97-AF65-F5344CB8AC3E}">
        <p14:creationId xmlns:p14="http://schemas.microsoft.com/office/powerpoint/2010/main" val="3973764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39413-A027-AF9F-CCC3-E8C7186F9C6F}"/>
              </a:ext>
            </a:extLst>
          </p:cNvPr>
          <p:cNvSpPr>
            <a:spLocks noGrp="1"/>
          </p:cNvSpPr>
          <p:nvPr>
            <p:ph type="title"/>
          </p:nvPr>
        </p:nvSpPr>
        <p:spPr/>
        <p:txBody>
          <a:bodyPr/>
          <a:lstStyle/>
          <a:p>
            <a:r>
              <a:rPr lang="en-US" dirty="0"/>
              <a:t>Selection of Statistical Test for Multivariate Normality</a:t>
            </a:r>
            <a:endParaRPr lang="en-IN" dirty="0"/>
          </a:p>
        </p:txBody>
      </p:sp>
      <p:sp>
        <p:nvSpPr>
          <p:cNvPr id="3" name="Content Placeholder 2">
            <a:extLst>
              <a:ext uri="{FF2B5EF4-FFF2-40B4-BE49-F238E27FC236}">
                <a16:creationId xmlns:a16="http://schemas.microsoft.com/office/drawing/2014/main" id="{FE281B8A-1EC4-44C6-2712-918F0850302D}"/>
              </a:ext>
            </a:extLst>
          </p:cNvPr>
          <p:cNvSpPr>
            <a:spLocks noGrp="1"/>
          </p:cNvSpPr>
          <p:nvPr>
            <p:ph idx="1"/>
          </p:nvPr>
        </p:nvSpPr>
        <p:spPr/>
        <p:txBody>
          <a:bodyPr/>
          <a:lstStyle/>
          <a:p>
            <a:r>
              <a:rPr lang="en-US" dirty="0"/>
              <a:t>Total Available Statistical Tests : 8</a:t>
            </a:r>
          </a:p>
          <a:p>
            <a:r>
              <a:rPr lang="en-US" dirty="0"/>
              <a:t>Statistical Tests to be considered :</a:t>
            </a:r>
          </a:p>
          <a:p>
            <a:pPr marL="800100" lvl="1" indent="-342900">
              <a:buFont typeface="+mj-lt"/>
              <a:buAutoNum type="arabicPeriod"/>
            </a:pPr>
            <a:r>
              <a:rPr lang="en-US" dirty="0"/>
              <a:t>Shapiro Wilk Test</a:t>
            </a:r>
          </a:p>
          <a:p>
            <a:pPr marL="800100" lvl="1" indent="-342900">
              <a:buFont typeface="+mj-lt"/>
              <a:buAutoNum type="arabicPeriod"/>
            </a:pPr>
            <a:r>
              <a:rPr lang="en-US" dirty="0"/>
              <a:t>Jarque Bera Test</a:t>
            </a:r>
          </a:p>
          <a:p>
            <a:pPr marL="800100" lvl="1" indent="-342900">
              <a:buFont typeface="+mj-lt"/>
              <a:buAutoNum type="arabicPeriod"/>
            </a:pPr>
            <a:r>
              <a:rPr lang="en-US" dirty="0"/>
              <a:t>Doornik Hansen Test</a:t>
            </a:r>
          </a:p>
          <a:p>
            <a:pPr marL="800100" lvl="1" indent="-342900">
              <a:buFont typeface="+mj-lt"/>
              <a:buAutoNum type="arabicPeriod"/>
            </a:pPr>
            <a:r>
              <a:rPr lang="en-US" dirty="0"/>
              <a:t>Lilliefors Test</a:t>
            </a:r>
            <a:endParaRPr lang="en-IN" dirty="0"/>
          </a:p>
        </p:txBody>
      </p:sp>
    </p:spTree>
    <p:extLst>
      <p:ext uri="{BB962C8B-B14F-4D97-AF65-F5344CB8AC3E}">
        <p14:creationId xmlns:p14="http://schemas.microsoft.com/office/powerpoint/2010/main" val="234039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38479-582E-8EE5-11F9-A08683186F7F}"/>
              </a:ext>
            </a:extLst>
          </p:cNvPr>
          <p:cNvSpPr>
            <a:spLocks noGrp="1"/>
          </p:cNvSpPr>
          <p:nvPr>
            <p:ph type="title"/>
          </p:nvPr>
        </p:nvSpPr>
        <p:spPr/>
        <p:txBody>
          <a:bodyPr/>
          <a:lstStyle/>
          <a:p>
            <a:r>
              <a:rPr lang="en-US" dirty="0"/>
              <a:t>Time Complexity Analysis of Multivariate Normality Tests</a:t>
            </a:r>
            <a:endParaRPr lang="en-IN" dirty="0"/>
          </a:p>
        </p:txBody>
      </p:sp>
      <p:sp>
        <p:nvSpPr>
          <p:cNvPr id="3" name="Content Placeholder 2">
            <a:extLst>
              <a:ext uri="{FF2B5EF4-FFF2-40B4-BE49-F238E27FC236}">
                <a16:creationId xmlns:a16="http://schemas.microsoft.com/office/drawing/2014/main" id="{DAF6AD64-D8DE-C40D-3329-87FB158A58AF}"/>
              </a:ext>
            </a:extLst>
          </p:cNvPr>
          <p:cNvSpPr>
            <a:spLocks noGrp="1"/>
          </p:cNvSpPr>
          <p:nvPr>
            <p:ph idx="1"/>
          </p:nvPr>
        </p:nvSpPr>
        <p:spPr/>
        <p:txBody>
          <a:bodyPr>
            <a:normAutofit lnSpcReduction="10000"/>
          </a:bodyPr>
          <a:lstStyle/>
          <a:p>
            <a:r>
              <a:rPr lang="en-US" dirty="0"/>
              <a:t>Time taken by statistical test along with its outcome is measured for synthetic dataset having very large size ( (2.5 x 10^5,5) – (5 x 10^6,25))</a:t>
            </a:r>
          </a:p>
          <a:p>
            <a:r>
              <a:rPr lang="en-US" dirty="0"/>
              <a:t> Observation : </a:t>
            </a:r>
          </a:p>
          <a:p>
            <a:pPr marL="800100" lvl="1" indent="-342900">
              <a:buFont typeface="+mj-lt"/>
              <a:buAutoNum type="arabicPeriod"/>
            </a:pPr>
            <a:r>
              <a:rPr lang="en-US" dirty="0"/>
              <a:t>Jarque Bera test is taking least time among all the tests</a:t>
            </a:r>
          </a:p>
          <a:p>
            <a:pPr marL="800100" lvl="1" indent="-342900">
              <a:buFont typeface="+mj-lt"/>
              <a:buAutoNum type="arabicPeriod"/>
            </a:pPr>
            <a:r>
              <a:rPr lang="en-US" dirty="0"/>
              <a:t>Shapiro Wilk test failed ( giving incorrect outcome ) for large size datasets</a:t>
            </a:r>
          </a:p>
          <a:p>
            <a:r>
              <a:rPr lang="en-US" dirty="0"/>
              <a:t>Outcome : Shapiro Wilk test should not used for normality Analysis</a:t>
            </a:r>
          </a:p>
          <a:p>
            <a:r>
              <a:rPr lang="en-US" dirty="0"/>
              <a:t>Question : Whether Jarque Bera test should be considered or not </a:t>
            </a:r>
          </a:p>
          <a:p>
            <a:r>
              <a:rPr lang="en-US" dirty="0"/>
              <a:t>Report Link : </a:t>
            </a:r>
            <a:r>
              <a:rPr lang="en-US" dirty="0">
                <a:solidFill>
                  <a:srgbClr val="0070C0"/>
                </a:solidFill>
                <a:hlinkClick r:id="rId2" action="ppaction://hlinkfile">
                  <a:extLst>
                    <a:ext uri="{A12FA001-AC4F-418D-AE19-62706E023703}">
                      <ahyp:hlinkClr xmlns:ahyp="http://schemas.microsoft.com/office/drawing/2018/hyperlinkcolor" val="tx"/>
                    </a:ext>
                  </a:extLst>
                </a:hlinkClick>
              </a:rPr>
              <a:t>..\Reports\Time Complexity Analysis of Normality Test.docx</a:t>
            </a:r>
            <a:endParaRPr lang="en-IN" dirty="0">
              <a:solidFill>
                <a:srgbClr val="0070C0"/>
              </a:solidFill>
            </a:endParaRPr>
          </a:p>
          <a:p>
            <a:pPr marL="0" indent="0">
              <a:buNone/>
            </a:pPr>
            <a:endParaRPr lang="en-IN" dirty="0"/>
          </a:p>
        </p:txBody>
      </p:sp>
    </p:spTree>
    <p:extLst>
      <p:ext uri="{BB962C8B-B14F-4D97-AF65-F5344CB8AC3E}">
        <p14:creationId xmlns:p14="http://schemas.microsoft.com/office/powerpoint/2010/main" val="2377566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4E58E-5287-03F5-8AEA-CFDA11D4A78F}"/>
              </a:ext>
            </a:extLst>
          </p:cNvPr>
          <p:cNvSpPr>
            <a:spLocks noGrp="1"/>
          </p:cNvSpPr>
          <p:nvPr>
            <p:ph type="title"/>
          </p:nvPr>
        </p:nvSpPr>
        <p:spPr/>
        <p:txBody>
          <a:bodyPr/>
          <a:lstStyle/>
          <a:p>
            <a:r>
              <a:rPr lang="en-US" dirty="0"/>
              <a:t>Effect of Skewness and Kurtosis on Univariate Test</a:t>
            </a:r>
            <a:endParaRPr lang="en-IN" dirty="0"/>
          </a:p>
        </p:txBody>
      </p:sp>
      <p:sp>
        <p:nvSpPr>
          <p:cNvPr id="3" name="Content Placeholder 2">
            <a:extLst>
              <a:ext uri="{FF2B5EF4-FFF2-40B4-BE49-F238E27FC236}">
                <a16:creationId xmlns:a16="http://schemas.microsoft.com/office/drawing/2014/main" id="{292EB518-8E6C-993B-2942-ED3C15EDB585}"/>
              </a:ext>
            </a:extLst>
          </p:cNvPr>
          <p:cNvSpPr>
            <a:spLocks noGrp="1"/>
          </p:cNvSpPr>
          <p:nvPr>
            <p:ph idx="1"/>
          </p:nvPr>
        </p:nvSpPr>
        <p:spPr>
          <a:xfrm>
            <a:off x="1534696" y="2015732"/>
            <a:ext cx="9520158" cy="4037749"/>
          </a:xfrm>
        </p:spPr>
        <p:txBody>
          <a:bodyPr>
            <a:normAutofit/>
          </a:bodyPr>
          <a:lstStyle/>
          <a:p>
            <a:r>
              <a:rPr lang="en-IN" dirty="0"/>
              <a:t>Experiment : Imputing data points in normally distributed data ( size : 50000 ) which increases the tailedness of data distribution</a:t>
            </a:r>
          </a:p>
          <a:p>
            <a:r>
              <a:rPr lang="en-IN" dirty="0"/>
              <a:t>Observation on High Tailedness : ( Data points imputed between -10 to 10)</a:t>
            </a:r>
          </a:p>
        </p:txBody>
      </p:sp>
      <p:pic>
        <p:nvPicPr>
          <p:cNvPr id="7" name="Picture 6">
            <a:extLst>
              <a:ext uri="{FF2B5EF4-FFF2-40B4-BE49-F238E27FC236}">
                <a16:creationId xmlns:a16="http://schemas.microsoft.com/office/drawing/2014/main" id="{22657EF1-5219-B792-4C74-FB9CB072FF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1225" y="3757607"/>
            <a:ext cx="4396359" cy="2784184"/>
          </a:xfrm>
          <a:prstGeom prst="rect">
            <a:avLst/>
          </a:prstGeom>
        </p:spPr>
      </p:pic>
      <p:sp>
        <p:nvSpPr>
          <p:cNvPr id="4" name="TextBox 3">
            <a:extLst>
              <a:ext uri="{FF2B5EF4-FFF2-40B4-BE49-F238E27FC236}">
                <a16:creationId xmlns:a16="http://schemas.microsoft.com/office/drawing/2014/main" id="{3E1AB79B-3CDE-DB9F-AE21-7E17A7A65328}"/>
              </a:ext>
            </a:extLst>
          </p:cNvPr>
          <p:cNvSpPr txBox="1"/>
          <p:nvPr/>
        </p:nvSpPr>
        <p:spPr>
          <a:xfrm>
            <a:off x="1832991" y="3388275"/>
            <a:ext cx="8177784" cy="369332"/>
          </a:xfrm>
          <a:prstGeom prst="rect">
            <a:avLst/>
          </a:prstGeom>
          <a:noFill/>
        </p:spPr>
        <p:txBody>
          <a:bodyPr wrap="square" rtlCol="0">
            <a:spAutoFit/>
          </a:bodyPr>
          <a:lstStyle/>
          <a:p>
            <a:r>
              <a:rPr lang="en-US" dirty="0"/>
              <a:t>Table 1 : Analysis of Statistical Tests on Outliers</a:t>
            </a:r>
            <a:endParaRPr lang="en-IN" dirty="0"/>
          </a:p>
        </p:txBody>
      </p:sp>
    </p:spTree>
    <p:extLst>
      <p:ext uri="{BB962C8B-B14F-4D97-AF65-F5344CB8AC3E}">
        <p14:creationId xmlns:p14="http://schemas.microsoft.com/office/powerpoint/2010/main" val="2862320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C02D89-CD66-1824-D6EE-B14BEA722DD1}"/>
              </a:ext>
            </a:extLst>
          </p:cNvPr>
          <p:cNvSpPr txBox="1"/>
          <p:nvPr/>
        </p:nvSpPr>
        <p:spPr>
          <a:xfrm>
            <a:off x="1179576" y="704088"/>
            <a:ext cx="9912096" cy="5078313"/>
          </a:xfrm>
          <a:prstGeom prst="rect">
            <a:avLst/>
          </a:prstGeom>
          <a:noFill/>
        </p:spPr>
        <p:txBody>
          <a:bodyPr wrap="square" rtlCol="0">
            <a:spAutoFit/>
          </a:bodyPr>
          <a:lstStyle/>
          <a:p>
            <a:pPr marL="285750" indent="-285750">
              <a:buFont typeface="Arial" panose="020B0604020202020204" pitchFamily="34" charset="0"/>
              <a:buChar char="•"/>
            </a:pPr>
            <a:r>
              <a:rPr lang="en-US" dirty="0"/>
              <a:t>Observation on Low Tailedness : ( Data points imputed between -4 to 4 )</a:t>
            </a:r>
          </a:p>
          <a:p>
            <a:r>
              <a:rPr lang="en-US" dirty="0"/>
              <a:t>       </a:t>
            </a:r>
          </a:p>
          <a:p>
            <a:r>
              <a:rPr lang="en-US" dirty="0"/>
              <a:t>      Table 2 : Analysis of Statistical Tests on Outliers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Analysis of Statistical Tests for Normality : </a:t>
            </a:r>
            <a:r>
              <a:rPr lang="en-US" dirty="0">
                <a:solidFill>
                  <a:schemeClr val="accent3"/>
                </a:solidFill>
                <a:hlinkClick r:id="rId2" action="ppaction://hlinkfile">
                  <a:extLst>
                    <a:ext uri="{A12FA001-AC4F-418D-AE19-62706E023703}">
                      <ahyp:hlinkClr xmlns:ahyp="http://schemas.microsoft.com/office/drawing/2018/hyperlinkcolor" val="tx"/>
                    </a:ext>
                  </a:extLst>
                </a:hlinkClick>
              </a:rPr>
              <a:t>..\Reports\Analysis of Statistical Tests for Normality.docx</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Conclusion : Consider Anderson Darling test for Univariate Normality Analysis</a:t>
            </a:r>
          </a:p>
        </p:txBody>
      </p:sp>
      <p:pic>
        <p:nvPicPr>
          <p:cNvPr id="6" name="Picture 5">
            <a:extLst>
              <a:ext uri="{FF2B5EF4-FFF2-40B4-BE49-F238E27FC236}">
                <a16:creationId xmlns:a16="http://schemas.microsoft.com/office/drawing/2014/main" id="{13825D08-C98B-3105-5A13-0E3757FF19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1155" y="1594378"/>
            <a:ext cx="4838700" cy="2647950"/>
          </a:xfrm>
          <a:prstGeom prst="rect">
            <a:avLst/>
          </a:prstGeom>
        </p:spPr>
      </p:pic>
    </p:spTree>
    <p:extLst>
      <p:ext uri="{BB962C8B-B14F-4D97-AF65-F5344CB8AC3E}">
        <p14:creationId xmlns:p14="http://schemas.microsoft.com/office/powerpoint/2010/main" val="3585313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08F7E-F181-F63C-32DC-15B5868A8BCE}"/>
              </a:ext>
            </a:extLst>
          </p:cNvPr>
          <p:cNvSpPr>
            <a:spLocks noGrp="1"/>
          </p:cNvSpPr>
          <p:nvPr>
            <p:ph type="title"/>
          </p:nvPr>
        </p:nvSpPr>
        <p:spPr/>
        <p:txBody>
          <a:bodyPr/>
          <a:lstStyle/>
          <a:p>
            <a:r>
              <a:rPr lang="en-US" dirty="0"/>
              <a:t>Effect of Dispersion of data on Statistical Tests</a:t>
            </a:r>
            <a:endParaRPr lang="en-IN" dirty="0"/>
          </a:p>
        </p:txBody>
      </p:sp>
      <p:sp>
        <p:nvSpPr>
          <p:cNvPr id="3" name="Content Placeholder 2">
            <a:extLst>
              <a:ext uri="{FF2B5EF4-FFF2-40B4-BE49-F238E27FC236}">
                <a16:creationId xmlns:a16="http://schemas.microsoft.com/office/drawing/2014/main" id="{DDBCF9AA-7DF9-1B29-1D5E-2A1E668CCEC0}"/>
              </a:ext>
            </a:extLst>
          </p:cNvPr>
          <p:cNvSpPr>
            <a:spLocks noGrp="1"/>
          </p:cNvSpPr>
          <p:nvPr>
            <p:ph idx="1"/>
          </p:nvPr>
        </p:nvSpPr>
        <p:spPr>
          <a:xfrm>
            <a:off x="1534696" y="2015732"/>
            <a:ext cx="9520158" cy="4118368"/>
          </a:xfrm>
        </p:spPr>
        <p:txBody>
          <a:bodyPr/>
          <a:lstStyle/>
          <a:p>
            <a:r>
              <a:rPr lang="en-US" dirty="0"/>
              <a:t>Experiment : Generated Normally distributed data having high value of standard deviation i.e. &gt; 1 and then check statistical tests are giving correct outcomes or not </a:t>
            </a:r>
          </a:p>
          <a:p>
            <a:r>
              <a:rPr lang="en-US" dirty="0"/>
              <a:t>Observation : All the statistical tests passed i.e. Correct outcome regarding normality of data</a:t>
            </a:r>
          </a:p>
          <a:p>
            <a:r>
              <a:rPr lang="en-US" dirty="0"/>
              <a:t>Reason : As the value of std increases not only mean ( x bar) is affected but observations (xi) is also affected so ultimately it won’t cause in effect in skewness and kurtosis</a:t>
            </a:r>
          </a:p>
          <a:p>
            <a:r>
              <a:rPr lang="en-US" dirty="0"/>
              <a:t>Conclusion : Statistical tests are not affected by dispersion of data ( Standard Deviation)</a:t>
            </a:r>
            <a:endParaRPr lang="en-IN" dirty="0"/>
          </a:p>
        </p:txBody>
      </p:sp>
    </p:spTree>
    <p:extLst>
      <p:ext uri="{BB962C8B-B14F-4D97-AF65-F5344CB8AC3E}">
        <p14:creationId xmlns:p14="http://schemas.microsoft.com/office/powerpoint/2010/main" val="376005746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docProps/app.xml><?xml version="1.0" encoding="utf-8"?>
<Properties xmlns="http://schemas.openxmlformats.org/officeDocument/2006/extended-properties" xmlns:vt="http://schemas.openxmlformats.org/officeDocument/2006/docPropsVTypes">
  <Template>Gallery</Template>
  <TotalTime>1621</TotalTime>
  <Words>1146</Words>
  <Application>Microsoft Office PowerPoint</Application>
  <PresentationFormat>Widescreen</PresentationFormat>
  <Paragraphs>133</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Palatino Linotype</vt:lpstr>
      <vt:lpstr>Gallery</vt:lpstr>
      <vt:lpstr>A Statistical Approach for Outlier Detection with KMeans </vt:lpstr>
      <vt:lpstr>Approach for Outlier Detection Revisited…</vt:lpstr>
      <vt:lpstr>Selection of Statistical Test for Univariate Normality</vt:lpstr>
      <vt:lpstr>Time Complexity Analysis for Univariate Normality Test</vt:lpstr>
      <vt:lpstr>Selection of Statistical Test for Multivariate Normality</vt:lpstr>
      <vt:lpstr>Time Complexity Analysis of Multivariate Normality Tests</vt:lpstr>
      <vt:lpstr>Effect of Skewness and Kurtosis on Univariate Test</vt:lpstr>
      <vt:lpstr>PowerPoint Presentation</vt:lpstr>
      <vt:lpstr>Effect of Dispersion of data on Statistical Tests</vt:lpstr>
      <vt:lpstr>Selection of Outlier Detection Algorithm for Multidimensional Data following Normal Distribution</vt:lpstr>
      <vt:lpstr>Further study on Outlier Detection Techniques for Normally distributed data</vt:lpstr>
      <vt:lpstr>Selection of Outlier Detection algorithm for Multi Dimensional Data not following Normal Distribution</vt:lpstr>
      <vt:lpstr>Observation on algorithms detecting outliers in Non Normal data </vt:lpstr>
      <vt:lpstr>Effect of Density of Clusters on Isolation Forest</vt:lpstr>
      <vt:lpstr>Observation on varying Cluster Density</vt:lpstr>
      <vt:lpstr>Functionalities of Modified Algorithm</vt:lpstr>
      <vt:lpstr>Revised Statistical Approach </vt:lpstr>
      <vt:lpstr>Comparison between Suggested Approach and Existing Approach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Statistical Approach for Outlier Detection with KMeans </dc:title>
  <dc:creator>Shubham Shah</dc:creator>
  <cp:lastModifiedBy>Shubham Shah</cp:lastModifiedBy>
  <cp:revision>15</cp:revision>
  <dcterms:created xsi:type="dcterms:W3CDTF">2024-03-22T11:13:55Z</dcterms:created>
  <dcterms:modified xsi:type="dcterms:W3CDTF">2024-04-17T09:00:34Z</dcterms:modified>
</cp:coreProperties>
</file>