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  <p:sldMasterId id="2147483669" r:id="rId3"/>
  </p:sldMasterIdLst>
  <p:sldIdLst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37CF7262-57F8-34F0-80FC-6F9931BA06F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flSlideMaster.Panoramic Picture with CaptionFooter" descr="Classification: Confidential Contains PII: No">
            <a:extLst>
              <a:ext uri="{FF2B5EF4-FFF2-40B4-BE49-F238E27FC236}">
                <a16:creationId xmlns:a16="http://schemas.microsoft.com/office/drawing/2014/main" id="{175F277E-FBDE-5EED-1035-DC7FA280A36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87AA7E43-16C8-3947-91D9-3D7B9C9B51A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47BB3D81-5B85-EF7F-98E8-17895AD0604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8E8E9ADE-E035-9071-F3C8-E8935921DA6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flSlideMaster.Quote Name CardFooter" descr="Classification: Confidential Contains PII: No">
            <a:extLst>
              <a:ext uri="{FF2B5EF4-FFF2-40B4-BE49-F238E27FC236}">
                <a16:creationId xmlns:a16="http://schemas.microsoft.com/office/drawing/2014/main" id="{05368B6C-0BE2-8264-6CC0-BA6BDAB88AE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lSlideMaster.True or FalseFooter" descr="Classification: Confidential Contains PII: No">
            <a:extLst>
              <a:ext uri="{FF2B5EF4-FFF2-40B4-BE49-F238E27FC236}">
                <a16:creationId xmlns:a16="http://schemas.microsoft.com/office/drawing/2014/main" id="{1A7CF5C8-7810-B093-54E9-FEC37AD64CA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B0A0BED0-44D5-1FBC-9775-9BA707EC2F2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EBFFBA7A-EF98-C00E-0405-5BECBD08F75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lSlideMaster22.Title SlideFooter" descr="Classification: Confidential Contains PII: No">
            <a:extLst>
              <a:ext uri="{FF2B5EF4-FFF2-40B4-BE49-F238E27FC236}">
                <a16:creationId xmlns:a16="http://schemas.microsoft.com/office/drawing/2014/main" id="{691E0A13-3EFC-CE07-DA4D-E330C9E9C4C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4867762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lSlideMaster22.Title and ContentFooter" descr="Classification: Confidential Contains PII: No">
            <a:extLst>
              <a:ext uri="{FF2B5EF4-FFF2-40B4-BE49-F238E27FC236}">
                <a16:creationId xmlns:a16="http://schemas.microsoft.com/office/drawing/2014/main" id="{151AD5F4-1C6A-90C2-A619-C6C615ED512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5051919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FFD6C138-E042-A6CB-B164-FB4671B8664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lSlideMaster22.Section HeaderFooter" descr="Classification: Confidential Contains PII: No">
            <a:extLst>
              <a:ext uri="{FF2B5EF4-FFF2-40B4-BE49-F238E27FC236}">
                <a16:creationId xmlns:a16="http://schemas.microsoft.com/office/drawing/2014/main" id="{293A685B-991A-5DFA-14FC-4E68DC1538F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4842268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lSlideMaster22.Two ContentFooter" descr="Classification: Confidential Contains PII: No">
            <a:extLst>
              <a:ext uri="{FF2B5EF4-FFF2-40B4-BE49-F238E27FC236}">
                <a16:creationId xmlns:a16="http://schemas.microsoft.com/office/drawing/2014/main" id="{2E0008D1-B067-9F5C-B3CA-C5AFAFA9D1A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5215261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lSlideMaster22.ComparisonFooter" descr="Classification: Confidential Contains PII: No">
            <a:extLst>
              <a:ext uri="{FF2B5EF4-FFF2-40B4-BE49-F238E27FC236}">
                <a16:creationId xmlns:a16="http://schemas.microsoft.com/office/drawing/2014/main" id="{93ABC96D-BDB3-C676-A56B-3E448DF6B32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0296398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lSlideMaster22.Title OnlyFooter" descr="Classification: Confidential Contains PII: No">
            <a:extLst>
              <a:ext uri="{FF2B5EF4-FFF2-40B4-BE49-F238E27FC236}">
                <a16:creationId xmlns:a16="http://schemas.microsoft.com/office/drawing/2014/main" id="{5D3B7896-C9D0-FBDF-B6AC-FA03D1EEFDC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2883571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lSlideMaster22.BlankFooter" descr="Classification: Confidential Contains PII: No">
            <a:extLst>
              <a:ext uri="{FF2B5EF4-FFF2-40B4-BE49-F238E27FC236}">
                <a16:creationId xmlns:a16="http://schemas.microsoft.com/office/drawing/2014/main" id="{DF62C2A0-FA89-0F9F-BA5F-5ABB823CC08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3116604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lSlideMaster22.Content with CaptionFooter" descr="Classification: Confidential Contains PII: No">
            <a:extLst>
              <a:ext uri="{FF2B5EF4-FFF2-40B4-BE49-F238E27FC236}">
                <a16:creationId xmlns:a16="http://schemas.microsoft.com/office/drawing/2014/main" id="{A5DAFA99-9271-C85C-7919-74B0BF20283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725700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lSlideMaster22.Picture with CaptionFooter" descr="Classification: Confidential Contains PII: No">
            <a:extLst>
              <a:ext uri="{FF2B5EF4-FFF2-40B4-BE49-F238E27FC236}">
                <a16:creationId xmlns:a16="http://schemas.microsoft.com/office/drawing/2014/main" id="{646760AF-399B-BA66-8CEA-27497769E77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9859762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lSlideMaster22.Panoramic Picture with CaptionFooter" descr="Classification: Confidential Contains PII: No">
            <a:extLst>
              <a:ext uri="{FF2B5EF4-FFF2-40B4-BE49-F238E27FC236}">
                <a16:creationId xmlns:a16="http://schemas.microsoft.com/office/drawing/2014/main" id="{EC4763CC-8E59-A662-B413-AC4B5E7859F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1128327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lSlideMaster22.Title and CaptionFooter" descr="Classification: Confidential Contains PII: No">
            <a:extLst>
              <a:ext uri="{FF2B5EF4-FFF2-40B4-BE49-F238E27FC236}">
                <a16:creationId xmlns:a16="http://schemas.microsoft.com/office/drawing/2014/main" id="{FCB730DF-BBD9-B34F-C8EB-684358CD3A0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7928499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3" name="flSlideMaster22.Quote with CaptionFooter" descr="Classification: Confidential Contains PII: No">
            <a:extLst>
              <a:ext uri="{FF2B5EF4-FFF2-40B4-BE49-F238E27FC236}">
                <a16:creationId xmlns:a16="http://schemas.microsoft.com/office/drawing/2014/main" id="{16E7CC59-CEA0-22E8-C88E-F761041D206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594265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1A960109-3380-7E18-FD8D-E882A3130AB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lSlideMaster22.Name CardFooter" descr="Classification: Confidential Contains PII: No">
            <a:extLst>
              <a:ext uri="{FF2B5EF4-FFF2-40B4-BE49-F238E27FC236}">
                <a16:creationId xmlns:a16="http://schemas.microsoft.com/office/drawing/2014/main" id="{B9A3A8BA-7AC9-8C1A-9B38-130F0D0E3DA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62099533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lSlideMaster22.3 ColumnFooter" descr="Classification: Confidential Contains PII: No">
            <a:extLst>
              <a:ext uri="{FF2B5EF4-FFF2-40B4-BE49-F238E27FC236}">
                <a16:creationId xmlns:a16="http://schemas.microsoft.com/office/drawing/2014/main" id="{441890A7-5A86-B22D-7BDB-8E051E9DAA1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9087431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lSlideMaster22.3 Picture ColumnFooter" descr="Classification: Confidential Contains PII: No">
            <a:extLst>
              <a:ext uri="{FF2B5EF4-FFF2-40B4-BE49-F238E27FC236}">
                <a16:creationId xmlns:a16="http://schemas.microsoft.com/office/drawing/2014/main" id="{DA55DE02-77A8-F9E7-96B0-A86D584AD6E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0139700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lSlideMaster22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57052978-288B-E641-1C61-14B8E8E699A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35183828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lSlideMaster22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37714FD4-F5B3-A09A-F52C-211FABADE37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039019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C421D1C9-E245-CBD5-A54B-3D8D9DF7458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37393997-7254-0A3D-3806-8E77D27EB85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26FD87D1-8396-EE7C-D86A-80D14552DE1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3310F86C-E471-5E50-D508-44B2CFBA4CB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5ABFBF93-3F85-CF75-8278-49E980C6311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3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35E6559C-087A-6137-34DB-CDA8ED3AAC6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3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1895-DCDD-F3D8-8467-DB7FC094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1" y="1188720"/>
            <a:ext cx="10131425" cy="3241040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chemeClr val="tx1">
                    <a:lumMod val="85000"/>
                  </a:schemeClr>
                </a:solidFill>
              </a:rPr>
              <a:t>Excel Final Reassessment</a:t>
            </a:r>
          </a:p>
        </p:txBody>
      </p:sp>
    </p:spTree>
    <p:extLst>
      <p:ext uri="{BB962C8B-B14F-4D97-AF65-F5344CB8AC3E}">
        <p14:creationId xmlns:p14="http://schemas.microsoft.com/office/powerpoint/2010/main" val="75261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E983D-FA4E-EB18-4B72-D4292C26028E}"/>
              </a:ext>
            </a:extLst>
          </p:cNvPr>
          <p:cNvSpPr txBox="1"/>
          <p:nvPr/>
        </p:nvSpPr>
        <p:spPr>
          <a:xfrm>
            <a:off x="650240" y="822960"/>
            <a:ext cx="120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4AFD4-F58B-CB9C-4882-A761CC8E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771451"/>
            <a:ext cx="9377680" cy="53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2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098AF-20DA-5AA0-0C6B-8BB3B2371CEF}"/>
              </a:ext>
            </a:extLst>
          </p:cNvPr>
          <p:cNvSpPr txBox="1"/>
          <p:nvPr/>
        </p:nvSpPr>
        <p:spPr>
          <a:xfrm>
            <a:off x="731520" y="84328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56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5D6E7-25D2-18E1-0CDE-307D9D49848D}"/>
              </a:ext>
            </a:extLst>
          </p:cNvPr>
          <p:cNvSpPr txBox="1"/>
          <p:nvPr/>
        </p:nvSpPr>
        <p:spPr>
          <a:xfrm>
            <a:off x="629920" y="609600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E9E9D-3141-1DFF-E741-C4925BDF9FEF}"/>
              </a:ext>
            </a:extLst>
          </p:cNvPr>
          <p:cNvSpPr txBox="1"/>
          <p:nvPr/>
        </p:nvSpPr>
        <p:spPr>
          <a:xfrm>
            <a:off x="741680" y="1676400"/>
            <a:ext cx="3007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returns reported were 800</a:t>
            </a:r>
          </a:p>
          <a:p>
            <a:r>
              <a:rPr lang="en-IN" dirty="0"/>
              <a:t>and due to this return losses occurred in both sales and revenue fields.</a:t>
            </a:r>
          </a:p>
          <a:p>
            <a:endParaRPr lang="en-IN" dirty="0"/>
          </a:p>
          <a:p>
            <a:r>
              <a:rPr lang="en-IN" dirty="0"/>
              <a:t>To reduce returns we can check the Quality of products and ensure better delivery services.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82916-C766-B0ED-AB39-FCE114FD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60" y="1676400"/>
            <a:ext cx="4582160" cy="21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8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BA0F9-5C57-134A-5220-465A88DE69A2}"/>
              </a:ext>
            </a:extLst>
          </p:cNvPr>
          <p:cNvSpPr txBox="1"/>
          <p:nvPr/>
        </p:nvSpPr>
        <p:spPr>
          <a:xfrm>
            <a:off x="883920" y="64008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10042-2F58-3754-1527-F220A6C688CD}"/>
              </a:ext>
            </a:extLst>
          </p:cNvPr>
          <p:cNvSpPr txBox="1"/>
          <p:nvPr/>
        </p:nvSpPr>
        <p:spPr>
          <a:xfrm>
            <a:off x="619760" y="1852692"/>
            <a:ext cx="384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various types of delivery systems according to the choice of customer.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Standard class delivery is the slowest.</a:t>
            </a:r>
          </a:p>
          <a:p>
            <a:endParaRPr lang="en-IN" dirty="0"/>
          </a:p>
          <a:p>
            <a:r>
              <a:rPr lang="en-IN" dirty="0"/>
              <a:t>Same-day delivery type is the fastest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B05D2-488F-BCDB-2A51-EECD0F25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17" y="1852692"/>
            <a:ext cx="5704675" cy="21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9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E6138-7A48-E17B-B47C-D919B9F5035A}"/>
              </a:ext>
            </a:extLst>
          </p:cNvPr>
          <p:cNvSpPr txBox="1"/>
          <p:nvPr/>
        </p:nvSpPr>
        <p:spPr>
          <a:xfrm>
            <a:off x="904240" y="721360"/>
            <a:ext cx="90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23FE4-B79F-6716-F175-87ADFD0E50F3}"/>
              </a:ext>
            </a:extLst>
          </p:cNvPr>
          <p:cNvSpPr txBox="1"/>
          <p:nvPr/>
        </p:nvSpPr>
        <p:spPr>
          <a:xfrm>
            <a:off x="904240" y="1960880"/>
            <a:ext cx="4003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Profit in the segment is shown from most to least.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And from the chary we can infer the information more easily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794C4-D000-B969-4E11-3FA6FBC6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17020"/>
            <a:ext cx="4701030" cy="226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B0A4CE-C18C-7071-8CB6-8894E2E3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41950"/>
            <a:ext cx="4845299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3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DC621-A342-5E54-3BAE-FC969784EB8A}"/>
              </a:ext>
            </a:extLst>
          </p:cNvPr>
          <p:cNvSpPr txBox="1"/>
          <p:nvPr/>
        </p:nvSpPr>
        <p:spPr>
          <a:xfrm>
            <a:off x="1188720" y="589280"/>
            <a:ext cx="10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31BF6-E378-DBF5-9FE6-C5DFAB7C19F4}"/>
              </a:ext>
            </a:extLst>
          </p:cNvPr>
          <p:cNvSpPr txBox="1"/>
          <p:nvPr/>
        </p:nvSpPr>
        <p:spPr>
          <a:xfrm>
            <a:off x="914400" y="1686560"/>
            <a:ext cx="421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top selling category is Technology and the subcategory is phones and just next to them is the Furniture category with the sub-category chairs.</a:t>
            </a:r>
          </a:p>
          <a:p>
            <a:endParaRPr lang="en-IN" dirty="0"/>
          </a:p>
          <a:p>
            <a:r>
              <a:rPr lang="en-IN" dirty="0"/>
              <a:t>With this analysis, we can conclude that if we focus more on these categories and subcategories we can see a big increase in sales and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2B836-1DBA-63EE-A9BB-6D1AA694F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84" y="1220546"/>
            <a:ext cx="5617316" cy="490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4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9F1B4-8E9C-6A53-1782-39032741E7E9}"/>
              </a:ext>
            </a:extLst>
          </p:cNvPr>
          <p:cNvSpPr txBox="1"/>
          <p:nvPr/>
        </p:nvSpPr>
        <p:spPr>
          <a:xfrm>
            <a:off x="619760" y="82296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A91D6-46AD-6ECB-3BCD-721B9704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02" y="1117601"/>
            <a:ext cx="4043680" cy="1755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22FCC-499C-C5C6-ED42-E1BB6A2457F4}"/>
              </a:ext>
            </a:extLst>
          </p:cNvPr>
          <p:cNvSpPr txBox="1"/>
          <p:nvPr/>
        </p:nvSpPr>
        <p:spPr>
          <a:xfrm>
            <a:off x="731520" y="1493520"/>
            <a:ext cx="4043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regional analysis we can see that more sales is occurring in west region </a:t>
            </a:r>
          </a:p>
          <a:p>
            <a:endParaRPr lang="en-IN" dirty="0"/>
          </a:p>
          <a:p>
            <a:r>
              <a:rPr lang="en-IN" dirty="0"/>
              <a:t>South region has the lowest sales .</a:t>
            </a:r>
          </a:p>
          <a:p>
            <a:endParaRPr lang="en-IN" dirty="0"/>
          </a:p>
          <a:p>
            <a:r>
              <a:rPr lang="en-IN" dirty="0"/>
              <a:t>This also impacts the profit in those regions so we can increase discounts and give more promotions to increase sales in that region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6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03A98-22EB-CF59-6630-01A7D52CCD2F}"/>
              </a:ext>
            </a:extLst>
          </p:cNvPr>
          <p:cNvSpPr txBox="1"/>
          <p:nvPr/>
        </p:nvSpPr>
        <p:spPr>
          <a:xfrm>
            <a:off x="843280" y="79248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D04D4-94F7-DFE2-2288-E38D610F8539}"/>
              </a:ext>
            </a:extLst>
          </p:cNvPr>
          <p:cNvSpPr txBox="1"/>
          <p:nvPr/>
        </p:nvSpPr>
        <p:spPr>
          <a:xfrm>
            <a:off x="1026160" y="1513840"/>
            <a:ext cx="3972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giving discount we can see there is an increase in sales but it affects the profit we are making which leads to loss for the association.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29720-9403-40DA-805B-09DF675135DD}"/>
              </a:ext>
            </a:extLst>
          </p:cNvPr>
          <p:cNvSpPr txBox="1"/>
          <p:nvPr/>
        </p:nvSpPr>
        <p:spPr>
          <a:xfrm>
            <a:off x="1412240" y="3545165"/>
            <a:ext cx="238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Discount and Quantity:</a:t>
            </a:r>
          </a:p>
          <a:p>
            <a:r>
              <a:rPr lang="en-US" dirty="0"/>
              <a:t>0.0086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correlation between Discount and profit:</a:t>
            </a:r>
          </a:p>
          <a:p>
            <a:r>
              <a:rPr lang="en-US" dirty="0"/>
              <a:t>-0.219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EE32C-7956-4615-BA56-CAF89744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068" y="682546"/>
            <a:ext cx="3863411" cy="3320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699FE-E522-2918-4C99-67F18966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321" y="4697052"/>
            <a:ext cx="5778797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4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9A805-B217-CA96-2F5F-B1BF11DFF89B}"/>
              </a:ext>
            </a:extLst>
          </p:cNvPr>
          <p:cNvSpPr txBox="1"/>
          <p:nvPr/>
        </p:nvSpPr>
        <p:spPr>
          <a:xfrm>
            <a:off x="812800" y="77216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33396-44E4-774B-6B28-2E0BA546CE8A}"/>
              </a:ext>
            </a:extLst>
          </p:cNvPr>
          <p:cNvSpPr txBox="1"/>
          <p:nvPr/>
        </p:nvSpPr>
        <p:spPr>
          <a:xfrm>
            <a:off x="1056640" y="1676400"/>
            <a:ext cx="3464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market expansion, we created a table where we can </a:t>
            </a:r>
            <a:r>
              <a:rPr lang="en-IN" dirty="0" err="1"/>
              <a:t>analyze</a:t>
            </a:r>
            <a:r>
              <a:rPr lang="en-IN" dirty="0"/>
              <a:t> where are we getting most of our orders and then we can undertake the necessary steps to expand.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the pie chart, we can infer that in the western region we can expand as there are high amount of orders and it will help in profitability.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529BA-0E7B-36A8-3A93-5F53B7C3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198" y="591066"/>
            <a:ext cx="4216399" cy="2381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6FB3A-73BD-2FCE-585A-01CB640D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47" y="3429000"/>
            <a:ext cx="4845299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8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7477E-5F9E-CC2C-0E99-98E93AE5080D}"/>
              </a:ext>
            </a:extLst>
          </p:cNvPr>
          <p:cNvSpPr txBox="1"/>
          <p:nvPr/>
        </p:nvSpPr>
        <p:spPr>
          <a:xfrm>
            <a:off x="873760" y="772160"/>
            <a:ext cx="98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8B619-CAEE-AB2A-8990-9DD821EB4A1D}"/>
              </a:ext>
            </a:extLst>
          </p:cNvPr>
          <p:cNvSpPr txBox="1"/>
          <p:nvPr/>
        </p:nvSpPr>
        <p:spPr>
          <a:xfrm>
            <a:off x="873760" y="1615440"/>
            <a:ext cx="3312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customer retention, we created a table with customers and count of their orders and average contribution to the total  </a:t>
            </a:r>
          </a:p>
          <a:p>
            <a:r>
              <a:rPr lang="en-IN" dirty="0"/>
              <a:t>Sales.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From that, we can infer that consumers must be targeted with discounts and different types of promotions so that their life cycle increases.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317C4-A46B-87BD-F1D7-1D56D669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6826"/>
            <a:ext cx="4026107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21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ad6e87d9-1778-43b2-b245-d3771d774aa8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87C3E631-1095-4C48-9DFC-C8EF3FE533B1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348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Microsoft Sans Serif</vt:lpstr>
      <vt:lpstr>Tw Cen MT</vt:lpstr>
      <vt:lpstr>Celestial</vt:lpstr>
      <vt:lpstr>Circuit</vt:lpstr>
      <vt:lpstr>Excel Final Reassessment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Reassessment</dc:title>
  <dc:creator>Shubham Kumar</dc:creator>
  <cp:keywords>Classification=LV_C0NF1D3NT1AL</cp:keywords>
  <cp:lastModifiedBy>Shubham Kumar</cp:lastModifiedBy>
  <cp:revision>1</cp:revision>
  <dcterms:created xsi:type="dcterms:W3CDTF">2024-03-27T08:38:42Z</dcterms:created>
  <dcterms:modified xsi:type="dcterms:W3CDTF">2024-03-27T11:52:34Z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ad6e87d9-1778-43b2-b245-d3771d774aa8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