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6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1" r:id="rId24"/>
    <p:sldId id="302" r:id="rId25"/>
    <p:sldId id="303" r:id="rId26"/>
    <p:sldId id="304" r:id="rId27"/>
    <p:sldId id="305" r:id="rId28"/>
    <p:sldId id="306" r:id="rId29"/>
    <p:sldId id="281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912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6/16/2016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6600" u="sng" dirty="0" smtClean="0"/>
          </a:p>
          <a:p>
            <a:pPr algn="ctr"/>
            <a:r>
              <a:rPr lang="en-US" sz="5000" dirty="0" smtClean="0"/>
              <a:t>End-2-end website testing using</a:t>
            </a:r>
            <a:r>
              <a:rPr lang="en-US" sz="5000" u="sng" dirty="0" smtClean="0"/>
              <a:t> </a:t>
            </a:r>
          </a:p>
          <a:p>
            <a:pPr algn="ctr"/>
            <a:endParaRPr lang="en-US" sz="2800" u="sng" dirty="0" smtClean="0"/>
          </a:p>
          <a:p>
            <a:pPr algn="ctr"/>
            <a:r>
              <a:rPr lang="en-US" sz="5000" u="sng" dirty="0" smtClean="0"/>
              <a:t>Selenium</a:t>
            </a:r>
            <a:r>
              <a:rPr lang="en-IN" sz="5000" u="sng" dirty="0" smtClean="0"/>
              <a:t> + Cucumber-BDD + Maven + Junit + TestNG + Java</a:t>
            </a:r>
            <a:endParaRPr lang="en-IN" sz="5000" u="sng" dirty="0"/>
          </a:p>
        </p:txBody>
      </p:sp>
      <p:pic>
        <p:nvPicPr>
          <p:cNvPr id="11" name="Picture 10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7049484" cy="600159"/>
          </a:xfrm>
          <a:prstGeom prst="rect">
            <a:avLst/>
          </a:prstGeom>
        </p:spPr>
      </p:pic>
      <p:pic>
        <p:nvPicPr>
          <p:cNvPr id="6" name="Picture 5" descr="airli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2071678"/>
            <a:ext cx="1050122" cy="714380"/>
          </a:xfrm>
          <a:prstGeom prst="rect">
            <a:avLst/>
          </a:prstGeom>
        </p:spPr>
      </p:pic>
      <p:pic>
        <p:nvPicPr>
          <p:cNvPr id="10" name="Picture 9" descr="ca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2071678"/>
            <a:ext cx="1181092" cy="714380"/>
          </a:xfrm>
          <a:prstGeom prst="rect">
            <a:avLst/>
          </a:prstGeom>
        </p:spPr>
      </p:pic>
      <p:pic>
        <p:nvPicPr>
          <p:cNvPr id="12" name="Picture 11" descr="job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2071678"/>
            <a:ext cx="914391" cy="714380"/>
          </a:xfrm>
          <a:prstGeom prst="rect">
            <a:avLst/>
          </a:prstGeom>
        </p:spPr>
      </p:pic>
      <p:pic>
        <p:nvPicPr>
          <p:cNvPr id="13" name="Picture 12" descr="money-rechar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2071678"/>
            <a:ext cx="1080390" cy="714379"/>
          </a:xfrm>
          <a:prstGeom prst="rect">
            <a:avLst/>
          </a:prstGeom>
        </p:spPr>
      </p:pic>
      <p:pic>
        <p:nvPicPr>
          <p:cNvPr id="14" name="Picture 13" descr="property-buy-sel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380" y="2071678"/>
            <a:ext cx="1214446" cy="714380"/>
          </a:xfrm>
          <a:prstGeom prst="rect">
            <a:avLst/>
          </a:prstGeom>
        </p:spPr>
      </p:pic>
      <p:pic>
        <p:nvPicPr>
          <p:cNvPr id="15" name="Picture 14" descr="ticke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02" y="2071678"/>
            <a:ext cx="1059231" cy="714380"/>
          </a:xfrm>
          <a:prstGeom prst="rect">
            <a:avLst/>
          </a:prstGeom>
        </p:spPr>
      </p:pic>
      <p:pic>
        <p:nvPicPr>
          <p:cNvPr id="16" name="Picture 15" descr="e-commerc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0800000" flipV="1">
            <a:off x="7929586" y="2071678"/>
            <a:ext cx="98105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Airlines ticket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E2E scenario validation type 1: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one way flight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		book return ticket</a:t>
            </a:r>
          </a:p>
          <a:p>
            <a:pPr marL="342900" indent="-342900"/>
            <a:r>
              <a:rPr lang="en-US" sz="2400" dirty="0" smtClean="0"/>
              <a:t>		modify result</a:t>
            </a:r>
            <a:r>
              <a:rPr lang="en-US" sz="2000" dirty="0" smtClean="0"/>
              <a:t> (add / remove passenger count, check other route)</a:t>
            </a:r>
          </a:p>
          <a:p>
            <a:pPr marL="342900" indent="-342900"/>
            <a:r>
              <a:rPr lang="en-US" sz="2400" dirty="0" smtClean="0"/>
              <a:t>		navigate to next day results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/>
              <a:t>E2E scenario validation type 2:</a:t>
            </a:r>
          </a:p>
          <a:p>
            <a:pPr marL="342900" indent="-342900"/>
            <a:r>
              <a:rPr lang="en-US" sz="2400" dirty="0" smtClean="0"/>
              <a:t>Basic one way flight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</a:p>
          <a:p>
            <a:pPr marL="342900" indent="-342900"/>
            <a:r>
              <a:rPr lang="en-US" sz="2400" dirty="0" smtClean="0">
                <a:sym typeface="Wingdings" pitchFamily="2" charset="2"/>
              </a:rPr>
              <a:t>		sort by luxury of </a:t>
            </a:r>
            <a:r>
              <a:rPr lang="en-US" sz="2400" smtClean="0">
                <a:sym typeface="Wingdings" pitchFamily="2" charset="2"/>
              </a:rPr>
              <a:t>journey class</a:t>
            </a:r>
            <a:endParaRPr lang="en-US" sz="2000" dirty="0" smtClean="0">
              <a:sym typeface="Wingdings" pitchFamily="2" charset="2"/>
            </a:endParaRPr>
          </a:p>
          <a:p>
            <a:pPr marL="342900" indent="-342900"/>
            <a:r>
              <a:rPr lang="en-US" sz="2400" dirty="0" smtClean="0">
                <a:sym typeface="Wingdings" pitchFamily="2" charset="2"/>
              </a:rPr>
              <a:t>		sort by ascending or descending order of cost</a:t>
            </a:r>
          </a:p>
          <a:p>
            <a:pPr marL="342900" indent="-342900"/>
            <a:r>
              <a:rPr lang="en-US" sz="2400" dirty="0" smtClean="0"/>
              <a:t>		navigate to previous / next days and sort results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All scenario end at payment section.</a:t>
            </a:r>
          </a:p>
        </p:txBody>
      </p:sp>
      <p:pic>
        <p:nvPicPr>
          <p:cNvPr id="11" name="Picture 10" descr="airli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214291"/>
            <a:ext cx="1200139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Cab booking website validation</a:t>
            </a:r>
          </a:p>
          <a:p>
            <a:pPr marL="342900" indent="-342900"/>
            <a:r>
              <a:rPr lang="en-US" sz="2800" dirty="0" smtClean="0"/>
              <a:t> How to validate a cab booking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  <a:p>
            <a:pPr marL="342900" indent="-342900"/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Special cab booking services validation (e.g. wallet, SMS update, fare estimate, car pool)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Cab 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E2E scenario validation type 1, 2, 3</a:t>
            </a:r>
          </a:p>
          <a:p>
            <a:r>
              <a:rPr lang="en-US" dirty="0" smtClean="0"/>
              <a:t>(Result searching, sorting, grouping)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scenario validation </a:t>
            </a:r>
          </a:p>
          <a:p>
            <a:r>
              <a:rPr lang="en-US" dirty="0" smtClean="0"/>
              <a:t>Credit/ debit card, net banking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offers and various support functionality screen validation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pic>
        <p:nvPicPr>
          <p:cNvPr id="19" name="Picture 18" descr="ca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2"/>
            <a:ext cx="1181092" cy="6429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Cab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2) </a:t>
            </a:r>
            <a:r>
              <a:rPr lang="en-US" sz="2000" dirty="0" smtClean="0"/>
              <a:t>Special cab booking services validation-</a:t>
            </a:r>
          </a:p>
          <a:p>
            <a:pPr marL="342900" indent="-342900"/>
            <a:r>
              <a:rPr lang="en-US" sz="2400" dirty="0" smtClean="0"/>
              <a:t>      Journey from and to names            Flight + cab services</a:t>
            </a:r>
          </a:p>
          <a:p>
            <a:pPr marL="342900" indent="-342900"/>
            <a:r>
              <a:rPr lang="en-US" sz="2400" dirty="0" smtClean="0"/>
              <a:t>      Journey date selectors                     Luxury car services, airport pickup</a:t>
            </a:r>
          </a:p>
          <a:p>
            <a:pPr marL="342900" indent="-342900"/>
            <a:r>
              <a:rPr lang="en-US" sz="2400" dirty="0" smtClean="0"/>
              <a:t>      Journey types (1-way, 2-way)         Car pooling</a:t>
            </a:r>
          </a:p>
          <a:p>
            <a:pPr marL="342900" indent="-342900"/>
            <a:r>
              <a:rPr lang="en-US" sz="2400" dirty="0" smtClean="0"/>
              <a:t>3) Cab search result screen detailed element validation.</a:t>
            </a:r>
          </a:p>
          <a:p>
            <a:pPr marL="342900" indent="-342900"/>
            <a:r>
              <a:rPr lang="en-US" sz="2400" dirty="0" smtClean="0"/>
              <a:t>4) Payment scenario validation </a:t>
            </a:r>
            <a:r>
              <a:rPr lang="en-US" sz="2000" dirty="0" smtClean="0"/>
              <a:t>(Credit card, debit card, net banking etc.).</a:t>
            </a:r>
          </a:p>
          <a:p>
            <a:pPr marL="342900" indent="-342900"/>
            <a:r>
              <a:rPr lang="en-US" sz="2400" dirty="0" smtClean="0"/>
              <a:t>5) Special offers and various support functionality screen validation.</a:t>
            </a:r>
          </a:p>
          <a:p>
            <a:pPr marL="342900" indent="-342900"/>
            <a:r>
              <a:rPr lang="en-US" sz="2400" dirty="0" smtClean="0"/>
              <a:t>6) User profile validation.</a:t>
            </a:r>
          </a:p>
          <a:p>
            <a:pPr marL="342900" indent="-342900"/>
            <a:r>
              <a:rPr lang="en-US" sz="2400" dirty="0" smtClean="0"/>
              <a:t>7)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  <a:r>
              <a:rPr lang="en-US" sz="2400" dirty="0" smtClean="0"/>
              <a:t>.</a:t>
            </a:r>
          </a:p>
        </p:txBody>
      </p:sp>
      <p:pic>
        <p:nvPicPr>
          <p:cNvPr id="12" name="Picture 11" descr="ca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2"/>
            <a:ext cx="1181092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Cab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E2E scenario validation type 1: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one way cab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		select by category (local, outstation, airport pickup etc.)</a:t>
            </a:r>
          </a:p>
          <a:p>
            <a:pPr marL="342900" indent="-342900"/>
            <a:r>
              <a:rPr lang="en-US" sz="2400" dirty="0" smtClean="0"/>
              <a:t>              select rental, car pooling etc.</a:t>
            </a:r>
          </a:p>
          <a:p>
            <a:pPr marL="342900" indent="-342900"/>
            <a:r>
              <a:rPr lang="en-US" sz="2400" dirty="0" smtClean="0"/>
              <a:t>		modify result</a:t>
            </a:r>
            <a:r>
              <a:rPr lang="en-US" sz="2000" dirty="0" smtClean="0"/>
              <a:t> (add / remove destinations, )</a:t>
            </a:r>
          </a:p>
          <a:p>
            <a:pPr marL="342900" indent="-342900"/>
            <a:r>
              <a:rPr lang="en-US" sz="2400" dirty="0" smtClean="0"/>
              <a:t>		navigate to next day results</a:t>
            </a:r>
          </a:p>
          <a:p>
            <a:pPr marL="342900" indent="-342900"/>
            <a:endParaRPr lang="en-US" sz="2400" b="1" dirty="0" smtClean="0"/>
          </a:p>
          <a:p>
            <a:pPr marL="342900" indent="-342900"/>
            <a:r>
              <a:rPr lang="en-US" sz="2400" b="1" dirty="0" smtClean="0"/>
              <a:t>E2E scenario validation type 2: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one way cab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		sort results by cost</a:t>
            </a:r>
          </a:p>
          <a:p>
            <a:pPr marL="342900" indent="-342900"/>
            <a:r>
              <a:rPr lang="en-US" sz="2400" dirty="0" smtClean="0"/>
              <a:t>              sort results by cab type (luxury type) 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All scenario end at payment section.</a:t>
            </a:r>
          </a:p>
        </p:txBody>
      </p:sp>
      <p:pic>
        <p:nvPicPr>
          <p:cNvPr id="12" name="Picture 11" descr="ca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2"/>
            <a:ext cx="1181092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Job/ recruitment website validation</a:t>
            </a:r>
          </a:p>
          <a:p>
            <a:pPr marL="342900" indent="-342900"/>
            <a:r>
              <a:rPr lang="en-US" sz="2800" dirty="0" smtClean="0"/>
              <a:t> How to validate a job/ recruitment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  <a:p>
            <a:pPr marL="342900" indent="-342900"/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Special recruitment services validation (resume writing service, job alerts through sms)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Job 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E2E scenario validation type 1, 2, 3</a:t>
            </a:r>
          </a:p>
          <a:p>
            <a:r>
              <a:rPr lang="en-US" dirty="0" smtClean="0"/>
              <a:t>(Result searching, sorting, grouping)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Job posting perspective testing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Searching candidates/ profiles with specified skills, experience range etc.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" name="Picture 19" descr="job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4" y="142852"/>
            <a:ext cx="914391" cy="86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Job/ recruitment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2) </a:t>
            </a:r>
            <a:r>
              <a:rPr lang="en-US" sz="2200" dirty="0" smtClean="0"/>
              <a:t>Special recruitment services validation-</a:t>
            </a:r>
          </a:p>
          <a:p>
            <a:pPr marL="342900" indent="-342900"/>
            <a:r>
              <a:rPr lang="en-US" sz="2400" dirty="0" smtClean="0"/>
              <a:t>      Job search text box                          Resume writing professional tips</a:t>
            </a:r>
          </a:p>
          <a:p>
            <a:pPr marL="342900" indent="-342900"/>
            <a:r>
              <a:rPr lang="en-US" sz="2400" dirty="0" smtClean="0"/>
              <a:t>      Job search history                            Job alerts through sms</a:t>
            </a:r>
          </a:p>
          <a:p>
            <a:pPr marL="342900" indent="-342900"/>
            <a:r>
              <a:rPr lang="en-US" sz="2400" dirty="0" smtClean="0"/>
              <a:t>      Job search criteria selectors          Candidate notice period follow up</a:t>
            </a:r>
          </a:p>
          <a:p>
            <a:pPr marL="342900" indent="-342900"/>
            <a:r>
              <a:rPr lang="en-US" sz="2400" dirty="0" smtClean="0"/>
              <a:t>      Auto complete, search history</a:t>
            </a:r>
          </a:p>
          <a:p>
            <a:pPr marL="342900" indent="-342900"/>
            <a:r>
              <a:rPr lang="en-US" sz="2400" dirty="0" smtClean="0"/>
              <a:t>3) Job search result screen detailed element validation.</a:t>
            </a:r>
          </a:p>
          <a:p>
            <a:pPr marL="342900" indent="-342900"/>
            <a:r>
              <a:rPr lang="en-US" sz="2400" dirty="0" smtClean="0"/>
              <a:t>4) Jobs with most popular companies, walk-in schedule validation.</a:t>
            </a:r>
          </a:p>
          <a:p>
            <a:pPr marL="342900" indent="-342900"/>
            <a:r>
              <a:rPr lang="en-US" sz="2400" dirty="0" smtClean="0"/>
              <a:t>5) User profile validation.</a:t>
            </a:r>
          </a:p>
          <a:p>
            <a:pPr marL="342900" indent="-342900"/>
            <a:r>
              <a:rPr lang="en-US" sz="2400" dirty="0" smtClean="0"/>
              <a:t>6)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  <a:r>
              <a:rPr lang="en-US" sz="2400" dirty="0" smtClean="0"/>
              <a:t>.</a:t>
            </a:r>
          </a:p>
        </p:txBody>
      </p:sp>
      <p:pic>
        <p:nvPicPr>
          <p:cNvPr id="11" name="Picture 10" descr="job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4" y="142852"/>
            <a:ext cx="914391" cy="86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Job/ recruitment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E2E scenario validation type 1: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job search with typical skill then </a:t>
            </a:r>
            <a:r>
              <a:rPr lang="en-US" sz="2000" dirty="0" smtClean="0">
                <a:sym typeface="Wingdings" pitchFamily="2" charset="2"/>
              </a:rPr>
              <a:t>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		select by category (city, exp range, compensation)</a:t>
            </a:r>
          </a:p>
          <a:p>
            <a:pPr marL="342900" indent="-342900"/>
            <a:r>
              <a:rPr lang="en-US" sz="2000" dirty="0" smtClean="0"/>
              <a:t>		modify result (add / remove criteria) and apply</a:t>
            </a:r>
          </a:p>
          <a:p>
            <a:pPr marL="342900" indent="-342900"/>
            <a:r>
              <a:rPr lang="en-US" sz="2000" dirty="0" smtClean="0"/>
              <a:t>		browse all available multipage results and apply multiple jobs</a:t>
            </a:r>
          </a:p>
          <a:p>
            <a:pPr marL="342900" indent="-342900"/>
            <a:endParaRPr lang="en-US" sz="2000" b="1" dirty="0" smtClean="0"/>
          </a:p>
          <a:p>
            <a:pPr marL="342900" indent="-342900"/>
            <a:r>
              <a:rPr lang="en-US" sz="2000" b="1" dirty="0" smtClean="0"/>
              <a:t>E2E scenario validation type 2: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job search with typical skill then </a:t>
            </a:r>
            <a:r>
              <a:rPr lang="en-US" sz="2000" dirty="0" smtClean="0">
                <a:sym typeface="Wingdings" pitchFamily="2" charset="2"/>
              </a:rPr>
              <a:t>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              filter search results (city, exp range, compensation) </a:t>
            </a:r>
          </a:p>
          <a:p>
            <a:pPr marL="342900" indent="-342900"/>
            <a:r>
              <a:rPr lang="en-US" sz="2000" dirty="0" smtClean="0"/>
              <a:t>              apply for the nth listed job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b="1" dirty="0" smtClean="0"/>
              <a:t>E2E scenario validation type 3: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candidate/ profile search with typical skill then </a:t>
            </a:r>
            <a:r>
              <a:rPr lang="en-US" sz="2000" dirty="0" smtClean="0">
                <a:sym typeface="Wingdings" pitchFamily="2" charset="2"/>
              </a:rPr>
              <a:t>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              filter search results profiles (city, exp range, compensation expected) </a:t>
            </a:r>
          </a:p>
          <a:p>
            <a:pPr marL="342900" indent="-342900"/>
            <a:r>
              <a:rPr lang="en-US" sz="2000" dirty="0" smtClean="0"/>
              <a:t>              initiate  communication with candidate via email with email</a:t>
            </a:r>
          </a:p>
        </p:txBody>
      </p:sp>
      <p:pic>
        <p:nvPicPr>
          <p:cNvPr id="11" name="Picture 10" descr="job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4" y="142852"/>
            <a:ext cx="914391" cy="86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Money / mobile recharge website validation</a:t>
            </a:r>
          </a:p>
          <a:p>
            <a:pPr marL="342900" indent="-342900"/>
            <a:r>
              <a:rPr lang="en-US" sz="2800" dirty="0" smtClean="0"/>
              <a:t> How to validate a money recharge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  <a:p>
            <a:pPr marL="342900" indent="-342900"/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recharge service (DTH, mobile postpaid, utility bills) validation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Recharge 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E2E scenario validation type 1, 2, 3</a:t>
            </a:r>
          </a:p>
          <a:p>
            <a:r>
              <a:rPr lang="en-US" sz="1700" dirty="0" smtClean="0"/>
              <a:t>(prepaid/ postpaid plans, jumbo recharge, top-up, full talk time, internet, wallet)</a:t>
            </a:r>
            <a:endParaRPr lang="en-IN" sz="1700" dirty="0"/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scenario validation </a:t>
            </a:r>
          </a:p>
          <a:p>
            <a:r>
              <a:rPr lang="en-US" dirty="0" smtClean="0"/>
              <a:t>Credit/ debit card, net banking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offers and various support functionality screen validation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" name="Picture 19" descr="money-rech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9586" y="142852"/>
            <a:ext cx="1080390" cy="71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Money/ mobile recharge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2) Special recharge services validation-</a:t>
            </a:r>
          </a:p>
          <a:p>
            <a:pPr marL="342900" indent="-342900"/>
            <a:r>
              <a:rPr lang="en-US" sz="2400" dirty="0" smtClean="0"/>
              <a:t>      Telecom operator names            DTH / cable set top box</a:t>
            </a:r>
          </a:p>
          <a:p>
            <a:pPr marL="342900" indent="-342900"/>
            <a:r>
              <a:rPr lang="en-US" sz="2400" dirty="0" smtClean="0"/>
              <a:t>      Recharge pack, type etc              Postpaid billing</a:t>
            </a:r>
          </a:p>
          <a:p>
            <a:pPr marL="342900" indent="-342900"/>
            <a:r>
              <a:rPr lang="en-US" sz="2400" dirty="0" smtClean="0"/>
              <a:t>      Payment options	                       Recharge coupons etc schemes</a:t>
            </a:r>
          </a:p>
          <a:p>
            <a:pPr marL="342900" indent="-342900"/>
            <a:r>
              <a:rPr lang="en-US" sz="2400" dirty="0" smtClean="0"/>
              <a:t>2) Recharge plan search result screen detailed element validation.</a:t>
            </a:r>
          </a:p>
          <a:p>
            <a:pPr marL="342900" indent="-342900"/>
            <a:r>
              <a:rPr lang="en-US" sz="2400" dirty="0" smtClean="0"/>
              <a:t>3) Payment scenario validation </a:t>
            </a:r>
            <a:r>
              <a:rPr lang="en-US" sz="2000" dirty="0" smtClean="0"/>
              <a:t>(Credit card, debit card, net banking etc.).</a:t>
            </a:r>
          </a:p>
          <a:p>
            <a:pPr marL="342900" indent="-342900"/>
            <a:r>
              <a:rPr lang="en-US" sz="2400" dirty="0" smtClean="0"/>
              <a:t>4) Special offers and various support functionality screen validation.</a:t>
            </a:r>
          </a:p>
          <a:p>
            <a:pPr marL="342900" indent="-342900"/>
            <a:r>
              <a:rPr lang="en-US" sz="2400" dirty="0" smtClean="0"/>
              <a:t>5) User profile validation.</a:t>
            </a:r>
          </a:p>
          <a:p>
            <a:pPr marL="342900" indent="-342900"/>
            <a:r>
              <a:rPr lang="en-US" sz="2400" dirty="0" smtClean="0"/>
              <a:t>6)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  <a:r>
              <a:rPr lang="en-US" sz="2400" dirty="0" smtClean="0"/>
              <a:t>.</a:t>
            </a:r>
          </a:p>
        </p:txBody>
      </p:sp>
      <p:pic>
        <p:nvPicPr>
          <p:cNvPr id="11" name="Picture 10" descr="money-rech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9586" y="142852"/>
            <a:ext cx="1080390" cy="71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Money/ mobile recharge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E2E scenario validation type 1: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search for prepaid mobile recharge then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              select recharge type (voice, sms, roaming etc)</a:t>
            </a:r>
          </a:p>
          <a:p>
            <a:pPr marL="342900" indent="-342900"/>
            <a:r>
              <a:rPr lang="en-US" sz="2000" dirty="0" smtClean="0"/>
              <a:t>              select telecom operator or circle</a:t>
            </a:r>
          </a:p>
          <a:p>
            <a:pPr marL="342900" indent="-342900"/>
            <a:r>
              <a:rPr lang="en-US" sz="2000" dirty="0" smtClean="0"/>
              <a:t>              modify result (add / remove recharge pack)</a:t>
            </a:r>
          </a:p>
          <a:p>
            <a:pPr marL="342900" indent="-342900"/>
            <a:r>
              <a:rPr lang="en-US" sz="2000" b="1" dirty="0" smtClean="0"/>
              <a:t>E2E scenario validation type 2: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search for postpaid mobile payment option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 </a:t>
            </a:r>
          </a:p>
          <a:p>
            <a:pPr marL="342900" indent="-342900"/>
            <a:r>
              <a:rPr lang="en-US" sz="2000" dirty="0" smtClean="0"/>
              <a:t>              should navigate to particular mobile operator website</a:t>
            </a:r>
          </a:p>
          <a:p>
            <a:pPr marL="342900" indent="-342900"/>
            <a:r>
              <a:rPr lang="en-US" sz="2000" b="1" dirty="0" smtClean="0"/>
              <a:t>E2E scenario validation type 3: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search for DTH recharge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              select fixed monthly recharge OR</a:t>
            </a:r>
          </a:p>
          <a:p>
            <a:pPr marL="342900" indent="-342900"/>
            <a:r>
              <a:rPr lang="en-US" sz="2000" dirty="0" smtClean="0"/>
              <a:t>              select any recharge value</a:t>
            </a:r>
          </a:p>
          <a:p>
            <a:pPr marL="342900" indent="-342900"/>
            <a:r>
              <a:rPr lang="en-US" sz="2000" dirty="0" smtClean="0"/>
              <a:t>              modify result (add / remove additional channel packages)</a:t>
            </a:r>
          </a:p>
          <a:p>
            <a:pPr marL="342900" indent="-342900"/>
            <a:r>
              <a:rPr lang="en-US" sz="2000" b="1" dirty="0" smtClean="0"/>
              <a:t>E2E scenario validation type 4: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search for prepaid mobile data recharge then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              select data recharge type (2G/ 3G/ 4G)</a:t>
            </a:r>
          </a:p>
          <a:p>
            <a:pPr marL="342900" indent="-342900"/>
            <a:r>
              <a:rPr lang="en-US" sz="2000" dirty="0" smtClean="0"/>
              <a:t>              select # of days or validity type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All scenario end at payment section</a:t>
            </a:r>
          </a:p>
        </p:txBody>
      </p:sp>
      <p:pic>
        <p:nvPicPr>
          <p:cNvPr id="12" name="Picture 11" descr="money-rech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9586" y="142852"/>
            <a:ext cx="1080390" cy="71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</a:t>
            </a:r>
            <a:r>
              <a:rPr lang="en-US" sz="5400" b="1" dirty="0" smtClean="0"/>
              <a:t>Agenda</a:t>
            </a:r>
            <a:endParaRPr lang="en-IN" sz="5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 smtClean="0"/>
              <a:t> E2E website testing or one roof validation.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Test cases design based on website category.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Small algorithm development for website</a:t>
            </a:r>
          </a:p>
          <a:p>
            <a:pPr marL="342900" indent="-342900"/>
            <a:r>
              <a:rPr lang="en-US" sz="3600" dirty="0" smtClean="0"/>
              <a:t>     E2E validation</a:t>
            </a:r>
          </a:p>
          <a:p>
            <a:pPr marL="342900" indent="-342900"/>
            <a:r>
              <a:rPr lang="en-US" sz="3600" dirty="0" smtClean="0"/>
              <a:t>4) Feature file / Cucumber (Gherkin) based</a:t>
            </a:r>
          </a:p>
          <a:p>
            <a:pPr marL="342900" indent="-342900"/>
            <a:r>
              <a:rPr lang="en-US" sz="3600" dirty="0" smtClean="0"/>
              <a:t>     scenario design.</a:t>
            </a:r>
          </a:p>
          <a:p>
            <a:pPr marL="342900" indent="-342900"/>
            <a:r>
              <a:rPr lang="en-US" sz="3600" dirty="0" smtClean="0"/>
              <a:t>5) Selenium (basic and advanced) features</a:t>
            </a:r>
          </a:p>
          <a:p>
            <a:pPr marL="342900" indent="-342900"/>
            <a:r>
              <a:rPr lang="en-US" sz="3600" dirty="0" smtClean="0"/>
              <a:t>     utilization.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Property buy/ sell/ rent website validation</a:t>
            </a:r>
          </a:p>
          <a:p>
            <a:pPr marL="342900" indent="-342900"/>
            <a:r>
              <a:rPr lang="en-US" sz="2800" dirty="0" smtClean="0"/>
              <a:t> How to validate a property dealing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  <a:p>
            <a:pPr marL="342900" indent="-342900"/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property related service (auto suggest, recent search history) validation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E2E scenario validation type 1, 2, 3</a:t>
            </a:r>
          </a:p>
          <a:p>
            <a:r>
              <a:rPr lang="en-US" sz="1600" dirty="0" smtClean="0"/>
              <a:t>(property search, sort, view photo, contact agent/ owner, filter search result)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Search result by location, map</a:t>
            </a:r>
          </a:p>
          <a:p>
            <a:r>
              <a:rPr lang="en-US" sz="1600" dirty="0" smtClean="0"/>
              <a:t>Search result with options (BHK, amenities, rent budget, area, furnished, bachelor/ married)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Property buy/ sell/ rent and relevant functionality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9" name="Picture 18" descr="property-buy-s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142852"/>
            <a:ext cx="1214446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Property buy/ sell/ rent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</a:t>
            </a:r>
            <a:r>
              <a:rPr lang="en-US" sz="2000" dirty="0" smtClean="0"/>
              <a:t>2) Special property related services validation-</a:t>
            </a:r>
          </a:p>
          <a:p>
            <a:pPr marL="342900" indent="-342900"/>
            <a:r>
              <a:rPr lang="en-US" sz="2400" dirty="0" smtClean="0"/>
              <a:t>      Selectors for property search         Auto search</a:t>
            </a:r>
          </a:p>
          <a:p>
            <a:pPr marL="342900" indent="-342900"/>
            <a:r>
              <a:rPr lang="en-US" sz="2400" dirty="0" smtClean="0"/>
              <a:t>      Search box and quick link button  Recent search history</a:t>
            </a:r>
          </a:p>
          <a:p>
            <a:pPr marL="342900" indent="-342900"/>
            <a:r>
              <a:rPr lang="en-US" sz="2400" dirty="0" smtClean="0"/>
              <a:t>      Popular projects ad                          Recommendations</a:t>
            </a:r>
          </a:p>
          <a:p>
            <a:pPr marL="342900" indent="-342900"/>
            <a:r>
              <a:rPr lang="en-US" sz="2400" dirty="0" smtClean="0"/>
              <a:t>3) Property search result screen detailed element validation.</a:t>
            </a:r>
          </a:p>
          <a:p>
            <a:pPr marL="342900" indent="-342900"/>
            <a:r>
              <a:rPr lang="en-US" sz="2400" dirty="0" smtClean="0"/>
              <a:t>4) Property location validation using map.</a:t>
            </a:r>
          </a:p>
          <a:p>
            <a:pPr marL="342900" indent="-342900"/>
            <a:r>
              <a:rPr lang="en-US" sz="2400" dirty="0" smtClean="0"/>
              <a:t>5) User profile validation.</a:t>
            </a:r>
          </a:p>
          <a:p>
            <a:pPr marL="342900" indent="-342900"/>
            <a:r>
              <a:rPr lang="en-US" sz="2400" dirty="0" smtClean="0"/>
              <a:t>6) Amenities options validation, popular places around validation.</a:t>
            </a:r>
          </a:p>
          <a:p>
            <a:pPr marL="342900" indent="-342900"/>
            <a:r>
              <a:rPr lang="en-US" sz="2400" dirty="0" smtClean="0"/>
              <a:t>7)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  <a:r>
              <a:rPr lang="en-US" sz="2400" dirty="0" smtClean="0"/>
              <a:t>.</a:t>
            </a:r>
          </a:p>
        </p:txBody>
      </p:sp>
      <p:pic>
        <p:nvPicPr>
          <p:cNvPr id="12" name="Picture 11" descr="property-buy-s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142852"/>
            <a:ext cx="1214446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Property buy/ sell/ rent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E2E scenario validation type 1: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search for property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              browse property photos and contact agent/ seller</a:t>
            </a:r>
          </a:p>
          <a:p>
            <a:pPr marL="342900" indent="-342900"/>
            <a:r>
              <a:rPr lang="en-US" sz="2400" dirty="0" smtClean="0"/>
              <a:t>              browse property and look for amenities</a:t>
            </a:r>
          </a:p>
          <a:p>
            <a:pPr marL="342900" indent="-342900"/>
            <a:r>
              <a:rPr lang="en-US" sz="2400" dirty="0" smtClean="0"/>
              <a:t>              modify result (add / remove property selecting criteria)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/>
              <a:t>E2E scenario validation type 2: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search for property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              filter search result by # of BHK or budget range</a:t>
            </a:r>
          </a:p>
          <a:p>
            <a:pPr marL="342900" indent="-342900"/>
            <a:r>
              <a:rPr lang="en-US" sz="2400" dirty="0" smtClean="0"/>
              <a:t>              clear all search criteria and search fresh</a:t>
            </a:r>
          </a:p>
          <a:p>
            <a:pPr marL="342900" indent="-342900"/>
            <a:endParaRPr lang="en-US" sz="500" b="1" dirty="0" smtClean="0"/>
          </a:p>
          <a:p>
            <a:pPr marL="342900" indent="-342900"/>
            <a:endParaRPr lang="en-US" sz="500" b="1" dirty="0" smtClean="0"/>
          </a:p>
          <a:p>
            <a:pPr marL="342900" indent="-342900"/>
            <a:r>
              <a:rPr lang="en-US" sz="2400" b="1" dirty="0" smtClean="0"/>
              <a:t>E2E scenario validation type 3: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search for property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              sort search result by budget, date added, #BHK, vastu criteria</a:t>
            </a:r>
          </a:p>
          <a:p>
            <a:pPr marL="342900" indent="-342900"/>
            <a:r>
              <a:rPr lang="en-US" sz="2400" dirty="0" smtClean="0"/>
              <a:t>              select nth property by sorting order ascending\descending order</a:t>
            </a:r>
          </a:p>
        </p:txBody>
      </p:sp>
      <p:pic>
        <p:nvPicPr>
          <p:cNvPr id="11" name="Picture 10" descr="property-buy-se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142852"/>
            <a:ext cx="1214446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General travel ticket booking website validation</a:t>
            </a:r>
          </a:p>
          <a:p>
            <a:pPr marL="342900" indent="-342900"/>
            <a:r>
              <a:rPr lang="en-US" sz="2800" dirty="0" smtClean="0"/>
              <a:t> How to validate a general ticket booking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ticket booking services validation (cancelation, e-Ticket, ladies special seat)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Ticket 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E2E scenario validation type 1, 2, 3</a:t>
            </a:r>
          </a:p>
          <a:p>
            <a:r>
              <a:rPr lang="en-US" dirty="0" smtClean="0"/>
              <a:t>(Result searching, sorting, grouping)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scenario validation </a:t>
            </a:r>
          </a:p>
          <a:p>
            <a:r>
              <a:rPr lang="en-US" dirty="0" smtClean="0"/>
              <a:t>Credit/ debit card, net banking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Special offers (hotel booking combo offer, special tour offer, site seeing offer) and various support functionality screen validation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9" name="Picture 18" descr="tick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142852"/>
            <a:ext cx="1463043" cy="69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General travel ticket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</a:t>
            </a:r>
            <a:r>
              <a:rPr lang="en-US" dirty="0" smtClean="0"/>
              <a:t>2) Special travel ticket booking services validation-</a:t>
            </a:r>
          </a:p>
          <a:p>
            <a:pPr marL="342900" indent="-342900"/>
            <a:r>
              <a:rPr lang="en-US" sz="2400" dirty="0" smtClean="0"/>
              <a:t>      Journey from and to names            SMS services, vehicle status</a:t>
            </a:r>
          </a:p>
          <a:p>
            <a:pPr marL="342900" indent="-342900"/>
            <a:r>
              <a:rPr lang="en-US" sz="2400" dirty="0" smtClean="0"/>
              <a:t>      Journey date selectors                     In flight shopping booking</a:t>
            </a:r>
          </a:p>
          <a:p>
            <a:pPr marL="342900" indent="-342900"/>
            <a:r>
              <a:rPr lang="en-US" sz="2400" dirty="0" smtClean="0"/>
              <a:t>      Journey types (1-way, 2-way)         Priority check-in </a:t>
            </a:r>
          </a:p>
          <a:p>
            <a:pPr marL="342900" indent="-342900"/>
            <a:r>
              <a:rPr lang="en-US" sz="2400" dirty="0" smtClean="0"/>
              <a:t>3) Search result screen detailed element validation.</a:t>
            </a:r>
          </a:p>
          <a:p>
            <a:pPr marL="342900" indent="-342900"/>
            <a:r>
              <a:rPr lang="en-US" sz="2400" dirty="0" smtClean="0"/>
              <a:t>4) Payment scenario validation </a:t>
            </a:r>
            <a:r>
              <a:rPr lang="en-US" sz="2000" dirty="0" smtClean="0"/>
              <a:t>(Credit card, debit card, net banking etc.).</a:t>
            </a:r>
          </a:p>
          <a:p>
            <a:pPr marL="342900" indent="-342900"/>
            <a:r>
              <a:rPr lang="en-US" sz="2400" dirty="0" smtClean="0"/>
              <a:t>5) Special offers and various support functionality screen validation.</a:t>
            </a:r>
          </a:p>
          <a:p>
            <a:pPr marL="342900" indent="-342900"/>
            <a:r>
              <a:rPr lang="en-US" sz="2400" dirty="0" smtClean="0"/>
              <a:t>6)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</a:p>
        </p:txBody>
      </p:sp>
      <p:pic>
        <p:nvPicPr>
          <p:cNvPr id="12" name="Picture 11" descr="tick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142852"/>
            <a:ext cx="1463043" cy="69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General travel ticket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E2E scenario validation type 1: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one way ticket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		book return ticket</a:t>
            </a:r>
          </a:p>
          <a:p>
            <a:pPr marL="342900" indent="-342900"/>
            <a:r>
              <a:rPr lang="en-US" sz="2400" dirty="0" smtClean="0"/>
              <a:t>		modify result</a:t>
            </a:r>
            <a:r>
              <a:rPr lang="en-US" sz="2000" dirty="0" smtClean="0"/>
              <a:t> (add / remove passenger count, check other route)</a:t>
            </a:r>
          </a:p>
          <a:p>
            <a:pPr marL="342900" indent="-342900"/>
            <a:r>
              <a:rPr lang="en-US" sz="2400" dirty="0" smtClean="0"/>
              <a:t>		navigate to next day results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b="1" dirty="0" smtClean="0"/>
              <a:t>E2E scenario validation type 2:</a:t>
            </a:r>
          </a:p>
          <a:p>
            <a:pPr marL="342900" indent="-342900"/>
            <a:r>
              <a:rPr lang="en-US" sz="2400" dirty="0" smtClean="0"/>
              <a:t>Basic one way ticket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</a:p>
          <a:p>
            <a:pPr marL="342900" indent="-342900"/>
            <a:r>
              <a:rPr lang="en-US" sz="2400" dirty="0" smtClean="0">
                <a:sym typeface="Wingdings" pitchFamily="2" charset="2"/>
              </a:rPr>
              <a:t>		sort by luxury/ class of vehicle</a:t>
            </a:r>
            <a:endParaRPr lang="en-US" sz="2000" dirty="0" smtClean="0">
              <a:sym typeface="Wingdings" pitchFamily="2" charset="2"/>
            </a:endParaRPr>
          </a:p>
          <a:p>
            <a:pPr marL="342900" indent="-342900"/>
            <a:r>
              <a:rPr lang="en-US" sz="2400" dirty="0" smtClean="0">
                <a:sym typeface="Wingdings" pitchFamily="2" charset="2"/>
              </a:rPr>
              <a:t>		sort by ascending or descending order of cost</a:t>
            </a:r>
          </a:p>
          <a:p>
            <a:pPr marL="342900" indent="-342900"/>
            <a:r>
              <a:rPr lang="en-US" sz="2400" dirty="0" smtClean="0"/>
              <a:t>		navigate to previous / next days and sort results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All scenario end at payment section.</a:t>
            </a:r>
          </a:p>
        </p:txBody>
      </p:sp>
      <p:pic>
        <p:nvPicPr>
          <p:cNvPr id="12" name="Picture 11" descr="tick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142852"/>
            <a:ext cx="1463043" cy="69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Typical E-commerce website validation</a:t>
            </a:r>
          </a:p>
          <a:p>
            <a:pPr marL="342900" indent="-342900"/>
            <a:r>
              <a:rPr lang="en-US" sz="2800" dirty="0" smtClean="0"/>
              <a:t> How to validate an E-commerce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Special services validation (recommendations, cancelation, return, refund, order tracking)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E2E scenario validation type 1, 2, 3</a:t>
            </a:r>
          </a:p>
          <a:p>
            <a:r>
              <a:rPr lang="en-US" dirty="0" smtClean="0"/>
              <a:t>(Result searching, sorting, grouping)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scenario validation </a:t>
            </a:r>
          </a:p>
          <a:p>
            <a:r>
              <a:rPr lang="en-US" dirty="0" smtClean="0"/>
              <a:t>Credit/ debit card, net banking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Special offers (sale, discount coupons) and various support functionality screen validation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" name="Picture 20" descr="e-commer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8001024" y="142852"/>
            <a:ext cx="981054" cy="61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Typical E-commerce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2) </a:t>
            </a:r>
            <a:r>
              <a:rPr lang="en-US" sz="2000" dirty="0" smtClean="0"/>
              <a:t>Special e-commerce services validation-</a:t>
            </a:r>
          </a:p>
          <a:p>
            <a:pPr marL="342900" indent="-342900"/>
            <a:r>
              <a:rPr lang="en-US" sz="2400" dirty="0" smtClean="0"/>
              <a:t>      Product category selectors             Order cancel, return, refund</a:t>
            </a:r>
          </a:p>
          <a:p>
            <a:pPr marL="342900" indent="-342900"/>
            <a:r>
              <a:rPr lang="en-US" sz="2400" dirty="0" smtClean="0"/>
              <a:t>      Popular products                              Festival offer</a:t>
            </a:r>
          </a:p>
          <a:p>
            <a:pPr marL="342900" indent="-342900"/>
            <a:r>
              <a:rPr lang="en-US" sz="2400" dirty="0" smtClean="0"/>
              <a:t>                                                                   Express check-out</a:t>
            </a:r>
          </a:p>
          <a:p>
            <a:pPr marL="342900" indent="-342900"/>
            <a:r>
              <a:rPr lang="en-US" sz="2400" dirty="0" smtClean="0"/>
              <a:t>3) Search result screen detailed element validation.</a:t>
            </a:r>
          </a:p>
          <a:p>
            <a:pPr marL="342900" indent="-342900"/>
            <a:r>
              <a:rPr lang="en-US" sz="2400" dirty="0" smtClean="0"/>
              <a:t>4) Payment scenario validation </a:t>
            </a:r>
            <a:r>
              <a:rPr lang="en-US" sz="2000" dirty="0" smtClean="0"/>
              <a:t>(Credit card, debit card, net banking etc.).</a:t>
            </a:r>
          </a:p>
          <a:p>
            <a:pPr marL="342900" indent="-342900"/>
            <a:r>
              <a:rPr lang="en-US" sz="2400" dirty="0" smtClean="0"/>
              <a:t>5) Special offers and various support functionality screen validation.</a:t>
            </a:r>
          </a:p>
          <a:p>
            <a:pPr marL="342900" indent="-342900"/>
            <a:r>
              <a:rPr lang="en-US" sz="2400" dirty="0" smtClean="0"/>
              <a:t>6)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</a:p>
        </p:txBody>
      </p:sp>
      <p:pic>
        <p:nvPicPr>
          <p:cNvPr id="11" name="Picture 10" descr="e-commer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8001024" y="142852"/>
            <a:ext cx="981054" cy="61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Typical E-commerce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E2E scenario validation type 1: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Basic item search then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		enter user detail</a:t>
            </a:r>
          </a:p>
          <a:p>
            <a:pPr marL="342900" indent="-342900"/>
            <a:r>
              <a:rPr lang="en-US" sz="2000" dirty="0" smtClean="0"/>
              <a:t>		modify result (add / remove items count)</a:t>
            </a:r>
          </a:p>
          <a:p>
            <a:pPr marL="342900" indent="-342900"/>
            <a:r>
              <a:rPr lang="en-US" sz="2000" dirty="0" smtClean="0"/>
              <a:t>		navigate to next  page of multi page results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b="1" dirty="0" smtClean="0"/>
              <a:t>E2E scenario validation type 2:</a:t>
            </a:r>
          </a:p>
          <a:p>
            <a:pPr marL="342900" indent="-342900"/>
            <a:r>
              <a:rPr lang="en-US" sz="2000" dirty="0" smtClean="0"/>
              <a:t>Basic item search then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		filter search result with some criteria (price, brand, size)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		select nth item and enter user details an delivery address information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b="1" dirty="0" smtClean="0"/>
              <a:t>E2E scenario validation type 3:</a:t>
            </a:r>
          </a:p>
          <a:p>
            <a:pPr marL="342900" indent="-342900"/>
            <a:r>
              <a:rPr lang="en-US" sz="2000" dirty="0" smtClean="0"/>
              <a:t>Basic item search then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		select item and purchase  nth item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                initiate purchase after timeout period of server</a:t>
            </a:r>
          </a:p>
          <a:p>
            <a:pPr marL="342900" indent="-342900"/>
            <a:r>
              <a:rPr lang="en-US" sz="2000" dirty="0" smtClean="0">
                <a:sym typeface="Wingdings" pitchFamily="2" charset="2"/>
              </a:rPr>
              <a:t>		select nth item and enter user details an delivery address information</a:t>
            </a:r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All scenario end at payment section.</a:t>
            </a:r>
          </a:p>
        </p:txBody>
      </p:sp>
      <p:pic>
        <p:nvPicPr>
          <p:cNvPr id="11" name="Picture 10" descr="e-commer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8001024" y="142852"/>
            <a:ext cx="981054" cy="61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Automation implementation and walk through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Feature file code walk through </a:t>
            </a:r>
            <a:r>
              <a:rPr lang="en-US" sz="2200" dirty="0" smtClean="0"/>
              <a:t>(</a:t>
            </a:r>
            <a:r>
              <a:rPr lang="en-US" sz="2200" b="1" dirty="0" smtClean="0"/>
              <a:t>Cucumber/ Gherkin).</a:t>
            </a:r>
          </a:p>
          <a:p>
            <a:pPr marL="342900" indent="-342900"/>
            <a:r>
              <a:rPr lang="en-US" sz="3600" dirty="0" smtClean="0"/>
              <a:t>2) Java code walk through </a:t>
            </a:r>
            <a:r>
              <a:rPr lang="en-US" sz="2400" dirty="0" smtClean="0"/>
              <a:t>(</a:t>
            </a:r>
            <a:r>
              <a:rPr lang="en-US" sz="2400" b="1" dirty="0" smtClean="0"/>
              <a:t>Main class and step definition).</a:t>
            </a:r>
            <a:endParaRPr lang="en-US" sz="2400" dirty="0" smtClean="0"/>
          </a:p>
          <a:p>
            <a:pPr marL="342900" indent="-342900"/>
            <a:r>
              <a:rPr lang="en-US" sz="3600" dirty="0"/>
              <a:t>3</a:t>
            </a:r>
            <a:r>
              <a:rPr lang="en-US" sz="3600" dirty="0" smtClean="0"/>
              <a:t>) Selenium code walk through </a:t>
            </a:r>
            <a:r>
              <a:rPr lang="en-US" sz="2600" b="1" dirty="0" smtClean="0"/>
              <a:t>(webDriver).</a:t>
            </a:r>
          </a:p>
          <a:p>
            <a:pPr marL="342900" indent="-342900"/>
            <a:r>
              <a:rPr lang="en-US" sz="3600" dirty="0"/>
              <a:t>4</a:t>
            </a:r>
            <a:r>
              <a:rPr lang="en-US" sz="3600" dirty="0" smtClean="0"/>
              <a:t>) Selenium code walk through </a:t>
            </a:r>
            <a:r>
              <a:rPr lang="en-US" sz="2600" b="1" dirty="0" smtClean="0"/>
              <a:t>(Page objects).</a:t>
            </a:r>
          </a:p>
          <a:p>
            <a:pPr marL="342900" indent="-342900"/>
            <a:r>
              <a:rPr lang="en-US" sz="3600" dirty="0"/>
              <a:t>5</a:t>
            </a:r>
            <a:r>
              <a:rPr lang="en-US" sz="3600" dirty="0" smtClean="0"/>
              <a:t>) Java/ Junit code walk through.</a:t>
            </a:r>
          </a:p>
          <a:p>
            <a:pPr marL="342900" indent="-342900"/>
            <a:r>
              <a:rPr lang="en-US" sz="3600" dirty="0"/>
              <a:t>6</a:t>
            </a:r>
            <a:r>
              <a:rPr lang="en-US" sz="3600" dirty="0" smtClean="0"/>
              <a:t>) Utilities code walk through.</a:t>
            </a:r>
          </a:p>
          <a:p>
            <a:pPr marL="342900" indent="-342900"/>
            <a:r>
              <a:rPr lang="en-US" dirty="0" smtClean="0"/>
              <a:t>         (Properties file handler, random name/ address/ number generator, database init/ connect,</a:t>
            </a:r>
          </a:p>
          <a:p>
            <a:pPr marL="342900" indent="-342900"/>
            <a:r>
              <a:rPr lang="en-US" dirty="0"/>
              <a:t> </a:t>
            </a:r>
            <a:r>
              <a:rPr lang="en-US" dirty="0" smtClean="0"/>
              <a:t>         Apache POI, Excel, CSV init, date generator, screenshot handler etc).</a:t>
            </a:r>
          </a:p>
          <a:p>
            <a:pPr marL="342900" indent="-342900"/>
            <a:r>
              <a:rPr lang="en-US" sz="3600" dirty="0" smtClean="0"/>
              <a:t>7) Test result reporting with example.</a:t>
            </a:r>
          </a:p>
          <a:p>
            <a:pPr marL="342900" indent="-342900"/>
            <a:r>
              <a:rPr lang="en-US" sz="3600" dirty="0" smtClean="0"/>
              <a:t>8) Payment related activities section.</a:t>
            </a:r>
          </a:p>
          <a:p>
            <a:pPr marL="342900" indent="-342900"/>
            <a:r>
              <a:rPr lang="en-US" sz="3600" dirty="0" smtClean="0"/>
              <a:t>9) Maven dependencies.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E2E website testing or one roof validation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Test coverage for most common scenarios.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Scenario design for end to end user actions.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End to end test automation implementation.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Validation at each smallest level.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Simple two layer architecture for automation.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Integration using below tools, technologies:</a:t>
            </a:r>
          </a:p>
          <a:p>
            <a:pPr marL="342900" indent="-342900"/>
            <a:r>
              <a:rPr lang="en-US" sz="3600" dirty="0" smtClean="0"/>
              <a:t>     Maven, Junit, TestNG, Github, Cucumber,</a:t>
            </a:r>
          </a:p>
          <a:p>
            <a:pPr marL="342900" indent="-342900"/>
            <a:r>
              <a:rPr lang="en-US" sz="3600" dirty="0" smtClean="0"/>
              <a:t>     Java (language).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Code compilation and running tips/ steps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00042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1) Apache Maven version 3.3.3 (M2_HOME path to be set in environment variable)</a:t>
            </a:r>
          </a:p>
          <a:p>
            <a:pPr marL="342900" indent="-342900"/>
            <a:r>
              <a:rPr lang="en-US" sz="2000" dirty="0" smtClean="0"/>
              <a:t>2) Junit version 4.11</a:t>
            </a:r>
          </a:p>
          <a:p>
            <a:pPr marL="342900" indent="-342900"/>
            <a:r>
              <a:rPr lang="en-US" sz="2000" dirty="0" smtClean="0"/>
              <a:t>3) TestNG v6.8.21</a:t>
            </a:r>
          </a:p>
          <a:p>
            <a:pPr marL="342900" indent="-342900"/>
            <a:r>
              <a:rPr lang="en-US" sz="2000" dirty="0" smtClean="0"/>
              <a:t>4) Eclipse version </a:t>
            </a:r>
            <a:r>
              <a:rPr lang="en-IN" sz="2000" dirty="0" smtClean="0"/>
              <a:t>Mars.1 Release (4.5.1)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5) Cucumber editor 0.7.6.201505100000</a:t>
            </a:r>
          </a:p>
          <a:p>
            <a:pPr marL="342900" indent="-342900"/>
            <a:r>
              <a:rPr lang="en-US" sz="2000" dirty="0" smtClean="0"/>
              <a:t>6) Mozilla Firefox v42.0, Google Chrome v</a:t>
            </a:r>
            <a:r>
              <a:rPr lang="en-IN" sz="2000" dirty="0" smtClean="0"/>
              <a:t>51.0.2704.84 m, IE v8</a:t>
            </a:r>
            <a:endParaRPr lang="en-US" sz="2000" dirty="0" smtClean="0"/>
          </a:p>
          <a:p>
            <a:pPr marL="342900" indent="-342900"/>
            <a:r>
              <a:rPr lang="en-US" sz="2000" dirty="0" smtClean="0"/>
              <a:t>7) POM file dependency (jar files) and test runner details</a:t>
            </a:r>
          </a:p>
          <a:p>
            <a:pPr marL="342900" indent="-342900"/>
            <a:r>
              <a:rPr lang="en-US" sz="2000" dirty="0" smtClean="0"/>
              <a:t>8) JDK/ JRE setting</a:t>
            </a:r>
          </a:p>
          <a:p>
            <a:pPr marL="342900" indent="-342900"/>
            <a:r>
              <a:rPr lang="en-US" sz="2000" dirty="0" smtClean="0"/>
              <a:t>9) Run code as Junit/ TestNG</a:t>
            </a:r>
          </a:p>
          <a:p>
            <a:pPr marL="342900" indent="-342900"/>
            <a:r>
              <a:rPr lang="en-US" sz="2000" dirty="0" smtClean="0"/>
              <a:t>10) Run code as Maven -&gt; test</a:t>
            </a:r>
          </a:p>
          <a:p>
            <a:pPr marL="342900" indent="-342900"/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371475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Understanding console output logs with example</a:t>
            </a:r>
          </a:p>
          <a:p>
            <a:pPr marL="342900" indent="-342900"/>
            <a:r>
              <a:rPr lang="en-US" sz="2800" b="1" dirty="0" smtClean="0"/>
              <a:t> Understanding cucumber format logs with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Quick expansion for new 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400" dirty="0" smtClean="0"/>
              <a:t>1) Quickly scale algorithm for new website in same category.</a:t>
            </a:r>
            <a:endParaRPr lang="en-US" sz="2400" b="1" dirty="0" smtClean="0"/>
          </a:p>
          <a:p>
            <a:pPr marL="342900" indent="-342900"/>
            <a:r>
              <a:rPr lang="en-US" sz="2400" dirty="0" smtClean="0"/>
              <a:t>2) Cumber/BDD approach is a big advantage.</a:t>
            </a:r>
          </a:p>
          <a:p>
            <a:pPr marL="342900" indent="-342900"/>
            <a:r>
              <a:rPr lang="en-US" sz="2400" dirty="0" smtClean="0"/>
              <a:t>3) Page objects, Maven, Junit, webDriver settings are just handy.</a:t>
            </a:r>
          </a:p>
          <a:p>
            <a:pPr marL="342900" indent="-342900"/>
            <a:r>
              <a:rPr lang="en-US" sz="2400" dirty="0" smtClean="0"/>
              <a:t>4) Just create new packages, page objects,</a:t>
            </a:r>
          </a:p>
          <a:p>
            <a:pPr marL="342900" indent="-342900"/>
            <a:r>
              <a:rPr lang="en-US" sz="2400" dirty="0" smtClean="0"/>
              <a:t>     locate elements.</a:t>
            </a:r>
          </a:p>
          <a:p>
            <a:pPr marL="342900" indent="-342900"/>
            <a:r>
              <a:rPr lang="en-US" sz="2400" dirty="0" smtClean="0"/>
              <a:t>5) Handy general utilities (Properties file handler, random</a:t>
            </a:r>
          </a:p>
          <a:p>
            <a:pPr marL="342900" indent="-342900"/>
            <a:r>
              <a:rPr lang="en-US" sz="2400" dirty="0" smtClean="0"/>
              <a:t>       name/ address/ number generator, database init/ connect, apache</a:t>
            </a:r>
          </a:p>
          <a:p>
            <a:pPr marL="342900" indent="-342900"/>
            <a:r>
              <a:rPr lang="en-US" sz="2400" dirty="0" smtClean="0"/>
              <a:t>       POI, Excel, CSV init, date generator, screenshot handler etc).</a:t>
            </a:r>
          </a:p>
          <a:p>
            <a:pPr marL="342900" indent="-342900"/>
            <a:endParaRPr lang="en-US" sz="36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rgbClr val="FF0000"/>
                </a:solidFill>
              </a:rPr>
              <a:t>    </a:t>
            </a:r>
            <a:r>
              <a:rPr lang="en-US" sz="3600" b="1" dirty="0" smtClean="0">
                <a:solidFill>
                  <a:srgbClr val="FF0000"/>
                </a:solidFill>
              </a:rPr>
              <a:t>Readymade framework for YOU !!!</a:t>
            </a:r>
          </a:p>
          <a:p>
            <a:pPr marL="342900" indent="-342900"/>
            <a:r>
              <a:rPr lang="en-US" sz="3600" b="1" dirty="0" smtClean="0">
                <a:solidFill>
                  <a:srgbClr val="FF0000"/>
                </a:solidFill>
              </a:rPr>
              <a:t>    Start using it.</a:t>
            </a:r>
          </a:p>
        </p:txBody>
      </p:sp>
      <p:pic>
        <p:nvPicPr>
          <p:cNvPr id="11" name="Picture 10" descr="expa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142852"/>
            <a:ext cx="1381125" cy="919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Coming soon…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400" dirty="0" smtClean="0"/>
              <a:t>1) End-2-end database testing.</a:t>
            </a:r>
            <a:endParaRPr lang="en-US" sz="2400" b="1" dirty="0" smtClean="0"/>
          </a:p>
          <a:p>
            <a:pPr marL="342900" indent="-342900"/>
            <a:r>
              <a:rPr lang="en-US" sz="2400" dirty="0" smtClean="0"/>
              <a:t>2) Full automation TestNG based.</a:t>
            </a:r>
          </a:p>
          <a:p>
            <a:pPr marL="342900" indent="-342900"/>
            <a:r>
              <a:rPr lang="en-US" sz="2400" dirty="0" smtClean="0"/>
              <a:t>3) More website categories:</a:t>
            </a:r>
          </a:p>
          <a:p>
            <a:pPr marL="342900" indent="-342900"/>
            <a:r>
              <a:rPr lang="en-US" sz="2400" dirty="0" smtClean="0"/>
              <a:t>      Banking, Insurance, Email, Discussion Forum, Social Networking,</a:t>
            </a:r>
          </a:p>
          <a:p>
            <a:pPr marL="342900" indent="-342900"/>
            <a:r>
              <a:rPr lang="en-US" sz="2400" dirty="0" smtClean="0"/>
              <a:t>      News Channel, Video Streaming Websites, Blog Writing etc.</a:t>
            </a:r>
          </a:p>
          <a:p>
            <a:pPr marL="342900" indent="-342900"/>
            <a:r>
              <a:rPr lang="en-US" sz="2400" dirty="0" smtClean="0"/>
              <a:t>5) More general utilities:</a:t>
            </a:r>
          </a:p>
          <a:p>
            <a:pPr marL="342900" indent="-342900"/>
            <a:r>
              <a:rPr lang="en-US" sz="2400" dirty="0" smtClean="0"/>
              <a:t>      Database handling, Improved Reporting, </a:t>
            </a:r>
          </a:p>
          <a:p>
            <a:pPr marL="342900" indent="-342900"/>
            <a:r>
              <a:rPr lang="en-US" sz="2400" dirty="0" smtClean="0"/>
              <a:t>      Jenkins or CI integration etc.</a:t>
            </a:r>
          </a:p>
          <a:p>
            <a:pPr marL="342900" indent="-342900"/>
            <a:r>
              <a:rPr lang="en-US" sz="2400" dirty="0" smtClean="0"/>
              <a:t>6) Selenium Grid for parallel test execution.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3200" dirty="0" smtClean="0">
                <a:solidFill>
                  <a:srgbClr val="0070C0"/>
                </a:solidFill>
              </a:rPr>
              <a:t>All suggestions are welcome.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Category wise test cases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Test case design based on website category 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E-Commerce</a:t>
            </a:r>
            <a:r>
              <a:rPr lang="en-US" sz="3600" dirty="0" smtClean="0"/>
              <a:t> category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Cab booking</a:t>
            </a:r>
            <a:r>
              <a:rPr lang="en-US" sz="3600" dirty="0" smtClean="0"/>
              <a:t> category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Airlines ticket booking </a:t>
            </a:r>
            <a:r>
              <a:rPr lang="en-US" sz="3600" dirty="0" smtClean="0"/>
              <a:t>category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Job site </a:t>
            </a:r>
            <a:r>
              <a:rPr lang="en-US" sz="3600" dirty="0" smtClean="0"/>
              <a:t>category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Money/ mobile recharge </a:t>
            </a:r>
            <a:r>
              <a:rPr lang="en-US" sz="3600" dirty="0" smtClean="0"/>
              <a:t>category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Property dealing </a:t>
            </a:r>
            <a:r>
              <a:rPr lang="en-US" sz="3600" dirty="0" smtClean="0"/>
              <a:t>category</a:t>
            </a:r>
          </a:p>
          <a:p>
            <a:pPr marL="342900" indent="-342900"/>
            <a:r>
              <a:rPr lang="en-US" sz="3600" dirty="0" smtClean="0"/>
              <a:t> </a:t>
            </a:r>
            <a:r>
              <a:rPr lang="en-US" sz="3600" b="1" dirty="0" smtClean="0"/>
              <a:t>Bus ticket booking</a:t>
            </a:r>
            <a:r>
              <a:rPr lang="en-US" sz="3600" dirty="0" smtClean="0"/>
              <a:t> category</a:t>
            </a:r>
          </a:p>
          <a:p>
            <a:pPr marL="342900" indent="-342900"/>
            <a:r>
              <a:rPr lang="en-US" sz="3600" dirty="0" smtClean="0"/>
              <a:t> many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Feature file / Cucumber (Gherkin) based scenario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Test case design using cucumber for easy</a:t>
            </a:r>
          </a:p>
          <a:p>
            <a:pPr marL="342900" indent="-342900"/>
            <a:r>
              <a:rPr lang="en-US" sz="3600" dirty="0" smtClean="0"/>
              <a:t>     and quick understanding.</a:t>
            </a:r>
          </a:p>
          <a:p>
            <a:pPr marL="342900" indent="-342900"/>
            <a:r>
              <a:rPr lang="en-US" sz="3600" dirty="0" smtClean="0"/>
              <a:t>2) Each test case covers multiple small scenario.</a:t>
            </a:r>
          </a:p>
          <a:p>
            <a:pPr marL="342900" indent="-342900"/>
            <a:r>
              <a:rPr lang="en-US" sz="3600" dirty="0" smtClean="0"/>
              <a:t>3) Test coverage starts from basic features to</a:t>
            </a:r>
          </a:p>
          <a:p>
            <a:pPr marL="342900" indent="-342900"/>
            <a:r>
              <a:rPr lang="en-US" sz="3600" dirty="0"/>
              <a:t> </a:t>
            </a:r>
            <a:r>
              <a:rPr lang="en-US" sz="3600" dirty="0" smtClean="0"/>
              <a:t>    advanced and complex features.</a:t>
            </a:r>
          </a:p>
          <a:p>
            <a:pPr marL="342900" indent="-342900"/>
            <a:r>
              <a:rPr lang="en-US" sz="3600" dirty="0" smtClean="0"/>
              <a:t>4) Emphasis on functional testing.</a:t>
            </a:r>
          </a:p>
          <a:p>
            <a:pPr marL="342900" indent="-342900"/>
            <a:r>
              <a:rPr lang="en-US" sz="3600" dirty="0" smtClean="0"/>
              <a:t>5) Generalized scenario design to quickly</a:t>
            </a:r>
          </a:p>
          <a:p>
            <a:pPr marL="342900" indent="-342900"/>
            <a:r>
              <a:rPr lang="en-US" sz="3600" dirty="0" smtClean="0"/>
              <a:t>     expand and accommodate another website</a:t>
            </a:r>
          </a:p>
          <a:p>
            <a:pPr marL="342900" indent="-342900"/>
            <a:r>
              <a:rPr lang="en-US" sz="3600" dirty="0"/>
              <a:t> </a:t>
            </a:r>
            <a:r>
              <a:rPr lang="en-US" sz="3600" dirty="0" smtClean="0"/>
              <a:t>    with same category.</a:t>
            </a:r>
          </a:p>
          <a:p>
            <a:pPr marL="342900" indent="-342900"/>
            <a:r>
              <a:rPr lang="en-US" sz="3600" dirty="0" smtClean="0"/>
              <a:t>many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Selenium (basic and advanced) features utilization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Element locators (CSS, xPath, id, className).</a:t>
            </a:r>
          </a:p>
          <a:p>
            <a:pPr marL="342900" indent="-342900"/>
            <a:r>
              <a:rPr lang="en-US" sz="3600" dirty="0" smtClean="0"/>
              <a:t>2) Window, frame, popup handling.</a:t>
            </a:r>
          </a:p>
          <a:p>
            <a:pPr marL="342900" indent="-342900"/>
            <a:r>
              <a:rPr lang="en-US" sz="3600" dirty="0" smtClean="0"/>
              <a:t>3) Mouse over, drag-n-drop, file upload.</a:t>
            </a:r>
          </a:p>
          <a:p>
            <a:pPr marL="342900" indent="-342900"/>
            <a:r>
              <a:rPr lang="en-US" sz="3600" dirty="0" smtClean="0"/>
              <a:t>4) Multiple webDriver support </a:t>
            </a:r>
          </a:p>
          <a:p>
            <a:pPr marL="342900" indent="-342900"/>
            <a:r>
              <a:rPr lang="en-US" sz="2800" dirty="0" smtClean="0"/>
              <a:t>      (Firefox, Chrome, IE, HtmlUnitDriver, Safari, Opera).</a:t>
            </a:r>
          </a:p>
          <a:p>
            <a:pPr marL="342900" indent="-342900"/>
            <a:r>
              <a:rPr lang="en-US" sz="3600" dirty="0" smtClean="0"/>
              <a:t>5) Page object model, page factory, abstract</a:t>
            </a:r>
          </a:p>
          <a:p>
            <a:pPr marL="342900" indent="-342900"/>
            <a:r>
              <a:rPr lang="en-US" sz="3600" dirty="0" smtClean="0"/>
              <a:t>     page concept.</a:t>
            </a:r>
          </a:p>
          <a:p>
            <a:pPr marL="342900" indent="-342900"/>
            <a:r>
              <a:rPr lang="en-US" sz="3600" dirty="0" smtClean="0"/>
              <a:t>6) Two layer, simple automation design.</a:t>
            </a:r>
          </a:p>
          <a:p>
            <a:pPr marL="342900" indent="-342900"/>
            <a:r>
              <a:rPr lang="en-US" sz="3600" dirty="0" smtClean="0"/>
              <a:t>7) Results reporting (in html format).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Other items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dirty="0" smtClean="0"/>
              <a:t>1) Maven integration for easy code building.</a:t>
            </a:r>
          </a:p>
          <a:p>
            <a:pPr marL="342900" indent="-342900"/>
            <a:r>
              <a:rPr lang="en-US" sz="2800" dirty="0" smtClean="0"/>
              <a:t>2) Junit / TestNG based implementation for customization of tests, execution of tests with sequence or order etc.</a:t>
            </a:r>
          </a:p>
          <a:p>
            <a:pPr marL="342900" indent="-342900"/>
            <a:r>
              <a:rPr lang="en-US" sz="2800" dirty="0" smtClean="0"/>
              <a:t>3) Github based source code (with non protective FOSS).</a:t>
            </a:r>
          </a:p>
          <a:p>
            <a:pPr marL="342900" indent="-342900"/>
            <a:r>
              <a:rPr lang="en-US" sz="2800" dirty="0" smtClean="0"/>
              <a:t>4) Behavior driven development (BDD) using </a:t>
            </a:r>
            <a:r>
              <a:rPr lang="en-US" sz="2200" dirty="0" smtClean="0"/>
              <a:t>Cucumber /Gherkin</a:t>
            </a:r>
            <a:r>
              <a:rPr lang="en-US" sz="2000" dirty="0" smtClean="0"/>
              <a:t>.</a:t>
            </a:r>
            <a:endParaRPr lang="en-US" sz="2800" dirty="0" smtClean="0"/>
          </a:p>
          <a:p>
            <a:pPr marL="342900" indent="-342900"/>
            <a:r>
              <a:rPr lang="en-US" sz="2800" dirty="0"/>
              <a:t>5</a:t>
            </a:r>
            <a:r>
              <a:rPr lang="en-US" sz="2800" dirty="0" smtClean="0"/>
              <a:t>) Data driven development using Junit/ TestNG.</a:t>
            </a:r>
          </a:p>
          <a:p>
            <a:pPr marL="342900" indent="-342900"/>
            <a:r>
              <a:rPr lang="en-US" sz="2800" dirty="0"/>
              <a:t>6</a:t>
            </a:r>
            <a:r>
              <a:rPr lang="en-US" sz="2800" dirty="0" smtClean="0"/>
              <a:t>) Many general utilities for quick support.</a:t>
            </a:r>
          </a:p>
          <a:p>
            <a:pPr marL="342900" indent="-342900"/>
            <a:r>
              <a:rPr lang="en-US" sz="2800" dirty="0" smtClean="0"/>
              <a:t>7) Android, iOS, Windows, Blackberry app download check.</a:t>
            </a:r>
          </a:p>
          <a:p>
            <a:pPr marL="342900" indent="-342900"/>
            <a:r>
              <a:rPr lang="en-US" sz="2800" dirty="0" smtClean="0"/>
              <a:t>8) Image comparison for logo, sliders etc., broken image </a:t>
            </a:r>
            <a:r>
              <a:rPr lang="en-US" sz="2400" dirty="0" smtClean="0"/>
              <a:t>check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Airlines ticket booking website validation</a:t>
            </a:r>
          </a:p>
          <a:p>
            <a:pPr marL="342900" indent="-342900"/>
            <a:r>
              <a:rPr lang="en-US" sz="2800" dirty="0" smtClean="0"/>
              <a:t> How to validate an airlines ticket booking website?</a:t>
            </a:r>
          </a:p>
          <a:p>
            <a:pPr marL="342900" indent="-342900"/>
            <a:r>
              <a:rPr lang="en-US" sz="2800" dirty="0" smtClean="0"/>
              <a:t> What are the important features to be considered?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</a:t>
            </a:r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6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  <p:pic>
        <p:nvPicPr>
          <p:cNvPr id="11" name="Picture 10" descr="airli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214291"/>
            <a:ext cx="1200139" cy="5715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4282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options validation (look and feel)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43438" y="2071678"/>
            <a:ext cx="421484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airlines services validation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643438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Flight search result screen detailed element(s) validation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14282" y="2928934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E2E scenario validation type 1, 2, 3</a:t>
            </a:r>
          </a:p>
          <a:p>
            <a:r>
              <a:rPr lang="en-US" dirty="0" smtClean="0"/>
              <a:t>(Result searching, sorting, grouping)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14282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scenario validation </a:t>
            </a:r>
          </a:p>
          <a:p>
            <a:r>
              <a:rPr lang="en-US" dirty="0" smtClean="0"/>
              <a:t>Credit/ debit card, net banking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643438" y="3857628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Special offers and various support functionality screen validation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4282" y="4786322"/>
            <a:ext cx="42148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profile management (sign up, sign in, edit profile, change password etc)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643438" y="4786322"/>
            <a:ext cx="421484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Consistent GUI web element validation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Airlines ticket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600" dirty="0" smtClean="0"/>
              <a:t> Most common features</a:t>
            </a:r>
          </a:p>
          <a:p>
            <a:pPr marL="342900" indent="-342900"/>
            <a:r>
              <a:rPr lang="en-US" sz="2400" dirty="0" smtClean="0"/>
              <a:t>1) GUI options validation-               2) Special airlines services validation-</a:t>
            </a:r>
          </a:p>
          <a:p>
            <a:pPr marL="342900" indent="-342900"/>
            <a:r>
              <a:rPr lang="en-US" sz="2400" dirty="0" smtClean="0"/>
              <a:t>      Journey from and to names            SMS services, flight status</a:t>
            </a:r>
          </a:p>
          <a:p>
            <a:pPr marL="342900" indent="-342900"/>
            <a:r>
              <a:rPr lang="en-US" sz="2400" dirty="0" smtClean="0"/>
              <a:t>      Journey date selectors                     In flight shopping booking</a:t>
            </a:r>
          </a:p>
          <a:p>
            <a:pPr marL="342900" indent="-342900"/>
            <a:r>
              <a:rPr lang="en-US" sz="2400" dirty="0" smtClean="0"/>
              <a:t>      Journey types (1-way, 2-way)         Priority check-in </a:t>
            </a:r>
          </a:p>
          <a:p>
            <a:pPr marL="342900" indent="-342900"/>
            <a:r>
              <a:rPr lang="en-US" sz="2400" dirty="0" smtClean="0"/>
              <a:t>3) Flight search result screen detailed element validation.</a:t>
            </a:r>
          </a:p>
          <a:p>
            <a:pPr marL="342900" indent="-342900"/>
            <a:r>
              <a:rPr lang="en-US" sz="2400" dirty="0" smtClean="0"/>
              <a:t>4) Payment scenario validation </a:t>
            </a:r>
            <a:r>
              <a:rPr lang="en-US" sz="2000" dirty="0" smtClean="0"/>
              <a:t>(Credit card, debit card, net banking etc.).</a:t>
            </a:r>
          </a:p>
          <a:p>
            <a:pPr marL="342900" indent="-342900"/>
            <a:r>
              <a:rPr lang="en-US" sz="2400" dirty="0" smtClean="0"/>
              <a:t>5) Special offers and various support functionality screen validation.</a:t>
            </a:r>
          </a:p>
          <a:p>
            <a:pPr marL="342900" indent="-342900"/>
            <a:r>
              <a:rPr lang="en-US" sz="2400" dirty="0" smtClean="0"/>
              <a:t>6) Consistent GUI web elements validation </a:t>
            </a:r>
            <a:r>
              <a:rPr lang="en-US" sz="2000" dirty="0" smtClean="0"/>
              <a:t>(company logo, logo position, search text box, submit button, common section buttons/ links)</a:t>
            </a:r>
          </a:p>
        </p:txBody>
      </p:sp>
      <p:pic>
        <p:nvPicPr>
          <p:cNvPr id="11" name="Picture 10" descr="airli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214291"/>
            <a:ext cx="1200139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2827</Words>
  <Application>Microsoft Office PowerPoint</Application>
  <PresentationFormat>On-screen Show (4:3)</PresentationFormat>
  <Paragraphs>451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347</cp:revision>
  <dcterms:created xsi:type="dcterms:W3CDTF">2016-06-04T14:27:10Z</dcterms:created>
  <dcterms:modified xsi:type="dcterms:W3CDTF">2016-06-16T11:17:17Z</dcterms:modified>
</cp:coreProperties>
</file>