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b3622f25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b3622f25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94e8785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94e8785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594e8785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594e8785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94e8785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594e8785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594e8785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594e8785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594e8785b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594e8785b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94e878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94e878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594e8785b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594e8785b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b3622f25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b3622f25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b3622f25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b3622f25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b3622f25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b3622f25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b3622f25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b3622f25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b3622f25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b3622f25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b3622f25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b3622f2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b3622f25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b3622f25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b3622f254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b3622f254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b3622f25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b3622f25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b3622f254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b3622f254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242bad3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242bad3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hyperlink" Target="https://hdp-biasvariancedillema.herokuapp.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560877" y="1313400"/>
            <a:ext cx="5783400" cy="1457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990"/>
              <a:buNone/>
            </a:pPr>
            <a:r>
              <a:rPr b="1" lang="en" sz="3100">
                <a:solidFill>
                  <a:schemeClr val="lt2"/>
                </a:solidFill>
                <a:latin typeface="Arial"/>
                <a:ea typeface="Arial"/>
                <a:cs typeface="Arial"/>
                <a:sym typeface="Arial"/>
              </a:rPr>
              <a:t>Heart Disease Prediction using Machine Learning</a:t>
            </a:r>
            <a:endParaRPr b="1" sz="3100">
              <a:solidFill>
                <a:schemeClr val="lt2"/>
              </a:solidFill>
              <a:latin typeface="Arial"/>
              <a:ea typeface="Arial"/>
              <a:cs typeface="Arial"/>
              <a:sym typeface="Arial"/>
            </a:endParaRPr>
          </a:p>
          <a:p>
            <a:pPr indent="0" lvl="0" marL="0" rtl="0" algn="ctr">
              <a:spcBef>
                <a:spcPts val="0"/>
              </a:spcBef>
              <a:spcAft>
                <a:spcPts val="0"/>
              </a:spcAft>
              <a:buSzPts val="990"/>
              <a:buNone/>
            </a:pPr>
            <a:r>
              <a:t/>
            </a:r>
            <a:endParaRPr sz="4000">
              <a:solidFill>
                <a:schemeClr val="lt2"/>
              </a:solidFill>
            </a:endParaRPr>
          </a:p>
        </p:txBody>
      </p:sp>
      <p:sp>
        <p:nvSpPr>
          <p:cNvPr id="64" name="Google Shape;64;p13"/>
          <p:cNvSpPr txBox="1"/>
          <p:nvPr>
            <p:ph idx="1" type="subTitle"/>
          </p:nvPr>
        </p:nvSpPr>
        <p:spPr>
          <a:xfrm>
            <a:off x="1560877" y="233580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9 - Bias Variance Dilemma</a:t>
            </a:r>
            <a:endParaRPr b="1" sz="2400"/>
          </a:p>
        </p:txBody>
      </p:sp>
      <p:sp>
        <p:nvSpPr>
          <p:cNvPr id="65" name="Google Shape;65;p13"/>
          <p:cNvSpPr txBox="1"/>
          <p:nvPr/>
        </p:nvSpPr>
        <p:spPr>
          <a:xfrm>
            <a:off x="2011075" y="2831725"/>
            <a:ext cx="6009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Submitted to Prof. Mehul Raval</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2286000" rtl="0" algn="l">
              <a:spcBef>
                <a:spcPts val="0"/>
              </a:spcBef>
              <a:spcAft>
                <a:spcPts val="0"/>
              </a:spcAft>
              <a:buNone/>
            </a:pPr>
            <a:r>
              <a:rPr lang="en" sz="1800">
                <a:solidFill>
                  <a:schemeClr val="lt2"/>
                </a:solidFill>
                <a:latin typeface="Roboto"/>
                <a:ea typeface="Roboto"/>
                <a:cs typeface="Roboto"/>
                <a:sym typeface="Roboto"/>
              </a:rPr>
              <a:t>Shubham Patel - AU1940155</a:t>
            </a:r>
            <a:endParaRPr sz="1800">
              <a:solidFill>
                <a:schemeClr val="lt2"/>
              </a:solidFill>
              <a:latin typeface="Roboto"/>
              <a:ea typeface="Roboto"/>
              <a:cs typeface="Roboto"/>
              <a:sym typeface="Roboto"/>
            </a:endParaRPr>
          </a:p>
          <a:p>
            <a:pPr indent="0" lvl="0" marL="2286000" rtl="0" algn="l">
              <a:spcBef>
                <a:spcPts val="0"/>
              </a:spcBef>
              <a:spcAft>
                <a:spcPts val="0"/>
              </a:spcAft>
              <a:buNone/>
            </a:pPr>
            <a:r>
              <a:rPr lang="en" sz="1800">
                <a:solidFill>
                  <a:schemeClr val="lt2"/>
                </a:solidFill>
                <a:latin typeface="Roboto"/>
                <a:ea typeface="Roboto"/>
                <a:cs typeface="Roboto"/>
                <a:sym typeface="Roboto"/>
              </a:rPr>
              <a:t>Shrey Patel </a:t>
            </a:r>
            <a:r>
              <a:rPr lang="en" sz="1800">
                <a:solidFill>
                  <a:schemeClr val="lt2"/>
                </a:solidFill>
                <a:latin typeface="Roboto"/>
                <a:ea typeface="Roboto"/>
                <a:cs typeface="Roboto"/>
                <a:sym typeface="Roboto"/>
              </a:rPr>
              <a:t>-</a:t>
            </a:r>
            <a:r>
              <a:rPr lang="en" sz="1800">
                <a:solidFill>
                  <a:schemeClr val="lt2"/>
                </a:solidFill>
                <a:latin typeface="Roboto"/>
                <a:ea typeface="Roboto"/>
                <a:cs typeface="Roboto"/>
                <a:sym typeface="Roboto"/>
              </a:rPr>
              <a:t> AU1940110</a:t>
            </a:r>
            <a:endParaRPr sz="1800">
              <a:solidFill>
                <a:schemeClr val="lt2"/>
              </a:solidFill>
              <a:latin typeface="Roboto"/>
              <a:ea typeface="Roboto"/>
              <a:cs typeface="Roboto"/>
              <a:sym typeface="Roboto"/>
            </a:endParaRPr>
          </a:p>
          <a:p>
            <a:pPr indent="0" lvl="0" marL="2286000" rtl="0" algn="l">
              <a:spcBef>
                <a:spcPts val="0"/>
              </a:spcBef>
              <a:spcAft>
                <a:spcPts val="0"/>
              </a:spcAft>
              <a:buNone/>
            </a:pPr>
            <a:r>
              <a:rPr lang="en" sz="1800">
                <a:solidFill>
                  <a:schemeClr val="lt2"/>
                </a:solidFill>
                <a:latin typeface="Roboto"/>
                <a:ea typeface="Roboto"/>
                <a:cs typeface="Roboto"/>
                <a:sym typeface="Roboto"/>
              </a:rPr>
              <a:t>Keyur Nagar - AU1940207</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4294967295" type="title"/>
          </p:nvPr>
        </p:nvSpPr>
        <p:spPr>
          <a:xfrm>
            <a:off x="448175" y="754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Results of EDA</a:t>
            </a:r>
            <a:endParaRPr sz="2400">
              <a:solidFill>
                <a:schemeClr val="accent5"/>
              </a:solidFill>
            </a:endParaRPr>
          </a:p>
        </p:txBody>
      </p:sp>
      <p:pic>
        <p:nvPicPr>
          <p:cNvPr id="120" name="Google Shape;120;p22"/>
          <p:cNvPicPr preferRelativeResize="0"/>
          <p:nvPr/>
        </p:nvPicPr>
        <p:blipFill>
          <a:blip r:embed="rId3">
            <a:alphaModFix/>
          </a:blip>
          <a:stretch>
            <a:fillRect/>
          </a:stretch>
        </p:blipFill>
        <p:spPr>
          <a:xfrm>
            <a:off x="192200" y="1226700"/>
            <a:ext cx="4019550" cy="2571750"/>
          </a:xfrm>
          <a:prstGeom prst="rect">
            <a:avLst/>
          </a:prstGeom>
          <a:noFill/>
          <a:ln>
            <a:noFill/>
          </a:ln>
        </p:spPr>
      </p:pic>
      <p:pic>
        <p:nvPicPr>
          <p:cNvPr id="121" name="Google Shape;121;p22"/>
          <p:cNvPicPr preferRelativeResize="0"/>
          <p:nvPr/>
        </p:nvPicPr>
        <p:blipFill>
          <a:blip r:embed="rId4">
            <a:alphaModFix/>
          </a:blip>
          <a:stretch>
            <a:fillRect/>
          </a:stretch>
        </p:blipFill>
        <p:spPr>
          <a:xfrm>
            <a:off x="4721300" y="1226701"/>
            <a:ext cx="4019550" cy="2603797"/>
          </a:xfrm>
          <a:prstGeom prst="rect">
            <a:avLst/>
          </a:prstGeom>
          <a:noFill/>
          <a:ln>
            <a:noFill/>
          </a:ln>
        </p:spPr>
      </p:pic>
      <p:sp>
        <p:nvSpPr>
          <p:cNvPr id="122" name="Google Shape;122;p22"/>
          <p:cNvSpPr txBox="1"/>
          <p:nvPr/>
        </p:nvSpPr>
        <p:spPr>
          <a:xfrm>
            <a:off x="509575" y="780300"/>
            <a:ext cx="3153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rPr>
              <a:t>Gender</a:t>
            </a:r>
            <a:endParaRPr sz="1900">
              <a:solidFill>
                <a:schemeClr val="dk1"/>
              </a:solidFill>
            </a:endParaRPr>
          </a:p>
        </p:txBody>
      </p:sp>
      <p:sp>
        <p:nvSpPr>
          <p:cNvPr id="123" name="Google Shape;123;p22"/>
          <p:cNvSpPr txBox="1"/>
          <p:nvPr/>
        </p:nvSpPr>
        <p:spPr>
          <a:xfrm>
            <a:off x="5154575" y="780300"/>
            <a:ext cx="3153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rPr>
              <a:t>Age</a:t>
            </a:r>
            <a:endParaRPr sz="19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3104476" y="415150"/>
            <a:ext cx="2935050" cy="1848500"/>
          </a:xfrm>
          <a:prstGeom prst="rect">
            <a:avLst/>
          </a:prstGeom>
          <a:noFill/>
          <a:ln>
            <a:noFill/>
          </a:ln>
        </p:spPr>
      </p:pic>
      <p:pic>
        <p:nvPicPr>
          <p:cNvPr id="129" name="Google Shape;129;p23"/>
          <p:cNvPicPr preferRelativeResize="0"/>
          <p:nvPr/>
        </p:nvPicPr>
        <p:blipFill>
          <a:blip r:embed="rId4">
            <a:alphaModFix/>
          </a:blip>
          <a:stretch>
            <a:fillRect/>
          </a:stretch>
        </p:blipFill>
        <p:spPr>
          <a:xfrm>
            <a:off x="407175" y="2734288"/>
            <a:ext cx="3177581" cy="2071312"/>
          </a:xfrm>
          <a:prstGeom prst="rect">
            <a:avLst/>
          </a:prstGeom>
          <a:noFill/>
          <a:ln>
            <a:noFill/>
          </a:ln>
        </p:spPr>
      </p:pic>
      <p:pic>
        <p:nvPicPr>
          <p:cNvPr id="130" name="Google Shape;130;p23"/>
          <p:cNvPicPr preferRelativeResize="0"/>
          <p:nvPr/>
        </p:nvPicPr>
        <p:blipFill>
          <a:blip r:embed="rId5">
            <a:alphaModFix/>
          </a:blip>
          <a:stretch>
            <a:fillRect/>
          </a:stretch>
        </p:blipFill>
        <p:spPr>
          <a:xfrm>
            <a:off x="5162900" y="2742975"/>
            <a:ext cx="3292825" cy="2137425"/>
          </a:xfrm>
          <a:prstGeom prst="rect">
            <a:avLst/>
          </a:prstGeom>
          <a:noFill/>
          <a:ln>
            <a:noFill/>
          </a:ln>
        </p:spPr>
      </p:pic>
      <p:sp>
        <p:nvSpPr>
          <p:cNvPr id="131" name="Google Shape;131;p23"/>
          <p:cNvSpPr txBox="1"/>
          <p:nvPr/>
        </p:nvSpPr>
        <p:spPr>
          <a:xfrm>
            <a:off x="2980175" y="0"/>
            <a:ext cx="3153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rPr>
              <a:t>Cholesterol</a:t>
            </a:r>
            <a:endParaRPr sz="1900">
              <a:solidFill>
                <a:schemeClr val="dk1"/>
              </a:solidFill>
            </a:endParaRPr>
          </a:p>
        </p:txBody>
      </p:sp>
      <p:sp>
        <p:nvSpPr>
          <p:cNvPr id="132" name="Google Shape;132;p23"/>
          <p:cNvSpPr txBox="1"/>
          <p:nvPr/>
        </p:nvSpPr>
        <p:spPr>
          <a:xfrm>
            <a:off x="419463" y="2325450"/>
            <a:ext cx="3153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rPr>
              <a:t>Smoke</a:t>
            </a:r>
            <a:endParaRPr sz="1900">
              <a:solidFill>
                <a:schemeClr val="dk1"/>
              </a:solidFill>
            </a:endParaRPr>
          </a:p>
        </p:txBody>
      </p:sp>
      <p:sp>
        <p:nvSpPr>
          <p:cNvPr id="133" name="Google Shape;133;p23"/>
          <p:cNvSpPr txBox="1"/>
          <p:nvPr/>
        </p:nvSpPr>
        <p:spPr>
          <a:xfrm>
            <a:off x="5232813" y="2325450"/>
            <a:ext cx="3153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rPr>
              <a:t>Alcohol</a:t>
            </a:r>
            <a:endParaRPr sz="19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333600" y="1488874"/>
            <a:ext cx="3685975" cy="2490550"/>
          </a:xfrm>
          <a:prstGeom prst="rect">
            <a:avLst/>
          </a:prstGeom>
          <a:noFill/>
          <a:ln>
            <a:noFill/>
          </a:ln>
        </p:spPr>
      </p:pic>
      <p:pic>
        <p:nvPicPr>
          <p:cNvPr id="139" name="Google Shape;139;p24"/>
          <p:cNvPicPr preferRelativeResize="0"/>
          <p:nvPr/>
        </p:nvPicPr>
        <p:blipFill>
          <a:blip r:embed="rId4">
            <a:alphaModFix/>
          </a:blip>
          <a:stretch>
            <a:fillRect/>
          </a:stretch>
        </p:blipFill>
        <p:spPr>
          <a:xfrm>
            <a:off x="4671775" y="1488875"/>
            <a:ext cx="3835282" cy="2490550"/>
          </a:xfrm>
          <a:prstGeom prst="rect">
            <a:avLst/>
          </a:prstGeom>
          <a:noFill/>
          <a:ln>
            <a:noFill/>
          </a:ln>
        </p:spPr>
      </p:pic>
      <p:sp>
        <p:nvSpPr>
          <p:cNvPr id="140" name="Google Shape;140;p24"/>
          <p:cNvSpPr txBox="1"/>
          <p:nvPr/>
        </p:nvSpPr>
        <p:spPr>
          <a:xfrm>
            <a:off x="600088" y="1051000"/>
            <a:ext cx="3153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rPr>
              <a:t>Physical Activity</a:t>
            </a:r>
            <a:endParaRPr sz="1900">
              <a:solidFill>
                <a:schemeClr val="dk1"/>
              </a:solidFill>
            </a:endParaRPr>
          </a:p>
        </p:txBody>
      </p:sp>
      <p:sp>
        <p:nvSpPr>
          <p:cNvPr id="141" name="Google Shape;141;p24"/>
          <p:cNvSpPr txBox="1"/>
          <p:nvPr/>
        </p:nvSpPr>
        <p:spPr>
          <a:xfrm>
            <a:off x="5012913" y="1051000"/>
            <a:ext cx="3153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rPr>
              <a:t>Glucose</a:t>
            </a:r>
            <a:endParaRPr sz="19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idx="4294967295" type="title"/>
          </p:nvPr>
        </p:nvSpPr>
        <p:spPr>
          <a:xfrm>
            <a:off x="448175" y="75400"/>
            <a:ext cx="78960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Feature Extraction and Selection</a:t>
            </a:r>
            <a:endParaRPr sz="2400">
              <a:solidFill>
                <a:schemeClr val="accent5"/>
              </a:solidFill>
            </a:endParaRPr>
          </a:p>
        </p:txBody>
      </p:sp>
      <p:sp>
        <p:nvSpPr>
          <p:cNvPr id="147" name="Google Shape;147;p25"/>
          <p:cNvSpPr txBox="1"/>
          <p:nvPr/>
        </p:nvSpPr>
        <p:spPr>
          <a:xfrm>
            <a:off x="414025" y="971375"/>
            <a:ext cx="78960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lang="en" sz="1500">
                <a:solidFill>
                  <a:schemeClr val="dk1"/>
                </a:solidFill>
              </a:rPr>
              <a:t>Introduced the new risk feature named BMI (Body mass Index) using the height and weight feature.</a:t>
            </a:r>
            <a:endParaRPr sz="1500">
              <a:solidFill>
                <a:schemeClr val="dk1"/>
              </a:solidFill>
            </a:endParaRPr>
          </a:p>
        </p:txBody>
      </p:sp>
      <p:pic>
        <p:nvPicPr>
          <p:cNvPr id="148" name="Google Shape;148;p25"/>
          <p:cNvPicPr preferRelativeResize="0"/>
          <p:nvPr/>
        </p:nvPicPr>
        <p:blipFill>
          <a:blip r:embed="rId3">
            <a:alphaModFix/>
          </a:blip>
          <a:stretch>
            <a:fillRect/>
          </a:stretch>
        </p:blipFill>
        <p:spPr>
          <a:xfrm>
            <a:off x="2782113" y="1478650"/>
            <a:ext cx="3438525" cy="866775"/>
          </a:xfrm>
          <a:prstGeom prst="rect">
            <a:avLst/>
          </a:prstGeom>
          <a:noFill/>
          <a:ln>
            <a:noFill/>
          </a:ln>
        </p:spPr>
      </p:pic>
      <p:sp>
        <p:nvSpPr>
          <p:cNvPr id="149" name="Google Shape;149;p25"/>
          <p:cNvSpPr txBox="1"/>
          <p:nvPr/>
        </p:nvSpPr>
        <p:spPr>
          <a:xfrm>
            <a:off x="414025" y="2388825"/>
            <a:ext cx="81747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lang="en" sz="1500">
                <a:solidFill>
                  <a:schemeClr val="dk1"/>
                </a:solidFill>
              </a:rPr>
              <a:t>CFS is a filter based algorithm that ranks feature subsets according to a correlation-based merit evaluation function. The bias of the evaluation function is towards subsets that contain features that are highly correlated with the class and uncorrelated with each other.[6]</a:t>
            </a:r>
            <a:endParaRPr sz="1500">
              <a:solidFill>
                <a:schemeClr val="dk1"/>
              </a:solidFill>
            </a:endParaRPr>
          </a:p>
        </p:txBody>
      </p:sp>
      <p:pic>
        <p:nvPicPr>
          <p:cNvPr id="150" name="Google Shape;150;p25"/>
          <p:cNvPicPr preferRelativeResize="0"/>
          <p:nvPr/>
        </p:nvPicPr>
        <p:blipFill>
          <a:blip r:embed="rId4">
            <a:alphaModFix/>
          </a:blip>
          <a:stretch>
            <a:fillRect/>
          </a:stretch>
        </p:blipFill>
        <p:spPr>
          <a:xfrm>
            <a:off x="2852737" y="3527925"/>
            <a:ext cx="3438525" cy="1088200"/>
          </a:xfrm>
          <a:prstGeom prst="rect">
            <a:avLst/>
          </a:prstGeom>
          <a:noFill/>
          <a:ln>
            <a:noFill/>
          </a:ln>
        </p:spPr>
      </p:pic>
      <p:sp>
        <p:nvSpPr>
          <p:cNvPr id="151" name="Google Shape;151;p25"/>
          <p:cNvSpPr txBox="1"/>
          <p:nvPr/>
        </p:nvSpPr>
        <p:spPr>
          <a:xfrm>
            <a:off x="431125" y="4627800"/>
            <a:ext cx="7861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rgbClr val="000000"/>
              </a:buClr>
              <a:buSzPts val="990"/>
              <a:buFont typeface="Arial"/>
              <a:buNone/>
            </a:pPr>
            <a:r>
              <a:rPr lang="en" sz="1000">
                <a:solidFill>
                  <a:schemeClr val="lt2"/>
                </a:solidFill>
                <a:latin typeface="Lato"/>
                <a:ea typeface="Lato"/>
                <a:cs typeface="Lato"/>
                <a:sym typeface="Lato"/>
              </a:rPr>
              <a:t> 6. 	M. A. Hall, Correlation-based Feature Selection for Machine Learning- University of Waikato. [Online]. Available: https://www.cs.waikato.ac.nz/ mhall/thesis.pdf. [Accessed: 22-Apr2022].</a:t>
            </a:r>
            <a:endParaRPr sz="1000">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4294967295" type="title"/>
          </p:nvPr>
        </p:nvSpPr>
        <p:spPr>
          <a:xfrm>
            <a:off x="448175" y="75400"/>
            <a:ext cx="78960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Selected features:</a:t>
            </a:r>
            <a:endParaRPr sz="2400">
              <a:solidFill>
                <a:schemeClr val="accent5"/>
              </a:solidFill>
            </a:endParaRPr>
          </a:p>
        </p:txBody>
      </p:sp>
      <p:sp>
        <p:nvSpPr>
          <p:cNvPr id="157" name="Google Shape;157;p26"/>
          <p:cNvSpPr txBox="1"/>
          <p:nvPr/>
        </p:nvSpPr>
        <p:spPr>
          <a:xfrm>
            <a:off x="660850" y="843400"/>
            <a:ext cx="275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CFS Results:</a:t>
            </a:r>
            <a:endParaRPr b="1" sz="1500">
              <a:solidFill>
                <a:schemeClr val="dk1"/>
              </a:solidFill>
            </a:endParaRPr>
          </a:p>
        </p:txBody>
      </p:sp>
      <p:sp>
        <p:nvSpPr>
          <p:cNvPr id="158" name="Google Shape;158;p26"/>
          <p:cNvSpPr txBox="1"/>
          <p:nvPr/>
        </p:nvSpPr>
        <p:spPr>
          <a:xfrm>
            <a:off x="761525" y="4154925"/>
            <a:ext cx="726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Features Selected: </a:t>
            </a:r>
            <a:r>
              <a:rPr lang="en" sz="1500">
                <a:solidFill>
                  <a:schemeClr val="dk1"/>
                </a:solidFill>
              </a:rPr>
              <a:t>Age, Systolic blood pressure(ap_hi), Diastolic blood pressure(ap_lo), Cholesterol, Glucose, Physical activity, BMI </a:t>
            </a:r>
            <a:endParaRPr sz="1500">
              <a:solidFill>
                <a:schemeClr val="dk1"/>
              </a:solidFill>
            </a:endParaRPr>
          </a:p>
        </p:txBody>
      </p:sp>
      <p:pic>
        <p:nvPicPr>
          <p:cNvPr id="159" name="Google Shape;159;p26"/>
          <p:cNvPicPr preferRelativeResize="0"/>
          <p:nvPr/>
        </p:nvPicPr>
        <p:blipFill>
          <a:blip r:embed="rId3">
            <a:alphaModFix/>
          </a:blip>
          <a:stretch>
            <a:fillRect/>
          </a:stretch>
        </p:blipFill>
        <p:spPr>
          <a:xfrm>
            <a:off x="2437525" y="1135425"/>
            <a:ext cx="4154161" cy="287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4294967295" type="title"/>
          </p:nvPr>
        </p:nvSpPr>
        <p:spPr>
          <a:xfrm>
            <a:off x="360600" y="163000"/>
            <a:ext cx="78960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Ensemble classification:</a:t>
            </a:r>
            <a:endParaRPr sz="2400">
              <a:solidFill>
                <a:schemeClr val="accent5"/>
              </a:solidFill>
            </a:endParaRPr>
          </a:p>
        </p:txBody>
      </p:sp>
      <p:sp>
        <p:nvSpPr>
          <p:cNvPr id="165" name="Google Shape;165;p27"/>
          <p:cNvSpPr txBox="1"/>
          <p:nvPr/>
        </p:nvSpPr>
        <p:spPr>
          <a:xfrm>
            <a:off x="565300" y="891750"/>
            <a:ext cx="81294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b="1" lang="en" sz="1500">
                <a:solidFill>
                  <a:schemeClr val="dk1"/>
                </a:solidFill>
              </a:rPr>
              <a:t>Bagging:</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Done using Logistic Regression as a Base Classifier.</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W</a:t>
            </a:r>
            <a:r>
              <a:rPr lang="en" sz="1500">
                <a:solidFill>
                  <a:schemeClr val="dk1"/>
                </a:solidFill>
              </a:rPr>
              <a:t>idely used to deal with the problem of bias-variance trade-off.</a:t>
            </a:r>
            <a:endParaRPr sz="1500">
              <a:solidFill>
                <a:schemeClr val="dk1"/>
              </a:solidFill>
            </a:endParaRPr>
          </a:p>
        </p:txBody>
      </p:sp>
      <p:pic>
        <p:nvPicPr>
          <p:cNvPr id="166" name="Google Shape;166;p27"/>
          <p:cNvPicPr preferRelativeResize="0"/>
          <p:nvPr/>
        </p:nvPicPr>
        <p:blipFill rotWithShape="1">
          <a:blip r:embed="rId3">
            <a:alphaModFix/>
          </a:blip>
          <a:srcRect b="0" l="1419" r="0" t="7918"/>
          <a:stretch/>
        </p:blipFill>
        <p:spPr>
          <a:xfrm>
            <a:off x="304700" y="3022725"/>
            <a:ext cx="8545426" cy="128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idx="4294967295" type="title"/>
          </p:nvPr>
        </p:nvSpPr>
        <p:spPr>
          <a:xfrm>
            <a:off x="488000" y="2107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Confusion Matrix:</a:t>
            </a:r>
            <a:endParaRPr sz="2400">
              <a:solidFill>
                <a:schemeClr val="accent5"/>
              </a:solidFill>
            </a:endParaRPr>
          </a:p>
        </p:txBody>
      </p:sp>
      <p:sp>
        <p:nvSpPr>
          <p:cNvPr id="172" name="Google Shape;172;p28"/>
          <p:cNvSpPr txBox="1"/>
          <p:nvPr/>
        </p:nvSpPr>
        <p:spPr>
          <a:xfrm>
            <a:off x="3114900" y="833300"/>
            <a:ext cx="2914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rPr>
              <a:t>Bagged Logistic Regression</a:t>
            </a:r>
            <a:endParaRPr b="1" sz="1500">
              <a:solidFill>
                <a:schemeClr val="dk1"/>
              </a:solidFill>
            </a:endParaRPr>
          </a:p>
        </p:txBody>
      </p:sp>
      <p:sp>
        <p:nvSpPr>
          <p:cNvPr id="173" name="Google Shape;173;p28"/>
          <p:cNvSpPr txBox="1"/>
          <p:nvPr/>
        </p:nvSpPr>
        <p:spPr>
          <a:xfrm>
            <a:off x="2911950" y="4357700"/>
            <a:ext cx="3320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2"/>
                </a:solidFill>
                <a:latin typeface="Roboto"/>
                <a:ea typeface="Roboto"/>
                <a:cs typeface="Roboto"/>
                <a:sym typeface="Roboto"/>
              </a:rPr>
              <a:t>ACCURACY = 78.01%</a:t>
            </a:r>
            <a:endParaRPr sz="2100">
              <a:solidFill>
                <a:schemeClr val="lt2"/>
              </a:solidFill>
              <a:latin typeface="Roboto"/>
              <a:ea typeface="Roboto"/>
              <a:cs typeface="Roboto"/>
              <a:sym typeface="Roboto"/>
            </a:endParaRPr>
          </a:p>
        </p:txBody>
      </p:sp>
      <p:pic>
        <p:nvPicPr>
          <p:cNvPr id="174" name="Google Shape;174;p28"/>
          <p:cNvPicPr preferRelativeResize="0"/>
          <p:nvPr/>
        </p:nvPicPr>
        <p:blipFill>
          <a:blip r:embed="rId3">
            <a:alphaModFix/>
          </a:blip>
          <a:stretch>
            <a:fillRect/>
          </a:stretch>
        </p:blipFill>
        <p:spPr>
          <a:xfrm>
            <a:off x="2808500" y="1334575"/>
            <a:ext cx="3527000" cy="2945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idx="4294967295" type="title"/>
          </p:nvPr>
        </p:nvSpPr>
        <p:spPr>
          <a:xfrm>
            <a:off x="360600" y="163000"/>
            <a:ext cx="78960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Deployment:</a:t>
            </a:r>
            <a:endParaRPr sz="2400">
              <a:solidFill>
                <a:schemeClr val="accent5"/>
              </a:solidFill>
            </a:endParaRPr>
          </a:p>
        </p:txBody>
      </p:sp>
      <p:pic>
        <p:nvPicPr>
          <p:cNvPr id="180" name="Google Shape;180;p29"/>
          <p:cNvPicPr preferRelativeResize="0"/>
          <p:nvPr/>
        </p:nvPicPr>
        <p:blipFill>
          <a:blip r:embed="rId3">
            <a:alphaModFix/>
          </a:blip>
          <a:stretch>
            <a:fillRect/>
          </a:stretch>
        </p:blipFill>
        <p:spPr>
          <a:xfrm>
            <a:off x="360600" y="868425"/>
            <a:ext cx="8286226" cy="3654026"/>
          </a:xfrm>
          <a:prstGeom prst="rect">
            <a:avLst/>
          </a:prstGeom>
          <a:noFill/>
          <a:ln>
            <a:noFill/>
          </a:ln>
        </p:spPr>
      </p:pic>
      <p:sp>
        <p:nvSpPr>
          <p:cNvPr id="181" name="Google Shape;181;p29"/>
          <p:cNvSpPr txBox="1"/>
          <p:nvPr/>
        </p:nvSpPr>
        <p:spPr>
          <a:xfrm>
            <a:off x="360600" y="4610075"/>
            <a:ext cx="6853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Link to Website: </a:t>
            </a:r>
            <a:r>
              <a:rPr lang="en" sz="1500" u="sng">
                <a:solidFill>
                  <a:schemeClr val="dk1"/>
                </a:solidFill>
                <a:hlinkClick r:id="rId4">
                  <a:extLst>
                    <a:ext uri="{A12FA001-AC4F-418D-AE19-62706E023703}">
                      <ahyp:hlinkClr val="tx"/>
                    </a:ext>
                  </a:extLst>
                </a:hlinkClick>
              </a:rPr>
              <a:t>https://hdp-biasvariancedillema.herokuapp.com/</a:t>
            </a:r>
            <a:endParaRPr sz="1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idx="4294967295" type="title"/>
          </p:nvPr>
        </p:nvSpPr>
        <p:spPr>
          <a:xfrm>
            <a:off x="535775" y="3063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Conclusion</a:t>
            </a:r>
            <a:endParaRPr sz="2400">
              <a:solidFill>
                <a:schemeClr val="accent5"/>
              </a:solidFill>
            </a:endParaRPr>
          </a:p>
        </p:txBody>
      </p:sp>
      <p:sp>
        <p:nvSpPr>
          <p:cNvPr id="187" name="Google Shape;187;p30"/>
          <p:cNvSpPr txBox="1"/>
          <p:nvPr>
            <p:ph idx="4294967295" type="title"/>
          </p:nvPr>
        </p:nvSpPr>
        <p:spPr>
          <a:xfrm>
            <a:off x="535775" y="1368700"/>
            <a:ext cx="7784700" cy="3185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The KNN classifier resulted in 72.65% accuracy whereas the Logistic Regression algorithm resulted in 72.85% accuracy.</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Adding one risk feature - BMI and performing Feature Selection using the Correlation-based Feature Selection (CFS) algorithm increased the model accuracy. </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The Bagged Logistic Regression model increased the accuracy by 5%, increasing the model accuracy to 78.01%. </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Our model can help in the early detection of the Heart Disease. </a:t>
            </a:r>
            <a:endParaRPr sz="15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idx="4294967295" type="title"/>
          </p:nvPr>
        </p:nvSpPr>
        <p:spPr>
          <a:xfrm>
            <a:off x="535775" y="2107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Role of Each Member</a:t>
            </a:r>
            <a:endParaRPr sz="2400">
              <a:solidFill>
                <a:schemeClr val="accent5"/>
              </a:solidFill>
            </a:endParaRPr>
          </a:p>
        </p:txBody>
      </p:sp>
      <p:sp>
        <p:nvSpPr>
          <p:cNvPr id="193" name="Google Shape;193;p31"/>
          <p:cNvSpPr txBox="1"/>
          <p:nvPr>
            <p:ph idx="4294967295" type="title"/>
          </p:nvPr>
        </p:nvSpPr>
        <p:spPr>
          <a:xfrm>
            <a:off x="535775" y="1010600"/>
            <a:ext cx="7609500" cy="3933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700">
                <a:latin typeface="Arial"/>
                <a:ea typeface="Arial"/>
                <a:cs typeface="Arial"/>
                <a:sym typeface="Arial"/>
              </a:rPr>
              <a:t>Shubham Patel: Literature Review, Weekly Progress Reports,  Coding (EDA, Bagging, Logistic Regression, Feature Extraction &amp; Selection, Website Improvements), End Term Report and Presentation preparation</a:t>
            </a:r>
            <a:endParaRPr sz="1700">
              <a:latin typeface="Arial"/>
              <a:ea typeface="Arial"/>
              <a:cs typeface="Arial"/>
              <a:sym typeface="Arial"/>
            </a:endParaRPr>
          </a:p>
          <a:p>
            <a:pPr indent="0" lvl="0" marL="0" rtl="0" algn="l">
              <a:lnSpc>
                <a:spcPct val="115000"/>
              </a:lnSpc>
              <a:spcBef>
                <a:spcPts val="1600"/>
              </a:spcBef>
              <a:spcAft>
                <a:spcPts val="0"/>
              </a:spcAft>
              <a:buNone/>
            </a:pPr>
            <a:r>
              <a:t/>
            </a:r>
            <a:endParaRPr sz="1700">
              <a:latin typeface="Arial"/>
              <a:ea typeface="Arial"/>
              <a:cs typeface="Arial"/>
              <a:sym typeface="Arial"/>
            </a:endParaRPr>
          </a:p>
          <a:p>
            <a:pPr indent="0" lvl="0" marL="0" rtl="0" algn="l">
              <a:lnSpc>
                <a:spcPct val="115000"/>
              </a:lnSpc>
              <a:spcBef>
                <a:spcPts val="1600"/>
              </a:spcBef>
              <a:spcAft>
                <a:spcPts val="0"/>
              </a:spcAft>
              <a:buNone/>
            </a:pPr>
            <a:r>
              <a:rPr lang="en" sz="1700">
                <a:latin typeface="Arial"/>
                <a:ea typeface="Arial"/>
                <a:cs typeface="Arial"/>
                <a:sym typeface="Arial"/>
              </a:rPr>
              <a:t>Shrey Patel: </a:t>
            </a:r>
            <a:r>
              <a:rPr lang="en" sz="1700">
                <a:latin typeface="Arial"/>
                <a:ea typeface="Arial"/>
                <a:cs typeface="Arial"/>
                <a:sym typeface="Arial"/>
              </a:rPr>
              <a:t>Literature Review, Weekly Progress Reports, Coding(EDA, KNN implementation, Website deployment ), End term report review and presentation preparation.</a:t>
            </a:r>
            <a:endParaRPr sz="1700">
              <a:latin typeface="Arial"/>
              <a:ea typeface="Arial"/>
              <a:cs typeface="Arial"/>
              <a:sym typeface="Arial"/>
            </a:endParaRPr>
          </a:p>
          <a:p>
            <a:pPr indent="0" lvl="0" marL="0" rtl="0" algn="l">
              <a:lnSpc>
                <a:spcPct val="115000"/>
              </a:lnSpc>
              <a:spcBef>
                <a:spcPts val="1600"/>
              </a:spcBef>
              <a:spcAft>
                <a:spcPts val="0"/>
              </a:spcAft>
              <a:buNone/>
            </a:pPr>
            <a:r>
              <a:t/>
            </a:r>
            <a:endParaRPr sz="1700">
              <a:latin typeface="Arial"/>
              <a:ea typeface="Arial"/>
              <a:cs typeface="Arial"/>
              <a:sym typeface="Arial"/>
            </a:endParaRPr>
          </a:p>
          <a:p>
            <a:pPr indent="0" lvl="0" marL="0" rtl="0" algn="l">
              <a:lnSpc>
                <a:spcPct val="115000"/>
              </a:lnSpc>
              <a:spcBef>
                <a:spcPts val="1600"/>
              </a:spcBef>
              <a:spcAft>
                <a:spcPts val="1600"/>
              </a:spcAft>
              <a:buNone/>
            </a:pPr>
            <a:r>
              <a:rPr lang="en" sz="1700">
                <a:latin typeface="Arial"/>
                <a:ea typeface="Arial"/>
                <a:cs typeface="Arial"/>
                <a:sym typeface="Arial"/>
              </a:rPr>
              <a:t>Keyur Nagar: </a:t>
            </a:r>
            <a:r>
              <a:rPr lang="en" sz="1700">
                <a:latin typeface="Arial"/>
                <a:ea typeface="Arial"/>
                <a:cs typeface="Arial"/>
                <a:sym typeface="Arial"/>
              </a:rPr>
              <a:t>Literature Review, Weekly Progress Reports, Coding (KNN ,Logistic Regression implementation, Bagging, Website deployment) , End term report review  End term Presentation preparation</a:t>
            </a:r>
            <a:endParaRPr sz="17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4294967295" type="title"/>
          </p:nvPr>
        </p:nvSpPr>
        <p:spPr>
          <a:xfrm>
            <a:off x="535775" y="5212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Introduction</a:t>
            </a:r>
            <a:endParaRPr sz="2400">
              <a:solidFill>
                <a:schemeClr val="accent5"/>
              </a:solidFill>
            </a:endParaRPr>
          </a:p>
        </p:txBody>
      </p:sp>
      <p:sp>
        <p:nvSpPr>
          <p:cNvPr id="71" name="Google Shape;71;p14"/>
          <p:cNvSpPr txBox="1"/>
          <p:nvPr>
            <p:ph idx="4294967295" type="title"/>
          </p:nvPr>
        </p:nvSpPr>
        <p:spPr>
          <a:xfrm>
            <a:off x="535775" y="1480150"/>
            <a:ext cx="7731900" cy="3067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Heart Disease is a leading cause of death globally.</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At present, the key factor responsible for mortality is Heart Disease.</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More than ⅓ death occur due to heart disease problem.</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Smoking habits, unhealthy diet, and physical inactivity are the factor causing heart disease. [1]</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Machine learning is proven to be an efficient approach to predict the risk of heart disease using the large amount of data collected from the HealthCare Industry.</a:t>
            </a:r>
            <a:endParaRPr sz="1500">
              <a:latin typeface="Arial"/>
              <a:ea typeface="Arial"/>
              <a:cs typeface="Arial"/>
              <a:sym typeface="Arial"/>
            </a:endParaRPr>
          </a:p>
          <a:p>
            <a:pPr indent="0" lvl="0" marL="457200" rtl="0" algn="l">
              <a:lnSpc>
                <a:spcPct val="115000"/>
              </a:lnSpc>
              <a:spcBef>
                <a:spcPts val="0"/>
              </a:spcBef>
              <a:spcAft>
                <a:spcPts val="1600"/>
              </a:spcAft>
              <a:buNone/>
            </a:pPr>
            <a:r>
              <a:t/>
            </a:r>
            <a:endParaRPr sz="1500">
              <a:latin typeface="Arial"/>
              <a:ea typeface="Arial"/>
              <a:cs typeface="Arial"/>
              <a:sym typeface="Arial"/>
            </a:endParaRPr>
          </a:p>
        </p:txBody>
      </p:sp>
      <p:sp>
        <p:nvSpPr>
          <p:cNvPr id="72" name="Google Shape;72;p14"/>
          <p:cNvSpPr txBox="1"/>
          <p:nvPr/>
        </p:nvSpPr>
        <p:spPr>
          <a:xfrm>
            <a:off x="535775" y="4319775"/>
            <a:ext cx="7792200" cy="492600"/>
          </a:xfrm>
          <a:prstGeom prst="rect">
            <a:avLst/>
          </a:prstGeom>
          <a:noFill/>
          <a:ln>
            <a:noFill/>
          </a:ln>
        </p:spPr>
        <p:txBody>
          <a:bodyPr anchorCtr="0" anchor="t" bIns="91425" lIns="91425" spcFirstLastPara="1" rIns="91425" wrap="square" tIns="91425">
            <a:spAutoFit/>
          </a:bodyPr>
          <a:lstStyle/>
          <a:p>
            <a:pPr indent="-292100" lvl="0" marL="457200" rtl="0" algn="l">
              <a:lnSpc>
                <a:spcPct val="90000"/>
              </a:lnSpc>
              <a:spcBef>
                <a:spcPts val="0"/>
              </a:spcBef>
              <a:spcAft>
                <a:spcPts val="0"/>
              </a:spcAft>
              <a:buClr>
                <a:schemeClr val="lt2"/>
              </a:buClr>
              <a:buSzPts val="1000"/>
              <a:buAutoNum type="arabicPeriod"/>
            </a:pPr>
            <a:r>
              <a:rPr lang="en" sz="1000">
                <a:solidFill>
                  <a:schemeClr val="lt2"/>
                </a:solidFill>
              </a:rPr>
              <a:t>Who.int. 2022. Cardiovascular diseases (CVDs). [online] Available at:https://www.who.int/news-room/fact-sheets/detail/cardiovasculardiseases-(cvds). </a:t>
            </a:r>
            <a:endParaRPr sz="50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idx="4294967295" type="title"/>
          </p:nvPr>
        </p:nvSpPr>
        <p:spPr>
          <a:xfrm>
            <a:off x="440225" y="9132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References</a:t>
            </a:r>
            <a:endParaRPr sz="2400">
              <a:solidFill>
                <a:schemeClr val="accent5"/>
              </a:solidFill>
            </a:endParaRPr>
          </a:p>
        </p:txBody>
      </p:sp>
      <p:sp>
        <p:nvSpPr>
          <p:cNvPr id="199" name="Google Shape;199;p32"/>
          <p:cNvSpPr txBox="1"/>
          <p:nvPr>
            <p:ph idx="4294967295" type="title"/>
          </p:nvPr>
        </p:nvSpPr>
        <p:spPr>
          <a:xfrm>
            <a:off x="349200" y="827275"/>
            <a:ext cx="8445600" cy="427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400">
                <a:latin typeface="Arial"/>
                <a:ea typeface="Arial"/>
                <a:cs typeface="Arial"/>
                <a:sym typeface="Arial"/>
              </a:rPr>
              <a:t>[1] Who.int. 2022. Cardiovascular diseases (CVDs). [online] Available at:https://www.who.int/news-room/fact-sheets/detail/cardiovasculardiseases-(cvds). </a:t>
            </a:r>
            <a:endParaRPr sz="1400">
              <a:latin typeface="Arial"/>
              <a:ea typeface="Arial"/>
              <a:cs typeface="Arial"/>
              <a:sym typeface="Arial"/>
            </a:endParaRPr>
          </a:p>
          <a:p>
            <a:pPr indent="0" lvl="0" marL="0" rtl="0" algn="l">
              <a:lnSpc>
                <a:spcPct val="115000"/>
              </a:lnSpc>
              <a:spcBef>
                <a:spcPts val="1600"/>
              </a:spcBef>
              <a:spcAft>
                <a:spcPts val="0"/>
              </a:spcAft>
              <a:buSzPts val="990"/>
              <a:buNone/>
            </a:pPr>
            <a:r>
              <a:rPr lang="en" sz="1400">
                <a:latin typeface="Arial"/>
                <a:ea typeface="Arial"/>
                <a:cs typeface="Arial"/>
                <a:sym typeface="Arial"/>
              </a:rPr>
              <a:t>[2] Ryerson University, “Cardiovascular Disease dataset,” 2019. [Online] Available: www.kaggle.com. </a:t>
            </a:r>
            <a:endParaRPr sz="1400">
              <a:latin typeface="Arial"/>
              <a:ea typeface="Arial"/>
              <a:cs typeface="Arial"/>
              <a:sym typeface="Arial"/>
            </a:endParaRPr>
          </a:p>
          <a:p>
            <a:pPr indent="0" lvl="0" marL="0" rtl="0" algn="l">
              <a:lnSpc>
                <a:spcPct val="115000"/>
              </a:lnSpc>
              <a:spcBef>
                <a:spcPts val="1600"/>
              </a:spcBef>
              <a:spcAft>
                <a:spcPts val="0"/>
              </a:spcAft>
              <a:buSzPts val="990"/>
              <a:buNone/>
            </a:pPr>
            <a:r>
              <a:rPr lang="en" sz="1400">
                <a:latin typeface="Arial"/>
                <a:ea typeface="Arial"/>
                <a:cs typeface="Arial"/>
                <a:sym typeface="Arial"/>
              </a:rPr>
              <a:t>[3] K, Vanisree Jyothi, Singaraju. (2011). Decision Support System for Congenital Heart Disease Diagnosis based on Signs and Symptoms using Neural Networks. International Journal of Computer Applications. 19. 10.5120/2368-3115. </a:t>
            </a:r>
            <a:endParaRPr sz="1400">
              <a:latin typeface="Arial"/>
              <a:ea typeface="Arial"/>
              <a:cs typeface="Arial"/>
              <a:sym typeface="Arial"/>
            </a:endParaRPr>
          </a:p>
          <a:p>
            <a:pPr indent="0" lvl="0" marL="0" rtl="0" algn="l">
              <a:lnSpc>
                <a:spcPct val="115000"/>
              </a:lnSpc>
              <a:spcBef>
                <a:spcPts val="1600"/>
              </a:spcBef>
              <a:spcAft>
                <a:spcPts val="0"/>
              </a:spcAft>
              <a:buSzPts val="990"/>
              <a:buNone/>
            </a:pPr>
            <a:r>
              <a:rPr lang="en" sz="1400">
                <a:latin typeface="Arial"/>
                <a:ea typeface="Arial"/>
                <a:cs typeface="Arial"/>
                <a:sym typeface="Arial"/>
              </a:rPr>
              <a:t>[4] Chaitrali S Dangare and Sulabha S Apte. Article: Improved Study of Heart Disease Prediction System using Data Mining Classification Techniques. International Journal of Computer Applications 47(10): pp.44-48, June 2012.</a:t>
            </a:r>
            <a:endParaRPr sz="1400">
              <a:latin typeface="Arial"/>
              <a:ea typeface="Arial"/>
              <a:cs typeface="Arial"/>
              <a:sym typeface="Arial"/>
            </a:endParaRPr>
          </a:p>
          <a:p>
            <a:pPr indent="0" lvl="0" marL="0" rtl="0" algn="l">
              <a:lnSpc>
                <a:spcPct val="115000"/>
              </a:lnSpc>
              <a:spcBef>
                <a:spcPts val="1600"/>
              </a:spcBef>
              <a:spcAft>
                <a:spcPts val="0"/>
              </a:spcAft>
              <a:buSzPts val="990"/>
              <a:buNone/>
            </a:pPr>
            <a:r>
              <a:rPr lang="en" sz="1400">
                <a:latin typeface="Arial"/>
                <a:ea typeface="Arial"/>
                <a:cs typeface="Arial"/>
                <a:sym typeface="Arial"/>
              </a:rPr>
              <a:t> [5] C.B.C. Latha, S.C. Jeeva, Improving the accuracy of prediction of heart disease risk based on ensemble classification techniques, Informatics in Medicine, Unlocked 16, pp.100203, 2019.</a:t>
            </a:r>
            <a:endParaRPr sz="1400">
              <a:latin typeface="Arial"/>
              <a:ea typeface="Arial"/>
              <a:cs typeface="Arial"/>
              <a:sym typeface="Arial"/>
            </a:endParaRPr>
          </a:p>
          <a:p>
            <a:pPr indent="0" lvl="0" marL="0" rtl="0" algn="l">
              <a:lnSpc>
                <a:spcPct val="115000"/>
              </a:lnSpc>
              <a:spcBef>
                <a:spcPts val="1600"/>
              </a:spcBef>
              <a:spcAft>
                <a:spcPts val="1600"/>
              </a:spcAft>
              <a:buSzPts val="990"/>
              <a:buNone/>
            </a:pPr>
            <a:r>
              <a:rPr lang="en" sz="1400">
                <a:latin typeface="Arial"/>
                <a:ea typeface="Arial"/>
                <a:cs typeface="Arial"/>
                <a:sym typeface="Arial"/>
              </a:rPr>
              <a:t> [6] M. A. Hall, Correlation-based Feature Selection for Machine Learning- University of Waikato. [Online]. Available: https://www.cs.waikato.ac.nz/ mhall/thesis.pdf. [Accessed: 22-Apr2022].</a:t>
            </a:r>
            <a:endParaRPr sz="14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ctrTitle"/>
          </p:nvPr>
        </p:nvSpPr>
        <p:spPr>
          <a:xfrm>
            <a:off x="1680302" y="153050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500">
                <a:solidFill>
                  <a:schemeClr val="lt2"/>
                </a:solidFill>
                <a:latin typeface="Arial"/>
                <a:ea typeface="Arial"/>
                <a:cs typeface="Arial"/>
                <a:sym typeface="Arial"/>
              </a:rPr>
              <a:t>Thank You</a:t>
            </a:r>
            <a:endParaRPr sz="54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4294967295" type="title"/>
          </p:nvPr>
        </p:nvSpPr>
        <p:spPr>
          <a:xfrm>
            <a:off x="535775" y="5212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Problem Statement</a:t>
            </a:r>
            <a:endParaRPr sz="2400">
              <a:solidFill>
                <a:schemeClr val="accent5"/>
              </a:solidFill>
            </a:endParaRPr>
          </a:p>
        </p:txBody>
      </p:sp>
      <p:sp>
        <p:nvSpPr>
          <p:cNvPr id="78" name="Google Shape;78;p15"/>
          <p:cNvSpPr txBox="1"/>
          <p:nvPr>
            <p:ph idx="4294967295" type="title"/>
          </p:nvPr>
        </p:nvSpPr>
        <p:spPr>
          <a:xfrm>
            <a:off x="535775" y="1480150"/>
            <a:ext cx="7752000" cy="30675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To predict the risk of heart disease in a patient given a few sets of parameters that incorporate the disease using machine learning algorithms and finding the best model with the highest accuracy that can solve the problem countering the risk of false-positive detection.</a:t>
            </a:r>
            <a:endParaRPr sz="1500">
              <a:latin typeface="Arial"/>
              <a:ea typeface="Arial"/>
              <a:cs typeface="Arial"/>
              <a:sym typeface="Arial"/>
            </a:endParaRPr>
          </a:p>
          <a:p>
            <a:pPr indent="0" lvl="0" marL="0" rtl="0" algn="l">
              <a:lnSpc>
                <a:spcPct val="115000"/>
              </a:lnSpc>
              <a:spcBef>
                <a:spcPts val="0"/>
              </a:spcBef>
              <a:spcAft>
                <a:spcPts val="1600"/>
              </a:spcAft>
              <a:buNone/>
            </a:pPr>
            <a:r>
              <a:t/>
            </a:r>
            <a:endParaRPr sz="15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4294967295" type="title"/>
          </p:nvPr>
        </p:nvSpPr>
        <p:spPr>
          <a:xfrm>
            <a:off x="565900" y="2600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Gantt Chart</a:t>
            </a:r>
            <a:endParaRPr sz="2400">
              <a:solidFill>
                <a:schemeClr val="accent5"/>
              </a:solidFill>
            </a:endParaRPr>
          </a:p>
        </p:txBody>
      </p:sp>
      <p:pic>
        <p:nvPicPr>
          <p:cNvPr id="84" name="Google Shape;84;p16"/>
          <p:cNvPicPr preferRelativeResize="0"/>
          <p:nvPr/>
        </p:nvPicPr>
        <p:blipFill>
          <a:blip r:embed="rId3">
            <a:alphaModFix/>
          </a:blip>
          <a:stretch>
            <a:fillRect/>
          </a:stretch>
        </p:blipFill>
        <p:spPr>
          <a:xfrm>
            <a:off x="1145225" y="914175"/>
            <a:ext cx="6630300" cy="4008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4294967295" type="title"/>
          </p:nvPr>
        </p:nvSpPr>
        <p:spPr>
          <a:xfrm>
            <a:off x="535775" y="5212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Existing Body of Work</a:t>
            </a:r>
            <a:endParaRPr sz="2400">
              <a:solidFill>
                <a:schemeClr val="accent5"/>
              </a:solidFill>
            </a:endParaRPr>
          </a:p>
        </p:txBody>
      </p:sp>
      <p:sp>
        <p:nvSpPr>
          <p:cNvPr id="90" name="Google Shape;90;p17"/>
          <p:cNvSpPr txBox="1"/>
          <p:nvPr>
            <p:ph idx="4294967295" type="title"/>
          </p:nvPr>
        </p:nvSpPr>
        <p:spPr>
          <a:xfrm>
            <a:off x="535775" y="1346325"/>
            <a:ext cx="7912800" cy="26970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0"/>
              </a:spcBef>
              <a:spcAft>
                <a:spcPts val="0"/>
              </a:spcAft>
              <a:buSzPts val="1500"/>
              <a:buFont typeface="Arial"/>
              <a:buChar char="●"/>
            </a:pPr>
            <a:r>
              <a:rPr lang="en" sz="1500">
                <a:latin typeface="Arial"/>
                <a:ea typeface="Arial"/>
                <a:cs typeface="Arial"/>
                <a:sym typeface="Arial"/>
              </a:rPr>
              <a:t>The paper named “Improved Study of Heart Disease Prediction System using Data Mining Classification Techniques” uses Naive Bayes, Decision Trees, and Neural Networks approaches. For improvising the model, they introduced two more attributes namely smoking and obesity. This resulted in increase in prediction accuracy. [3]</a:t>
            </a:r>
            <a:endParaRPr sz="1500">
              <a:latin typeface="Arial"/>
              <a:ea typeface="Arial"/>
              <a:cs typeface="Arial"/>
              <a:sym typeface="Arial"/>
            </a:endParaRPr>
          </a:p>
          <a:p>
            <a:pPr indent="-323850" lvl="0" marL="457200" rtl="0" algn="l">
              <a:lnSpc>
                <a:spcPct val="140000"/>
              </a:lnSpc>
              <a:spcBef>
                <a:spcPts val="0"/>
              </a:spcBef>
              <a:spcAft>
                <a:spcPts val="0"/>
              </a:spcAft>
              <a:buSzPts val="1500"/>
              <a:buFont typeface="Arial"/>
              <a:buChar char="●"/>
            </a:pPr>
            <a:r>
              <a:rPr lang="en" sz="1500">
                <a:latin typeface="Arial"/>
                <a:ea typeface="Arial"/>
                <a:cs typeface="Arial"/>
                <a:sym typeface="Arial"/>
              </a:rPr>
              <a:t>The paper named “Improving the accuracy of prediction of heart disease risk based on ensemble classification techniques” uses technique of ensemble classification. The ensemble classification technique used to improve the accuracy of model by considering the decision of multiple classifiers. This resulted in an increase of prediction accuracy by 7%. [4]</a:t>
            </a:r>
            <a:endParaRPr sz="1500">
              <a:latin typeface="Lato"/>
              <a:ea typeface="Lato"/>
              <a:cs typeface="Lato"/>
              <a:sym typeface="Lato"/>
            </a:endParaRPr>
          </a:p>
        </p:txBody>
      </p:sp>
      <p:sp>
        <p:nvSpPr>
          <p:cNvPr id="91" name="Google Shape;91;p17"/>
          <p:cNvSpPr txBox="1"/>
          <p:nvPr/>
        </p:nvSpPr>
        <p:spPr>
          <a:xfrm>
            <a:off x="666350" y="4319725"/>
            <a:ext cx="8147100" cy="800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1000">
                <a:solidFill>
                  <a:schemeClr val="lt2"/>
                </a:solidFill>
              </a:rPr>
              <a:t>3.  	</a:t>
            </a:r>
            <a:r>
              <a:rPr lang="en" sz="1000">
                <a:solidFill>
                  <a:schemeClr val="lt2"/>
                </a:solidFill>
              </a:rPr>
              <a:t>C.S. Dangare, S.S. Apte, “Improved Study of Heart Disease Prediction System using Data Mining Classification Techniques”, International Journal of Computer Applications vol.47, issue.10, pp. 44-48, 2012.</a:t>
            </a:r>
            <a:endParaRPr sz="1000">
              <a:solidFill>
                <a:schemeClr val="lt2"/>
              </a:solidFill>
            </a:endParaRPr>
          </a:p>
          <a:p>
            <a:pPr indent="0" lvl="0" marL="0" rtl="0" algn="l">
              <a:lnSpc>
                <a:spcPct val="90000"/>
              </a:lnSpc>
              <a:spcBef>
                <a:spcPts val="0"/>
              </a:spcBef>
              <a:spcAft>
                <a:spcPts val="0"/>
              </a:spcAft>
              <a:buNone/>
            </a:pPr>
            <a:r>
              <a:rPr lang="en" sz="1000">
                <a:solidFill>
                  <a:schemeClr val="lt2"/>
                </a:solidFill>
              </a:rPr>
              <a:t>4. 	C.B.C. Latha, S.C. Jeeva, “Improving the accuracy of prediction of heart disease risk based on ensemble classification techniques”, Informatics in Medicine, Unlocked 16, pp.100203, 2019.</a:t>
            </a:r>
            <a:endParaRPr sz="10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4294967295" type="title"/>
          </p:nvPr>
        </p:nvSpPr>
        <p:spPr>
          <a:xfrm>
            <a:off x="535775" y="521275"/>
            <a:ext cx="83850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solidFill>
                  <a:schemeClr val="accent5"/>
                </a:solidFill>
              </a:rPr>
              <a:t>Conclusions from </a:t>
            </a:r>
            <a:r>
              <a:rPr lang="en" sz="3600">
                <a:solidFill>
                  <a:schemeClr val="accent5"/>
                </a:solidFill>
              </a:rPr>
              <a:t>Existing Body of Work</a:t>
            </a:r>
            <a:endParaRPr sz="2400">
              <a:solidFill>
                <a:schemeClr val="accent5"/>
              </a:solidFill>
            </a:endParaRPr>
          </a:p>
        </p:txBody>
      </p:sp>
      <p:sp>
        <p:nvSpPr>
          <p:cNvPr id="97" name="Google Shape;97;p18"/>
          <p:cNvSpPr txBox="1"/>
          <p:nvPr>
            <p:ph idx="4294967295" type="title"/>
          </p:nvPr>
        </p:nvSpPr>
        <p:spPr>
          <a:xfrm>
            <a:off x="535775" y="1480150"/>
            <a:ext cx="7912800" cy="2697000"/>
          </a:xfrm>
          <a:prstGeom prst="rect">
            <a:avLst/>
          </a:prstGeom>
        </p:spPr>
        <p:txBody>
          <a:bodyPr anchorCtr="0" anchor="t" bIns="91425" lIns="91425" spcFirstLastPara="1" rIns="91425" wrap="square" tIns="91425">
            <a:normAutofit fontScale="90000"/>
          </a:bodyPr>
          <a:lstStyle/>
          <a:p>
            <a:pPr indent="-320040" lvl="0" marL="457200" rtl="0" algn="l">
              <a:lnSpc>
                <a:spcPct val="140000"/>
              </a:lnSpc>
              <a:spcBef>
                <a:spcPts val="0"/>
              </a:spcBef>
              <a:spcAft>
                <a:spcPts val="0"/>
              </a:spcAft>
              <a:buSzPct val="100000"/>
              <a:buFont typeface="Arial"/>
              <a:buChar char="●"/>
            </a:pPr>
            <a:r>
              <a:rPr lang="en" sz="1600">
                <a:latin typeface="Arial"/>
                <a:ea typeface="Arial"/>
                <a:cs typeface="Arial"/>
                <a:sym typeface="Arial"/>
              </a:rPr>
              <a:t>[3] Paper helped to understand that the techniques such as feature extraction and feature selection can increase the model performance. The author added 2 new features to improve the accuracy of the model.</a:t>
            </a:r>
            <a:endParaRPr sz="1600">
              <a:latin typeface="Arial"/>
              <a:ea typeface="Arial"/>
              <a:cs typeface="Arial"/>
              <a:sym typeface="Arial"/>
            </a:endParaRPr>
          </a:p>
          <a:p>
            <a:pPr indent="0" lvl="0" marL="457200" rtl="0" algn="l">
              <a:lnSpc>
                <a:spcPct val="140000"/>
              </a:lnSpc>
              <a:spcBef>
                <a:spcPts val="0"/>
              </a:spcBef>
              <a:spcAft>
                <a:spcPts val="0"/>
              </a:spcAft>
              <a:buNone/>
            </a:pPr>
            <a:r>
              <a:t/>
            </a:r>
            <a:endParaRPr sz="1600">
              <a:latin typeface="Arial"/>
              <a:ea typeface="Arial"/>
              <a:cs typeface="Arial"/>
              <a:sym typeface="Arial"/>
            </a:endParaRPr>
          </a:p>
          <a:p>
            <a:pPr indent="-320040" lvl="0" marL="457200" rtl="0" algn="l">
              <a:lnSpc>
                <a:spcPct val="140000"/>
              </a:lnSpc>
              <a:spcBef>
                <a:spcPts val="0"/>
              </a:spcBef>
              <a:spcAft>
                <a:spcPts val="0"/>
              </a:spcAft>
              <a:buSzPct val="100000"/>
              <a:buFont typeface="Arial"/>
              <a:buChar char="●"/>
            </a:pPr>
            <a:r>
              <a:rPr lang="en" sz="1600">
                <a:latin typeface="Arial"/>
                <a:ea typeface="Arial"/>
                <a:cs typeface="Arial"/>
                <a:sym typeface="Arial"/>
              </a:rPr>
              <a:t>[4] Paper helped to understand that the technique of prediction using ensemble classifiers in which authors try to combine several weak classification algorithms to produce improved results. </a:t>
            </a:r>
            <a:endParaRPr sz="1600">
              <a:latin typeface="Arial"/>
              <a:ea typeface="Arial"/>
              <a:cs typeface="Arial"/>
              <a:sym typeface="Arial"/>
            </a:endParaRPr>
          </a:p>
          <a:p>
            <a:pPr indent="0" lvl="0" marL="0" rtl="0" algn="l">
              <a:lnSpc>
                <a:spcPct val="115000"/>
              </a:lnSpc>
              <a:spcBef>
                <a:spcPts val="0"/>
              </a:spcBef>
              <a:spcAft>
                <a:spcPts val="1600"/>
              </a:spcAft>
              <a:buNone/>
            </a:pPr>
            <a:r>
              <a:t/>
            </a:r>
            <a:endParaRPr sz="1600">
              <a:latin typeface="Arial"/>
              <a:ea typeface="Arial"/>
              <a:cs typeface="Arial"/>
              <a:sym typeface="Arial"/>
            </a:endParaRPr>
          </a:p>
        </p:txBody>
      </p:sp>
      <p:sp>
        <p:nvSpPr>
          <p:cNvPr id="98" name="Google Shape;98;p18"/>
          <p:cNvSpPr txBox="1"/>
          <p:nvPr/>
        </p:nvSpPr>
        <p:spPr>
          <a:xfrm>
            <a:off x="535775" y="4088675"/>
            <a:ext cx="8147100" cy="800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1000">
                <a:solidFill>
                  <a:schemeClr val="lt2"/>
                </a:solidFill>
              </a:rPr>
              <a:t>3.	</a:t>
            </a:r>
            <a:r>
              <a:rPr lang="en" sz="1000">
                <a:solidFill>
                  <a:schemeClr val="lt2"/>
                </a:solidFill>
              </a:rPr>
              <a:t>C.S. Dangare, S.S. Apte, “Improved Study of Heart Disease Prediction System using Data Mining Classification Techniques”, International Journal of Computer Applications vol.47, issue.10, pp. 44-48, 2012.</a:t>
            </a:r>
            <a:endParaRPr sz="1000">
              <a:solidFill>
                <a:schemeClr val="lt2"/>
              </a:solidFill>
            </a:endParaRPr>
          </a:p>
          <a:p>
            <a:pPr indent="0" lvl="0" marL="0" rtl="0" algn="l">
              <a:lnSpc>
                <a:spcPct val="90000"/>
              </a:lnSpc>
              <a:spcBef>
                <a:spcPts val="0"/>
              </a:spcBef>
              <a:spcAft>
                <a:spcPts val="0"/>
              </a:spcAft>
              <a:buNone/>
            </a:pPr>
            <a:r>
              <a:rPr lang="en" sz="1000">
                <a:solidFill>
                  <a:schemeClr val="lt2"/>
                </a:solidFill>
              </a:rPr>
              <a:t>4.	C.B.C. Latha, S.C. Jeeva, “Improving the accuracy of prediction of heart disease risk based on ensemble classification techniques”, Informatics in Medicine, Unlocked 16, pp.100203, 2019.</a:t>
            </a:r>
            <a:endParaRPr sz="10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4294967295" type="title"/>
          </p:nvPr>
        </p:nvSpPr>
        <p:spPr>
          <a:xfrm>
            <a:off x="550350" y="36052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Our Approach</a:t>
            </a:r>
            <a:endParaRPr sz="2400">
              <a:solidFill>
                <a:schemeClr val="accent5"/>
              </a:solidFill>
            </a:endParaRPr>
          </a:p>
        </p:txBody>
      </p:sp>
      <p:sp>
        <p:nvSpPr>
          <p:cNvPr id="104" name="Google Shape;104;p19"/>
          <p:cNvSpPr txBox="1"/>
          <p:nvPr>
            <p:ph idx="4294967295" type="title"/>
          </p:nvPr>
        </p:nvSpPr>
        <p:spPr>
          <a:xfrm>
            <a:off x="550350" y="1128525"/>
            <a:ext cx="8043300" cy="30675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lang="en" sz="1500">
                <a:latin typeface="Arial"/>
                <a:ea typeface="Arial"/>
                <a:cs typeface="Arial"/>
                <a:sym typeface="Arial"/>
              </a:rPr>
              <a:t>Cardiovascular Disease Dataset published by Ryerson University. [4]</a:t>
            </a:r>
            <a:endParaRPr sz="1500">
              <a:latin typeface="Arial"/>
              <a:ea typeface="Arial"/>
              <a:cs typeface="Arial"/>
              <a:sym typeface="Arial"/>
            </a:endParaRPr>
          </a:p>
          <a:p>
            <a:pPr indent="0" lvl="0" marL="0" rtl="0" algn="l">
              <a:lnSpc>
                <a:spcPct val="90000"/>
              </a:lnSpc>
              <a:spcBef>
                <a:spcPts val="800"/>
              </a:spcBef>
              <a:spcAft>
                <a:spcPts val="0"/>
              </a:spcAft>
              <a:buNone/>
            </a:pPr>
            <a:r>
              <a:rPr lang="en" sz="1500">
                <a:latin typeface="Arial"/>
                <a:ea typeface="Arial"/>
                <a:cs typeface="Arial"/>
                <a:sym typeface="Arial"/>
              </a:rPr>
              <a:t>Dataset contains 12 columns (11 attributes and 1 output) and 70,000 rows.</a:t>
            </a:r>
            <a:endParaRPr sz="1500">
              <a:latin typeface="Arial"/>
              <a:ea typeface="Arial"/>
              <a:cs typeface="Arial"/>
              <a:sym typeface="Arial"/>
            </a:endParaRPr>
          </a:p>
          <a:p>
            <a:pPr indent="0" lvl="0" marL="0" rtl="0" algn="l">
              <a:lnSpc>
                <a:spcPct val="90000"/>
              </a:lnSpc>
              <a:spcBef>
                <a:spcPts val="800"/>
              </a:spcBef>
              <a:spcAft>
                <a:spcPts val="0"/>
              </a:spcAft>
              <a:buNone/>
            </a:pPr>
            <a:r>
              <a:rPr b="1" lang="en" sz="1500" u="sng">
                <a:latin typeface="Arial"/>
                <a:ea typeface="Arial"/>
                <a:cs typeface="Arial"/>
                <a:sym typeface="Arial"/>
              </a:rPr>
              <a:t>Step 1: Data Pre-processing</a:t>
            </a:r>
            <a:endParaRPr b="1" sz="1500" u="sng">
              <a:latin typeface="Arial"/>
              <a:ea typeface="Arial"/>
              <a:cs typeface="Arial"/>
              <a:sym typeface="Arial"/>
            </a:endParaRPr>
          </a:p>
          <a:p>
            <a:pPr indent="-323850" lvl="0" marL="457200" rtl="0" algn="l">
              <a:lnSpc>
                <a:spcPct val="90000"/>
              </a:lnSpc>
              <a:spcBef>
                <a:spcPts val="800"/>
              </a:spcBef>
              <a:spcAft>
                <a:spcPts val="0"/>
              </a:spcAft>
              <a:buSzPts val="1500"/>
              <a:buFont typeface="Arial"/>
              <a:buChar char="●"/>
            </a:pPr>
            <a:r>
              <a:rPr lang="en" sz="1500">
                <a:latin typeface="Arial"/>
                <a:ea typeface="Arial"/>
                <a:cs typeface="Arial"/>
                <a:sym typeface="Arial"/>
              </a:rPr>
              <a:t>Removing null values.</a:t>
            </a:r>
            <a:endParaRPr sz="1500">
              <a:latin typeface="Arial"/>
              <a:ea typeface="Arial"/>
              <a:cs typeface="Arial"/>
              <a:sym typeface="Arial"/>
            </a:endParaRPr>
          </a:p>
          <a:p>
            <a:pPr indent="-323850" lvl="0" marL="457200" rtl="0" algn="l">
              <a:lnSpc>
                <a:spcPct val="90000"/>
              </a:lnSpc>
              <a:spcBef>
                <a:spcPts val="0"/>
              </a:spcBef>
              <a:spcAft>
                <a:spcPts val="0"/>
              </a:spcAft>
              <a:buSzPts val="1500"/>
              <a:buFont typeface="Arial"/>
              <a:buChar char="●"/>
            </a:pPr>
            <a:r>
              <a:rPr lang="en" sz="1500">
                <a:latin typeface="Arial"/>
                <a:ea typeface="Arial"/>
                <a:cs typeface="Arial"/>
                <a:sym typeface="Arial"/>
              </a:rPr>
              <a:t>Removing instances having outlier values of the ap_hi (Systolic Blood Pressure values &gt; 250 and &lt; 0) and ap_lo (Diastolic Blood Pressure values &gt; 200 and &lt; 0).</a:t>
            </a:r>
            <a:endParaRPr sz="1500">
              <a:latin typeface="Arial"/>
              <a:ea typeface="Arial"/>
              <a:cs typeface="Arial"/>
              <a:sym typeface="Arial"/>
            </a:endParaRPr>
          </a:p>
          <a:p>
            <a:pPr indent="-323850" lvl="0" marL="457200" rtl="0" algn="l">
              <a:lnSpc>
                <a:spcPct val="90000"/>
              </a:lnSpc>
              <a:spcBef>
                <a:spcPts val="0"/>
              </a:spcBef>
              <a:spcAft>
                <a:spcPts val="0"/>
              </a:spcAft>
              <a:buSzPts val="1500"/>
              <a:buFont typeface="Arial"/>
              <a:buChar char="●"/>
            </a:pPr>
            <a:r>
              <a:rPr lang="en" sz="1500">
                <a:latin typeface="Arial"/>
                <a:ea typeface="Arial"/>
                <a:cs typeface="Arial"/>
                <a:sym typeface="Arial"/>
              </a:rPr>
              <a:t>Age given in days was converted to years for ease in computation. </a:t>
            </a:r>
            <a:endParaRPr sz="1500">
              <a:latin typeface="Arial"/>
              <a:ea typeface="Arial"/>
              <a:cs typeface="Arial"/>
              <a:sym typeface="Arial"/>
            </a:endParaRPr>
          </a:p>
          <a:p>
            <a:pPr indent="0" lvl="0" marL="0" rtl="0" algn="l">
              <a:lnSpc>
                <a:spcPct val="90000"/>
              </a:lnSpc>
              <a:spcBef>
                <a:spcPts val="800"/>
              </a:spcBef>
              <a:spcAft>
                <a:spcPts val="0"/>
              </a:spcAft>
              <a:buNone/>
            </a:pPr>
            <a:r>
              <a:rPr b="1" lang="en" sz="1500" u="sng">
                <a:latin typeface="Arial"/>
                <a:ea typeface="Arial"/>
                <a:cs typeface="Arial"/>
                <a:sym typeface="Arial"/>
              </a:rPr>
              <a:t>Step 2: Exploratory Data Analysis </a:t>
            </a:r>
            <a:r>
              <a:rPr lang="en" sz="1500">
                <a:latin typeface="Arial"/>
                <a:ea typeface="Arial"/>
                <a:cs typeface="Arial"/>
                <a:sym typeface="Arial"/>
              </a:rPr>
              <a:t>  (Results can be found in the upcoming slides)</a:t>
            </a:r>
            <a:endParaRPr sz="1500">
              <a:latin typeface="Arial"/>
              <a:ea typeface="Arial"/>
              <a:cs typeface="Arial"/>
              <a:sym typeface="Arial"/>
            </a:endParaRPr>
          </a:p>
          <a:p>
            <a:pPr indent="-323850" lvl="0" marL="457200" rtl="0" algn="l">
              <a:lnSpc>
                <a:spcPct val="90000"/>
              </a:lnSpc>
              <a:spcBef>
                <a:spcPts val="800"/>
              </a:spcBef>
              <a:spcAft>
                <a:spcPts val="0"/>
              </a:spcAft>
              <a:buSzPts val="1500"/>
              <a:buFont typeface="Arial"/>
              <a:buChar char="●"/>
            </a:pPr>
            <a:r>
              <a:rPr lang="en" sz="1500">
                <a:latin typeface="Arial"/>
                <a:ea typeface="Arial"/>
                <a:cs typeface="Arial"/>
                <a:sym typeface="Arial"/>
              </a:rPr>
              <a:t>Correlation of the target variable with the data was found with the help of correlation matrix. Maximum correlation with the target variable observed was 0.41. Hence our dataset is moderately correlated.</a:t>
            </a:r>
            <a:endParaRPr sz="1500">
              <a:latin typeface="Arial"/>
              <a:ea typeface="Arial"/>
              <a:cs typeface="Arial"/>
              <a:sym typeface="Arial"/>
            </a:endParaRPr>
          </a:p>
          <a:p>
            <a:pPr indent="-323850" lvl="0" marL="457200" rtl="0" algn="l">
              <a:lnSpc>
                <a:spcPct val="90000"/>
              </a:lnSpc>
              <a:spcBef>
                <a:spcPts val="0"/>
              </a:spcBef>
              <a:spcAft>
                <a:spcPts val="0"/>
              </a:spcAft>
              <a:buSzPts val="1500"/>
              <a:buFont typeface="Arial"/>
              <a:buChar char="●"/>
            </a:pPr>
            <a:r>
              <a:rPr lang="en" sz="1500">
                <a:latin typeface="Arial"/>
                <a:ea typeface="Arial"/>
                <a:cs typeface="Arial"/>
                <a:sym typeface="Arial"/>
              </a:rPr>
              <a:t>Getting more insights of the data. </a:t>
            </a:r>
            <a:endParaRPr sz="1500">
              <a:latin typeface="Arial"/>
              <a:ea typeface="Arial"/>
              <a:cs typeface="Arial"/>
              <a:sym typeface="Arial"/>
            </a:endParaRPr>
          </a:p>
          <a:p>
            <a:pPr indent="0" lvl="0" marL="0" rtl="0" algn="l">
              <a:lnSpc>
                <a:spcPct val="90000"/>
              </a:lnSpc>
              <a:spcBef>
                <a:spcPts val="800"/>
              </a:spcBef>
              <a:spcAft>
                <a:spcPts val="0"/>
              </a:spcAft>
              <a:buNone/>
            </a:pPr>
            <a:r>
              <a:rPr lang="en" sz="1000">
                <a:solidFill>
                  <a:schemeClr val="lt2"/>
                </a:solidFill>
                <a:latin typeface="Arial"/>
                <a:ea typeface="Arial"/>
                <a:cs typeface="Arial"/>
                <a:sym typeface="Arial"/>
              </a:rPr>
              <a:t>2. 	Ryerson University, “Cardiovascular Disease dataset,” 2019. [Online] Available: www.kaggle.com.</a:t>
            </a:r>
            <a:endParaRPr sz="1000">
              <a:solidFill>
                <a:schemeClr val="lt2"/>
              </a:solidFill>
              <a:latin typeface="Arial"/>
              <a:ea typeface="Arial"/>
              <a:cs typeface="Arial"/>
              <a:sym typeface="Arial"/>
            </a:endParaRPr>
          </a:p>
          <a:p>
            <a:pPr indent="0" lvl="0" marL="0" rtl="0" algn="l">
              <a:lnSpc>
                <a:spcPct val="115000"/>
              </a:lnSpc>
              <a:spcBef>
                <a:spcPts val="0"/>
              </a:spcBef>
              <a:spcAft>
                <a:spcPts val="1600"/>
              </a:spcAft>
              <a:buNone/>
            </a:pPr>
            <a:r>
              <a:t/>
            </a:r>
            <a:endParaRPr sz="15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484300" y="640975"/>
            <a:ext cx="7655100" cy="4186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b="1" lang="en" sz="1500" u="sng">
                <a:solidFill>
                  <a:schemeClr val="dk1"/>
                </a:solidFill>
              </a:rPr>
              <a:t>Step 3: Feature Extraction and Selection:</a:t>
            </a:r>
            <a:endParaRPr b="1" sz="1500" u="sng">
              <a:solidFill>
                <a:schemeClr val="dk1"/>
              </a:solidFill>
            </a:endParaRPr>
          </a:p>
          <a:p>
            <a:pPr indent="0" lvl="0" marL="0" rtl="0" algn="l">
              <a:lnSpc>
                <a:spcPct val="90000"/>
              </a:lnSpc>
              <a:spcBef>
                <a:spcPts val="800"/>
              </a:spcBef>
              <a:spcAft>
                <a:spcPts val="0"/>
              </a:spcAft>
              <a:buNone/>
            </a:pPr>
            <a:r>
              <a:t/>
            </a:r>
            <a:endParaRPr b="1" sz="1500" u="sng">
              <a:solidFill>
                <a:schemeClr val="dk1"/>
              </a:solidFill>
            </a:endParaRPr>
          </a:p>
          <a:p>
            <a:pPr indent="-323850" lvl="0" marL="457200" rtl="0" algn="l">
              <a:lnSpc>
                <a:spcPct val="90000"/>
              </a:lnSpc>
              <a:spcBef>
                <a:spcPts val="0"/>
              </a:spcBef>
              <a:spcAft>
                <a:spcPts val="0"/>
              </a:spcAft>
              <a:buClr>
                <a:schemeClr val="dk1"/>
              </a:buClr>
              <a:buSzPts val="1500"/>
              <a:buChar char="●"/>
            </a:pPr>
            <a:r>
              <a:rPr lang="en" sz="1500">
                <a:solidFill>
                  <a:schemeClr val="dk1"/>
                </a:solidFill>
              </a:rPr>
              <a:t>Applied CFS (Correlation-based Feature Selection)  algorithm for finding the best set of features for predicting the heart disease.</a:t>
            </a:r>
            <a:endParaRPr sz="1500">
              <a:solidFill>
                <a:schemeClr val="dk1"/>
              </a:solidFill>
            </a:endParaRPr>
          </a:p>
          <a:p>
            <a:pPr indent="0" lvl="0" marL="0" rtl="0" algn="l">
              <a:lnSpc>
                <a:spcPct val="90000"/>
              </a:lnSpc>
              <a:spcBef>
                <a:spcPts val="0"/>
              </a:spcBef>
              <a:spcAft>
                <a:spcPts val="0"/>
              </a:spcAft>
              <a:buNone/>
            </a:pPr>
            <a:r>
              <a:t/>
            </a:r>
            <a:endParaRPr sz="1500">
              <a:solidFill>
                <a:schemeClr val="dk1"/>
              </a:solidFill>
            </a:endParaRPr>
          </a:p>
          <a:p>
            <a:pPr indent="0" lvl="0" marL="0" rtl="0" algn="l">
              <a:lnSpc>
                <a:spcPct val="90000"/>
              </a:lnSpc>
              <a:spcBef>
                <a:spcPts val="800"/>
              </a:spcBef>
              <a:spcAft>
                <a:spcPts val="0"/>
              </a:spcAft>
              <a:buNone/>
            </a:pPr>
            <a:r>
              <a:rPr b="1" lang="en" sz="1500" u="sng">
                <a:solidFill>
                  <a:schemeClr val="dk1"/>
                </a:solidFill>
              </a:rPr>
              <a:t>Step 4: Disease Prediction</a:t>
            </a:r>
            <a:endParaRPr b="1" sz="1500" u="sng">
              <a:solidFill>
                <a:schemeClr val="dk1"/>
              </a:solidFill>
            </a:endParaRPr>
          </a:p>
          <a:p>
            <a:pPr indent="0" lvl="0" marL="0" rtl="0" algn="l">
              <a:lnSpc>
                <a:spcPct val="90000"/>
              </a:lnSpc>
              <a:spcBef>
                <a:spcPts val="800"/>
              </a:spcBef>
              <a:spcAft>
                <a:spcPts val="0"/>
              </a:spcAft>
              <a:buNone/>
            </a:pPr>
            <a:r>
              <a:t/>
            </a:r>
            <a:endParaRPr b="1" sz="1500" u="sng">
              <a:solidFill>
                <a:schemeClr val="dk1"/>
              </a:solidFill>
            </a:endParaRPr>
          </a:p>
          <a:p>
            <a:pPr indent="-323850" lvl="0" marL="457200" rtl="0" algn="l">
              <a:lnSpc>
                <a:spcPct val="90000"/>
              </a:lnSpc>
              <a:spcBef>
                <a:spcPts val="0"/>
              </a:spcBef>
              <a:spcAft>
                <a:spcPts val="0"/>
              </a:spcAft>
              <a:buClr>
                <a:schemeClr val="dk1"/>
              </a:buClr>
              <a:buSzPts val="1500"/>
              <a:buChar char="●"/>
            </a:pPr>
            <a:r>
              <a:rPr lang="en" sz="1500">
                <a:solidFill>
                  <a:schemeClr val="dk1"/>
                </a:solidFill>
              </a:rPr>
              <a:t>Divided the data set into training and testing sets i.e 80% train data set and 20% test data set.</a:t>
            </a:r>
            <a:endParaRPr sz="1500">
              <a:solidFill>
                <a:schemeClr val="dk1"/>
              </a:solidFill>
            </a:endParaRPr>
          </a:p>
          <a:p>
            <a:pPr indent="-323850" lvl="0" marL="457200" rtl="0" algn="l">
              <a:lnSpc>
                <a:spcPct val="90000"/>
              </a:lnSpc>
              <a:spcBef>
                <a:spcPts val="0"/>
              </a:spcBef>
              <a:spcAft>
                <a:spcPts val="0"/>
              </a:spcAft>
              <a:buClr>
                <a:schemeClr val="dk1"/>
              </a:buClr>
              <a:buSzPts val="1500"/>
              <a:buChar char="●"/>
            </a:pPr>
            <a:r>
              <a:rPr lang="en" sz="1500">
                <a:solidFill>
                  <a:schemeClr val="dk1"/>
                </a:solidFill>
              </a:rPr>
              <a:t>This problem is a typical example of classification problem, so we tried to use different classification methods on our data set.</a:t>
            </a:r>
            <a:endParaRPr sz="1500">
              <a:solidFill>
                <a:schemeClr val="dk1"/>
              </a:solidFill>
            </a:endParaRPr>
          </a:p>
          <a:p>
            <a:pPr indent="-323850" lvl="0" marL="457200" rtl="0" algn="l">
              <a:lnSpc>
                <a:spcPct val="90000"/>
              </a:lnSpc>
              <a:spcBef>
                <a:spcPts val="0"/>
              </a:spcBef>
              <a:spcAft>
                <a:spcPts val="0"/>
              </a:spcAft>
              <a:buClr>
                <a:schemeClr val="dk1"/>
              </a:buClr>
              <a:buSzPts val="1500"/>
              <a:buChar char="●"/>
            </a:pPr>
            <a:r>
              <a:rPr lang="en" sz="1500">
                <a:solidFill>
                  <a:schemeClr val="dk1"/>
                </a:solidFill>
              </a:rPr>
              <a:t>Applied KNN algorithm on training and testing data and measured its accuracy by confusion matrix.</a:t>
            </a:r>
            <a:endParaRPr sz="1500">
              <a:solidFill>
                <a:schemeClr val="dk1"/>
              </a:solidFill>
            </a:endParaRPr>
          </a:p>
          <a:p>
            <a:pPr indent="-323850" lvl="0" marL="457200" rtl="0" algn="l">
              <a:lnSpc>
                <a:spcPct val="90000"/>
              </a:lnSpc>
              <a:spcBef>
                <a:spcPts val="0"/>
              </a:spcBef>
              <a:spcAft>
                <a:spcPts val="0"/>
              </a:spcAft>
              <a:buClr>
                <a:schemeClr val="dk1"/>
              </a:buClr>
              <a:buSzPts val="1500"/>
              <a:buChar char="●"/>
            </a:pPr>
            <a:r>
              <a:rPr lang="en" sz="1500">
                <a:solidFill>
                  <a:schemeClr val="dk1"/>
                </a:solidFill>
              </a:rPr>
              <a:t>Applied Logistic Regression on training and testing data and measured its accuracy by confusion matrix.</a:t>
            </a:r>
            <a:endParaRPr b="1" sz="1500" u="sng">
              <a:solidFill>
                <a:schemeClr val="dk1"/>
              </a:solidFill>
            </a:endParaRPr>
          </a:p>
          <a:p>
            <a:pPr indent="0" lvl="0" marL="457200" rtl="0" algn="l">
              <a:lnSpc>
                <a:spcPct val="90000"/>
              </a:lnSpc>
              <a:spcBef>
                <a:spcPts val="0"/>
              </a:spcBef>
              <a:spcAft>
                <a:spcPts val="0"/>
              </a:spcAft>
              <a:buNone/>
            </a:pPr>
            <a:r>
              <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492250" y="863925"/>
            <a:ext cx="7655100" cy="2801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b="1" lang="en" sz="1500" u="sng">
                <a:solidFill>
                  <a:schemeClr val="dk1"/>
                </a:solidFill>
              </a:rPr>
              <a:t>Step 5: Ensemble Classification:</a:t>
            </a:r>
            <a:endParaRPr b="1" sz="1500" u="sng">
              <a:solidFill>
                <a:schemeClr val="dk1"/>
              </a:solidFill>
            </a:endParaRPr>
          </a:p>
          <a:p>
            <a:pPr indent="0" lvl="0" marL="0" rtl="0" algn="l">
              <a:lnSpc>
                <a:spcPct val="90000"/>
              </a:lnSpc>
              <a:spcBef>
                <a:spcPts val="800"/>
              </a:spcBef>
              <a:spcAft>
                <a:spcPts val="0"/>
              </a:spcAft>
              <a:buNone/>
            </a:pPr>
            <a:r>
              <a:t/>
            </a:r>
            <a:endParaRPr b="1" sz="1500" u="sng">
              <a:solidFill>
                <a:schemeClr val="dk1"/>
              </a:solidFill>
            </a:endParaRPr>
          </a:p>
          <a:p>
            <a:pPr indent="-323850" lvl="0" marL="457200" rtl="0" algn="l">
              <a:lnSpc>
                <a:spcPct val="90000"/>
              </a:lnSpc>
              <a:spcBef>
                <a:spcPts val="0"/>
              </a:spcBef>
              <a:spcAft>
                <a:spcPts val="0"/>
              </a:spcAft>
              <a:buClr>
                <a:schemeClr val="dk1"/>
              </a:buClr>
              <a:buSzPts val="1500"/>
              <a:buChar char="●"/>
            </a:pPr>
            <a:r>
              <a:rPr lang="en" sz="1500">
                <a:solidFill>
                  <a:schemeClr val="dk1"/>
                </a:solidFill>
              </a:rPr>
              <a:t>Implemented Bagging using Logistic Regression as a base classifier for further increasing the accuracy and reducing overfitting.</a:t>
            </a:r>
            <a:endParaRPr sz="1500">
              <a:solidFill>
                <a:schemeClr val="dk1"/>
              </a:solidFill>
            </a:endParaRPr>
          </a:p>
          <a:p>
            <a:pPr indent="0" lvl="0" marL="0" rtl="0" algn="l">
              <a:lnSpc>
                <a:spcPct val="90000"/>
              </a:lnSpc>
              <a:spcBef>
                <a:spcPts val="0"/>
              </a:spcBef>
              <a:spcAft>
                <a:spcPts val="0"/>
              </a:spcAft>
              <a:buNone/>
            </a:pPr>
            <a:r>
              <a:t/>
            </a:r>
            <a:endParaRPr sz="1500">
              <a:solidFill>
                <a:schemeClr val="dk1"/>
              </a:solidFill>
            </a:endParaRPr>
          </a:p>
          <a:p>
            <a:pPr indent="0" lvl="0" marL="0" rtl="0" algn="l">
              <a:lnSpc>
                <a:spcPct val="90000"/>
              </a:lnSpc>
              <a:spcBef>
                <a:spcPts val="0"/>
              </a:spcBef>
              <a:spcAft>
                <a:spcPts val="0"/>
              </a:spcAft>
              <a:buNone/>
            </a:pPr>
            <a:r>
              <a:t/>
            </a:r>
            <a:endParaRPr sz="1500">
              <a:solidFill>
                <a:schemeClr val="dk1"/>
              </a:solidFill>
            </a:endParaRPr>
          </a:p>
          <a:p>
            <a:pPr indent="0" lvl="0" marL="0" rtl="0" algn="l">
              <a:lnSpc>
                <a:spcPct val="90000"/>
              </a:lnSpc>
              <a:spcBef>
                <a:spcPts val="800"/>
              </a:spcBef>
              <a:spcAft>
                <a:spcPts val="0"/>
              </a:spcAft>
              <a:buNone/>
            </a:pPr>
            <a:r>
              <a:rPr b="1" lang="en" sz="1500" u="sng">
                <a:solidFill>
                  <a:schemeClr val="dk1"/>
                </a:solidFill>
              </a:rPr>
              <a:t>Step 6:  Model selection and deployment:</a:t>
            </a:r>
            <a:endParaRPr b="1" sz="1500" u="sng">
              <a:solidFill>
                <a:schemeClr val="dk1"/>
              </a:solidFill>
            </a:endParaRPr>
          </a:p>
          <a:p>
            <a:pPr indent="0" lvl="0" marL="0" rtl="0" algn="l">
              <a:lnSpc>
                <a:spcPct val="90000"/>
              </a:lnSpc>
              <a:spcBef>
                <a:spcPts val="800"/>
              </a:spcBef>
              <a:spcAft>
                <a:spcPts val="0"/>
              </a:spcAft>
              <a:buNone/>
            </a:pPr>
            <a:r>
              <a:t/>
            </a:r>
            <a:endParaRPr b="1" sz="1500" u="sng">
              <a:solidFill>
                <a:schemeClr val="dk1"/>
              </a:solidFill>
            </a:endParaRPr>
          </a:p>
          <a:p>
            <a:pPr indent="-323850" lvl="0" marL="457200" rtl="0" algn="l">
              <a:lnSpc>
                <a:spcPct val="90000"/>
              </a:lnSpc>
              <a:spcBef>
                <a:spcPts val="0"/>
              </a:spcBef>
              <a:spcAft>
                <a:spcPts val="0"/>
              </a:spcAft>
              <a:buClr>
                <a:schemeClr val="dk1"/>
              </a:buClr>
              <a:buSzPts val="1500"/>
              <a:buChar char="●"/>
            </a:pPr>
            <a:r>
              <a:rPr lang="en" sz="1500">
                <a:solidFill>
                  <a:schemeClr val="dk1"/>
                </a:solidFill>
              </a:rPr>
              <a:t>Pick the model having high accuracy and deployed the Web Application on the Cloud Platform.</a:t>
            </a:r>
            <a:endParaRPr b="1" sz="1500" u="sng">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