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Helvetica Neue"/>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3b847202b_3_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f3b847202b_3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3bcb6324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3bcb632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3b847202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3b847202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d7edbd1f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d7edbd1f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d7edbd1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d7edbd1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f4bfe00f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f4bfe00f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3b847202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3b847202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3b847202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3b847202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3b847202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3b847202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3b847202b_3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f3b847202b_3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3b84720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3b84720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f4bfe00f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f4bfe00f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3b847202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3b847202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e432c71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e432c71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e432c710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e432c710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3bcb632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3bcb63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3bcb632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3bcb632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idx="1" type="body"/>
          </p:nvPr>
        </p:nvSpPr>
        <p:spPr>
          <a:xfrm>
            <a:off x="633113" y="3532668"/>
            <a:ext cx="7886701" cy="414028"/>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61" name="Google Shape;61;p14"/>
          <p:cNvPicPr preferRelativeResize="0"/>
          <p:nvPr/>
        </p:nvPicPr>
        <p:blipFill rotWithShape="1">
          <a:blip r:embed="rId2">
            <a:alphaModFix/>
          </a:blip>
          <a:srcRect b="42109" l="31991" r="32034" t="42025"/>
          <a:stretch/>
        </p:blipFill>
        <p:spPr>
          <a:xfrm>
            <a:off x="5573211" y="563639"/>
            <a:ext cx="2946602" cy="999929"/>
          </a:xfrm>
          <a:prstGeom prst="rect">
            <a:avLst/>
          </a:prstGeom>
          <a:noFill/>
          <a:ln>
            <a:noFill/>
          </a:ln>
        </p:spPr>
      </p:pic>
      <p:sp>
        <p:nvSpPr>
          <p:cNvPr id="62" name="Google Shape;62;p14"/>
          <p:cNvSpPr txBox="1"/>
          <p:nvPr>
            <p:ph idx="2" type="body"/>
          </p:nvPr>
        </p:nvSpPr>
        <p:spPr>
          <a:xfrm>
            <a:off x="633113" y="2838745"/>
            <a:ext cx="7887000" cy="676275"/>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 name="Google Shape;63;p1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rgbClr val="444848"/>
                </a:solidFill>
              </a:defRPr>
            </a:lvl1pPr>
            <a:lvl2pPr lvl="1">
              <a:buNone/>
              <a:defRPr sz="1300">
                <a:solidFill>
                  <a:srgbClr val="444848"/>
                </a:solidFill>
              </a:defRPr>
            </a:lvl2pPr>
            <a:lvl3pPr lvl="2">
              <a:buNone/>
              <a:defRPr sz="1300">
                <a:solidFill>
                  <a:srgbClr val="444848"/>
                </a:solidFill>
              </a:defRPr>
            </a:lvl3pPr>
            <a:lvl4pPr lvl="3">
              <a:buNone/>
              <a:defRPr sz="1300">
                <a:solidFill>
                  <a:srgbClr val="444848"/>
                </a:solidFill>
              </a:defRPr>
            </a:lvl4pPr>
            <a:lvl5pPr lvl="4">
              <a:buNone/>
              <a:defRPr sz="1300">
                <a:solidFill>
                  <a:srgbClr val="444848"/>
                </a:solidFill>
              </a:defRPr>
            </a:lvl5pPr>
            <a:lvl6pPr lvl="5">
              <a:buNone/>
              <a:defRPr sz="1300">
                <a:solidFill>
                  <a:srgbClr val="444848"/>
                </a:solidFill>
              </a:defRPr>
            </a:lvl6pPr>
            <a:lvl7pPr lvl="6">
              <a:buNone/>
              <a:defRPr sz="1300">
                <a:solidFill>
                  <a:srgbClr val="444848"/>
                </a:solidFill>
              </a:defRPr>
            </a:lvl7pPr>
            <a:lvl8pPr lvl="7">
              <a:buNone/>
              <a:defRPr sz="1300">
                <a:solidFill>
                  <a:srgbClr val="444848"/>
                </a:solidFill>
              </a:defRPr>
            </a:lvl8pPr>
            <a:lvl9pPr lvl="8">
              <a:buNone/>
              <a:defRPr sz="1300">
                <a:solidFill>
                  <a:srgbClr val="44484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5"/>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67" name="Google Shape;67;p15"/>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8" name="Google Shape;68;p15"/>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9" name="Google Shape;69;p15"/>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16"/>
          <p:cNvSpPr txBox="1"/>
          <p:nvPr>
            <p:ph type="title"/>
          </p:nvPr>
        </p:nvSpPr>
        <p:spPr>
          <a:xfrm>
            <a:off x="445727" y="200025"/>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body"/>
          </p:nvPr>
        </p:nvSpPr>
        <p:spPr>
          <a:xfrm>
            <a:off x="436820" y="1326713"/>
            <a:ext cx="78867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6"/>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4" name="Google Shape;74;p16"/>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75" name="Google Shape;75;p16"/>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7"/>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7"/>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1" name="Google Shape;81;p17"/>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82" name="Google Shape;82;p17"/>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8"/>
          <p:cNvSpPr txBox="1"/>
          <p:nvPr>
            <p:ph type="title"/>
          </p:nvPr>
        </p:nvSpPr>
        <p:spPr>
          <a:xfrm>
            <a:off x="629841"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8"/>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0" name="Google Shape;90;p18"/>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91" name="Google Shape;91;p18"/>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9"/>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5" name="Google Shape;95;p19"/>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96" name="Google Shape;96;p19"/>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0"/>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9" name="Google Shape;99;p20"/>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00" name="Google Shape;100;p20"/>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4" name="Google Shape;104;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5" name="Google Shape;105;p21"/>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06" name="Google Shape;106;p21"/>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07" name="Google Shape;107;p21"/>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2"/>
          <p:cNvSpPr/>
          <p:nvPr>
            <p:ph idx="2" type="pic"/>
          </p:nvPr>
        </p:nvSpPr>
        <p:spPr>
          <a:xfrm>
            <a:off x="3887391" y="740569"/>
            <a:ext cx="4629150" cy="3655219"/>
          </a:xfrm>
          <a:prstGeom prst="rect">
            <a:avLst/>
          </a:prstGeom>
          <a:noFill/>
          <a:ln>
            <a:noFill/>
          </a:ln>
        </p:spPr>
      </p:sp>
      <p:sp>
        <p:nvSpPr>
          <p:cNvPr id="111" name="Google Shape;11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2" name="Google Shape;112;p22"/>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3" name="Google Shape;113;p22"/>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14" name="Google Shape;114;p22"/>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23"/>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9" name="Google Shape;119;p23"/>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20" name="Google Shape;120;p23"/>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350073" y="1467445"/>
            <a:ext cx="4358879" cy="197167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4"/>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25" name="Google Shape;125;p24"/>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26" name="Google Shape;126;p24"/>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theme" Target="../theme/theme3.xml"/><Relationship Id="rId14" Type="http://schemas.openxmlformats.org/officeDocument/2006/relationships/slideLayout" Target="../slideLayouts/slideLayout2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53" name="Google Shape;53;p13"/>
          <p:cNvGrpSpPr/>
          <p:nvPr/>
        </p:nvGrpSpPr>
        <p:grpSpPr>
          <a:xfrm>
            <a:off x="0" y="5067300"/>
            <a:ext cx="9144000" cy="79122"/>
            <a:chOff x="0" y="6756400"/>
            <a:chExt cx="12192000" cy="105496"/>
          </a:xfrm>
        </p:grpSpPr>
        <p:pic>
          <p:nvPicPr>
            <p:cNvPr id="54" name="Google Shape;54;p13"/>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55" name="Google Shape;55;p13"/>
            <p:cNvPicPr preferRelativeResize="0"/>
            <p:nvPr/>
          </p:nvPicPr>
          <p:blipFill rotWithShape="1">
            <a:blip r:embed="rId2">
              <a:alphaModFix/>
            </a:blip>
            <a:srcRect b="15585" l="0" r="71580" t="0"/>
            <a:stretch/>
          </p:blipFill>
          <p:spPr>
            <a:xfrm>
              <a:off x="0" y="6756400"/>
              <a:ext cx="2598717" cy="101600"/>
            </a:xfrm>
            <a:prstGeom prst="rect">
              <a:avLst/>
            </a:prstGeom>
            <a:noFill/>
            <a:ln>
              <a:noFill/>
            </a:ln>
          </p:spPr>
        </p:pic>
        <p:pic>
          <p:nvPicPr>
            <p:cNvPr id="56" name="Google Shape;56;p13"/>
            <p:cNvPicPr preferRelativeResize="0"/>
            <p:nvPr/>
          </p:nvPicPr>
          <p:blipFill rotWithShape="1">
            <a:blip r:embed="rId3">
              <a:alphaModFix/>
            </a:blip>
            <a:srcRect b="15585" l="0" r="71580" t="0"/>
            <a:stretch/>
          </p:blipFill>
          <p:spPr>
            <a:xfrm>
              <a:off x="9593283" y="6756400"/>
              <a:ext cx="2598717" cy="105496"/>
            </a:xfrm>
            <a:prstGeom prst="rect">
              <a:avLst/>
            </a:prstGeom>
            <a:noFill/>
            <a:ln>
              <a:noFill/>
            </a:ln>
          </p:spPr>
        </p:pic>
      </p:grpSp>
      <p:sp>
        <p:nvSpPr>
          <p:cNvPr id="57" name="Google Shape;57;p13"/>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8" name="Google Shape;58;p13"/>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706700" y="3802626"/>
            <a:ext cx="7949100" cy="10524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rgbClr val="444848"/>
              </a:buClr>
              <a:buSzPts val="1500"/>
              <a:buFont typeface="Helvetica Neue Light"/>
              <a:buNone/>
            </a:pPr>
            <a:r>
              <a:rPr lang="en" sz="1900">
                <a:latin typeface="Helvetica Neue"/>
                <a:ea typeface="Helvetica Neue"/>
                <a:cs typeface="Helvetica Neue"/>
                <a:sym typeface="Helvetica Neue"/>
              </a:rPr>
              <a:t>Shubham Patel- AU1940155</a:t>
            </a:r>
            <a:endParaRPr sz="1900">
              <a:latin typeface="Helvetica Neue"/>
              <a:ea typeface="Helvetica Neue"/>
              <a:cs typeface="Helvetica Neue"/>
              <a:sym typeface="Helvetica Neue"/>
            </a:endParaRPr>
          </a:p>
          <a:p>
            <a:pPr indent="0" lvl="0" marL="0" rtl="0" algn="r">
              <a:lnSpc>
                <a:spcPct val="90000"/>
              </a:lnSpc>
              <a:spcBef>
                <a:spcPts val="0"/>
              </a:spcBef>
              <a:spcAft>
                <a:spcPts val="0"/>
              </a:spcAft>
              <a:buClr>
                <a:srgbClr val="444848"/>
              </a:buClr>
              <a:buSzPts val="1500"/>
              <a:buFont typeface="Helvetica Neue Light"/>
              <a:buNone/>
            </a:pPr>
            <a:r>
              <a:rPr lang="en" sz="1900">
                <a:latin typeface="Helvetica Neue"/>
                <a:ea typeface="Helvetica Neue"/>
                <a:cs typeface="Helvetica Neue"/>
                <a:sym typeface="Helvetica Neue"/>
              </a:rPr>
              <a:t>Shrey Patel- AU1940110</a:t>
            </a:r>
            <a:endParaRPr sz="1900">
              <a:latin typeface="Helvetica Neue"/>
              <a:ea typeface="Helvetica Neue"/>
              <a:cs typeface="Helvetica Neue"/>
              <a:sym typeface="Helvetica Neue"/>
            </a:endParaRPr>
          </a:p>
          <a:p>
            <a:pPr indent="0" lvl="0" marL="0" rtl="0" algn="r">
              <a:lnSpc>
                <a:spcPct val="90000"/>
              </a:lnSpc>
              <a:spcBef>
                <a:spcPts val="0"/>
              </a:spcBef>
              <a:spcAft>
                <a:spcPts val="0"/>
              </a:spcAft>
              <a:buClr>
                <a:srgbClr val="444848"/>
              </a:buClr>
              <a:buSzPts val="1500"/>
              <a:buFont typeface="Helvetica Neue Light"/>
              <a:buNone/>
            </a:pPr>
            <a:r>
              <a:rPr lang="en" sz="1900">
                <a:latin typeface="Helvetica Neue"/>
                <a:ea typeface="Helvetica Neue"/>
                <a:cs typeface="Helvetica Neue"/>
                <a:sym typeface="Helvetica Neue"/>
              </a:rPr>
              <a:t>Keyur Nagar- AU1940207</a:t>
            </a:r>
            <a:endParaRPr sz="1900">
              <a:latin typeface="Helvetica Neue"/>
              <a:ea typeface="Helvetica Neue"/>
              <a:cs typeface="Helvetica Neue"/>
              <a:sym typeface="Helvetica Neue"/>
            </a:endParaRPr>
          </a:p>
        </p:txBody>
      </p:sp>
      <p:sp>
        <p:nvSpPr>
          <p:cNvPr id="132" name="Google Shape;132;p25"/>
          <p:cNvSpPr txBox="1"/>
          <p:nvPr>
            <p:ph idx="2" type="body"/>
          </p:nvPr>
        </p:nvSpPr>
        <p:spPr>
          <a:xfrm>
            <a:off x="737750" y="1672700"/>
            <a:ext cx="7887000" cy="1771200"/>
          </a:xfrm>
          <a:prstGeom prst="rect">
            <a:avLst/>
          </a:prstGeom>
          <a:noFill/>
          <a:ln>
            <a:noFill/>
          </a:ln>
        </p:spPr>
        <p:txBody>
          <a:bodyPr anchorCtr="0" anchor="b" bIns="34275" lIns="68575" spcFirstLastPara="1" rIns="68575" wrap="square" tIns="34275">
            <a:normAutofit fontScale="77500" lnSpcReduction="20000"/>
          </a:bodyPr>
          <a:lstStyle/>
          <a:p>
            <a:pPr indent="0" lvl="0" marL="0" rtl="0" algn="ctr">
              <a:lnSpc>
                <a:spcPct val="115000"/>
              </a:lnSpc>
              <a:spcBef>
                <a:spcPts val="0"/>
              </a:spcBef>
              <a:spcAft>
                <a:spcPts val="0"/>
              </a:spcAft>
              <a:buClr>
                <a:schemeClr val="dk2"/>
              </a:buClr>
              <a:buSzPct val="84864"/>
              <a:buFont typeface="Helvetica Neue"/>
              <a:buNone/>
            </a:pPr>
            <a:r>
              <a:rPr lang="en" sz="3888"/>
              <a:t>Heart Disease Prediction using Machine Learning</a:t>
            </a:r>
            <a:endParaRPr sz="3888"/>
          </a:p>
          <a:p>
            <a:pPr indent="0" lvl="0" marL="0" rtl="0" algn="ctr">
              <a:lnSpc>
                <a:spcPct val="115000"/>
              </a:lnSpc>
              <a:spcBef>
                <a:spcPts val="0"/>
              </a:spcBef>
              <a:spcAft>
                <a:spcPts val="0"/>
              </a:spcAft>
              <a:buClr>
                <a:schemeClr val="dk2"/>
              </a:buClr>
              <a:buSzPct val="100000"/>
              <a:buFont typeface="Helvetica Neue"/>
              <a:buNone/>
            </a:pPr>
            <a:r>
              <a:t/>
            </a:r>
            <a:endParaRPr/>
          </a:p>
          <a:p>
            <a:pPr indent="0" lvl="0" marL="0" rtl="0" algn="ctr">
              <a:lnSpc>
                <a:spcPct val="115000"/>
              </a:lnSpc>
              <a:spcBef>
                <a:spcPts val="0"/>
              </a:spcBef>
              <a:spcAft>
                <a:spcPts val="0"/>
              </a:spcAft>
              <a:buClr>
                <a:schemeClr val="dk2"/>
              </a:buClr>
              <a:buSzPct val="100000"/>
              <a:buFont typeface="Helvetica Neue"/>
              <a:buNone/>
            </a:pPr>
            <a:r>
              <a:rPr lang="en"/>
              <a:t>Group 9: bias_variance_dilemma</a:t>
            </a:r>
            <a:endParaRPr/>
          </a:p>
        </p:txBody>
      </p:sp>
      <p:sp>
        <p:nvSpPr>
          <p:cNvPr id="133" name="Google Shape;133;p2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440525" y="195275"/>
            <a:ext cx="7739400" cy="651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Correlation matrix</a:t>
            </a:r>
            <a:endParaRPr>
              <a:solidFill>
                <a:schemeClr val="dk2"/>
              </a:solidFill>
            </a:endParaRPr>
          </a:p>
        </p:txBody>
      </p:sp>
      <p:sp>
        <p:nvSpPr>
          <p:cNvPr id="208" name="Google Shape;208;p34"/>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pic>
        <p:nvPicPr>
          <p:cNvPr id="209" name="Google Shape;209;p34"/>
          <p:cNvPicPr preferRelativeResize="0"/>
          <p:nvPr/>
        </p:nvPicPr>
        <p:blipFill>
          <a:blip r:embed="rId3">
            <a:alphaModFix/>
          </a:blip>
          <a:stretch>
            <a:fillRect/>
          </a:stretch>
        </p:blipFill>
        <p:spPr>
          <a:xfrm>
            <a:off x="1780588" y="935550"/>
            <a:ext cx="5582823" cy="379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436825" y="86925"/>
            <a:ext cx="7886700" cy="672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Initial Results</a:t>
            </a:r>
            <a:endParaRPr>
              <a:solidFill>
                <a:schemeClr val="dk2"/>
              </a:solidFill>
            </a:endParaRPr>
          </a:p>
        </p:txBody>
      </p:sp>
      <p:sp>
        <p:nvSpPr>
          <p:cNvPr id="215" name="Google Shape;215;p35"/>
          <p:cNvSpPr txBox="1"/>
          <p:nvPr>
            <p:ph idx="1" type="body"/>
          </p:nvPr>
        </p:nvSpPr>
        <p:spPr>
          <a:xfrm>
            <a:off x="436823" y="1045500"/>
            <a:ext cx="4014900" cy="3263400"/>
          </a:xfrm>
          <a:prstGeom prst="rect">
            <a:avLst/>
          </a:prstGeom>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b="1" lang="en" sz="2000" u="sng">
                <a:latin typeface="Helvetica Neue"/>
                <a:ea typeface="Helvetica Neue"/>
                <a:cs typeface="Helvetica Neue"/>
                <a:sym typeface="Helvetica Neue"/>
              </a:rPr>
              <a:t>K- Nearest Neighbours (KNN)</a:t>
            </a:r>
            <a:endParaRPr b="1" sz="2000" u="sng">
              <a:latin typeface="Helvetica Neue"/>
              <a:ea typeface="Helvetica Neue"/>
              <a:cs typeface="Helvetica Neue"/>
              <a:sym typeface="Helvetica Neue"/>
            </a:endParaRPr>
          </a:p>
          <a:p>
            <a:pPr indent="0" lvl="0" marL="0" rtl="0" algn="l">
              <a:spcBef>
                <a:spcPts val="800"/>
              </a:spcBef>
              <a:spcAft>
                <a:spcPts val="0"/>
              </a:spcAft>
              <a:buNone/>
            </a:pPr>
            <a:r>
              <a:rPr lang="en">
                <a:latin typeface="Helvetica Neue"/>
                <a:ea typeface="Helvetica Neue"/>
                <a:cs typeface="Helvetica Neue"/>
                <a:sym typeface="Helvetica Neue"/>
              </a:rPr>
              <a:t>	</a:t>
            </a:r>
            <a:endParaRPr>
              <a:latin typeface="Helvetica Neue"/>
              <a:ea typeface="Helvetica Neue"/>
              <a:cs typeface="Helvetica Neue"/>
              <a:sym typeface="Helvetica Neue"/>
            </a:endParaRPr>
          </a:p>
          <a:p>
            <a:pPr indent="0" lvl="0" marL="0" rtl="0" algn="just">
              <a:spcBef>
                <a:spcPts val="800"/>
              </a:spcBef>
              <a:spcAft>
                <a:spcPts val="0"/>
              </a:spcAft>
              <a:buNone/>
            </a:pPr>
            <a:r>
              <a:rPr lang="en">
                <a:latin typeface="Helvetica Neue"/>
                <a:ea typeface="Helvetica Neue"/>
                <a:cs typeface="Helvetica Neue"/>
                <a:sym typeface="Helvetica Neue"/>
              </a:rPr>
              <a:t>Training and Testing Error was observed low at k = 80. Hence, it is the best fit for our dataset. </a:t>
            </a:r>
            <a:endParaRPr>
              <a:latin typeface="Helvetica Neue"/>
              <a:ea typeface="Helvetica Neue"/>
              <a:cs typeface="Helvetica Neue"/>
              <a:sym typeface="Helvetica Neue"/>
            </a:endParaRPr>
          </a:p>
          <a:p>
            <a:pPr indent="0" lvl="0" marL="0" rtl="0" algn="l">
              <a:spcBef>
                <a:spcPts val="800"/>
              </a:spcBef>
              <a:spcAft>
                <a:spcPts val="0"/>
              </a:spcAft>
              <a:buNone/>
            </a:pPr>
            <a:r>
              <a:t/>
            </a:r>
            <a:endParaRPr>
              <a:latin typeface="Helvetica Neue"/>
              <a:ea typeface="Helvetica Neue"/>
              <a:cs typeface="Helvetica Neue"/>
              <a:sym typeface="Helvetica Neue"/>
            </a:endParaRPr>
          </a:p>
          <a:p>
            <a:pPr indent="0" lvl="0" marL="0" rtl="0" algn="l">
              <a:spcBef>
                <a:spcPts val="800"/>
              </a:spcBef>
              <a:spcAft>
                <a:spcPts val="0"/>
              </a:spcAft>
              <a:buNone/>
            </a:pPr>
            <a:r>
              <a:t/>
            </a:r>
            <a:endParaRPr>
              <a:latin typeface="Helvetica Neue"/>
              <a:ea typeface="Helvetica Neue"/>
              <a:cs typeface="Helvetica Neue"/>
              <a:sym typeface="Helvetica Neue"/>
            </a:endParaRPr>
          </a:p>
          <a:p>
            <a:pPr indent="0" lvl="0" marL="0" rtl="0" algn="l">
              <a:spcBef>
                <a:spcPts val="800"/>
              </a:spcBef>
              <a:spcAft>
                <a:spcPts val="0"/>
              </a:spcAft>
              <a:buNone/>
            </a:pPr>
            <a:r>
              <a:t/>
            </a:r>
            <a:endParaRPr>
              <a:latin typeface="Helvetica Neue"/>
              <a:ea typeface="Helvetica Neue"/>
              <a:cs typeface="Helvetica Neue"/>
              <a:sym typeface="Helvetica Neue"/>
            </a:endParaRPr>
          </a:p>
        </p:txBody>
      </p:sp>
      <p:sp>
        <p:nvSpPr>
          <p:cNvPr id="216" name="Google Shape;216;p35"/>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pic>
        <p:nvPicPr>
          <p:cNvPr id="217" name="Google Shape;217;p35"/>
          <p:cNvPicPr preferRelativeResize="0"/>
          <p:nvPr/>
        </p:nvPicPr>
        <p:blipFill>
          <a:blip r:embed="rId3">
            <a:alphaModFix/>
          </a:blip>
          <a:stretch>
            <a:fillRect/>
          </a:stretch>
        </p:blipFill>
        <p:spPr>
          <a:xfrm>
            <a:off x="4930573" y="1429425"/>
            <a:ext cx="3990975" cy="24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40525" y="86925"/>
            <a:ext cx="7782300" cy="762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Confusion Matrix for KNN algorithm</a:t>
            </a:r>
            <a:endParaRPr>
              <a:solidFill>
                <a:schemeClr val="dk2"/>
              </a:solidFill>
            </a:endParaRPr>
          </a:p>
        </p:txBody>
      </p:sp>
      <p:sp>
        <p:nvSpPr>
          <p:cNvPr id="223" name="Google Shape;223;p36"/>
          <p:cNvSpPr txBox="1"/>
          <p:nvPr/>
        </p:nvSpPr>
        <p:spPr>
          <a:xfrm>
            <a:off x="5655725" y="2625050"/>
            <a:ext cx="3010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Helvetica Neue"/>
                <a:ea typeface="Helvetica Neue"/>
                <a:cs typeface="Helvetica Neue"/>
                <a:sym typeface="Helvetica Neue"/>
              </a:rPr>
              <a:t>ACCURACY = 72.36%</a:t>
            </a:r>
            <a:endParaRPr sz="2100">
              <a:latin typeface="Helvetica Neue"/>
              <a:ea typeface="Helvetica Neue"/>
              <a:cs typeface="Helvetica Neue"/>
              <a:sym typeface="Helvetica Neue"/>
            </a:endParaRPr>
          </a:p>
        </p:txBody>
      </p:sp>
      <p:sp>
        <p:nvSpPr>
          <p:cNvPr id="224" name="Google Shape;224;p36"/>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pic>
        <p:nvPicPr>
          <p:cNvPr id="225" name="Google Shape;225;p36"/>
          <p:cNvPicPr preferRelativeResize="0"/>
          <p:nvPr/>
        </p:nvPicPr>
        <p:blipFill>
          <a:blip r:embed="rId3">
            <a:alphaModFix/>
          </a:blip>
          <a:stretch>
            <a:fillRect/>
          </a:stretch>
        </p:blipFill>
        <p:spPr>
          <a:xfrm>
            <a:off x="566425" y="1474063"/>
            <a:ext cx="3867150" cy="2809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440525" y="86925"/>
            <a:ext cx="7782300" cy="762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Confusion Matrix for Logistic Regression</a:t>
            </a:r>
            <a:endParaRPr>
              <a:solidFill>
                <a:schemeClr val="dk2"/>
              </a:solidFill>
            </a:endParaRPr>
          </a:p>
        </p:txBody>
      </p:sp>
      <p:sp>
        <p:nvSpPr>
          <p:cNvPr id="231" name="Google Shape;231;p37"/>
          <p:cNvSpPr txBox="1"/>
          <p:nvPr/>
        </p:nvSpPr>
        <p:spPr>
          <a:xfrm>
            <a:off x="5558550" y="2625050"/>
            <a:ext cx="2973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Helvetica Neue"/>
                <a:ea typeface="Helvetica Neue"/>
                <a:cs typeface="Helvetica Neue"/>
                <a:sym typeface="Helvetica Neue"/>
              </a:rPr>
              <a:t>ACCURACY = 71.68%</a:t>
            </a:r>
            <a:endParaRPr sz="2100">
              <a:latin typeface="Helvetica Neue"/>
              <a:ea typeface="Helvetica Neue"/>
              <a:cs typeface="Helvetica Neue"/>
              <a:sym typeface="Helvetica Neue"/>
            </a:endParaRPr>
          </a:p>
        </p:txBody>
      </p:sp>
      <p:sp>
        <p:nvSpPr>
          <p:cNvPr id="232" name="Google Shape;232;p37"/>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pic>
        <p:nvPicPr>
          <p:cNvPr id="233" name="Google Shape;233;p37"/>
          <p:cNvPicPr preferRelativeResize="0"/>
          <p:nvPr/>
        </p:nvPicPr>
        <p:blipFill>
          <a:blip r:embed="rId3">
            <a:alphaModFix/>
          </a:blip>
          <a:stretch>
            <a:fillRect/>
          </a:stretch>
        </p:blipFill>
        <p:spPr>
          <a:xfrm>
            <a:off x="666750" y="1329950"/>
            <a:ext cx="3905250" cy="282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445725" y="200025"/>
            <a:ext cx="8372100" cy="6120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Conclusions from EDA and Disease Prediction Model</a:t>
            </a:r>
            <a:endParaRPr>
              <a:solidFill>
                <a:schemeClr val="dk2"/>
              </a:solidFill>
            </a:endParaRPr>
          </a:p>
        </p:txBody>
      </p:sp>
      <p:sp>
        <p:nvSpPr>
          <p:cNvPr id="239" name="Google Shape;239;p38"/>
          <p:cNvSpPr txBox="1"/>
          <p:nvPr>
            <p:ph idx="1" type="body"/>
          </p:nvPr>
        </p:nvSpPr>
        <p:spPr>
          <a:xfrm>
            <a:off x="292950" y="1008250"/>
            <a:ext cx="8433300" cy="3263400"/>
          </a:xfrm>
          <a:prstGeom prst="rect">
            <a:avLst/>
          </a:prstGeom>
        </p:spPr>
        <p:txBody>
          <a:bodyPr anchorCtr="0" anchor="t" bIns="34275" lIns="68575" spcFirstLastPara="1" rIns="68575" wrap="square" tIns="34275">
            <a:noAutofit/>
          </a:bodyPr>
          <a:lstStyle/>
          <a:p>
            <a:pPr indent="-327025" lvl="0" marL="457200" rtl="0" algn="l">
              <a:lnSpc>
                <a:spcPct val="150000"/>
              </a:lnSpc>
              <a:spcBef>
                <a:spcPts val="0"/>
              </a:spcBef>
              <a:spcAft>
                <a:spcPts val="0"/>
              </a:spcAft>
              <a:buClr>
                <a:srgbClr val="0E101A"/>
              </a:buClr>
              <a:buSzPts val="1550"/>
              <a:buFont typeface="Helvetica Neue"/>
              <a:buChar char="●"/>
            </a:pPr>
            <a:r>
              <a:rPr lang="en" sz="1550">
                <a:solidFill>
                  <a:srgbClr val="0E101A"/>
                </a:solidFill>
                <a:latin typeface="Helvetica Neue"/>
                <a:ea typeface="Helvetica Neue"/>
                <a:cs typeface="Helvetica Neue"/>
                <a:sym typeface="Helvetica Neue"/>
              </a:rPr>
              <a:t>The age attribute has a significant effect on heart disease cases. As the age increases the risk</a:t>
            </a:r>
            <a:r>
              <a:rPr lang="en" sz="1550">
                <a:solidFill>
                  <a:srgbClr val="0E101A"/>
                </a:solidFill>
                <a:latin typeface="Helvetica Neue"/>
                <a:ea typeface="Helvetica Neue"/>
                <a:cs typeface="Helvetica Neue"/>
                <a:sym typeface="Helvetica Neue"/>
              </a:rPr>
              <a:t> of heart disease also increases.</a:t>
            </a:r>
            <a:endParaRPr sz="1550">
              <a:solidFill>
                <a:srgbClr val="0E101A"/>
              </a:solidFill>
              <a:latin typeface="Helvetica Neue"/>
              <a:ea typeface="Helvetica Neue"/>
              <a:cs typeface="Helvetica Neue"/>
              <a:sym typeface="Helvetica Neue"/>
            </a:endParaRPr>
          </a:p>
          <a:p>
            <a:pPr indent="-327025" lvl="0" marL="457200" rtl="0" algn="l">
              <a:lnSpc>
                <a:spcPct val="150000"/>
              </a:lnSpc>
              <a:spcBef>
                <a:spcPts val="0"/>
              </a:spcBef>
              <a:spcAft>
                <a:spcPts val="0"/>
              </a:spcAft>
              <a:buClr>
                <a:srgbClr val="0E101A"/>
              </a:buClr>
              <a:buSzPts val="1550"/>
              <a:buFont typeface="Helvetica Neue"/>
              <a:buChar char="●"/>
            </a:pPr>
            <a:r>
              <a:rPr lang="en" sz="1550">
                <a:solidFill>
                  <a:srgbClr val="0E101A"/>
                </a:solidFill>
                <a:latin typeface="Helvetica Neue"/>
                <a:ea typeface="Helvetica Neue"/>
                <a:cs typeface="Helvetica Neue"/>
                <a:sym typeface="Helvetica Neue"/>
              </a:rPr>
              <a:t>Although the level-1 cholesterol has more people without heart disease, however it can be inferred that as the level of cholesterol increases the heart disease cases also increases.</a:t>
            </a:r>
            <a:endParaRPr sz="1550">
              <a:solidFill>
                <a:srgbClr val="0E101A"/>
              </a:solidFill>
              <a:latin typeface="Helvetica Neue"/>
              <a:ea typeface="Helvetica Neue"/>
              <a:cs typeface="Helvetica Neue"/>
              <a:sym typeface="Helvetica Neue"/>
            </a:endParaRPr>
          </a:p>
          <a:p>
            <a:pPr indent="-327025" lvl="0" marL="457200" rtl="0" algn="l">
              <a:lnSpc>
                <a:spcPct val="150000"/>
              </a:lnSpc>
              <a:spcBef>
                <a:spcPts val="0"/>
              </a:spcBef>
              <a:spcAft>
                <a:spcPts val="0"/>
              </a:spcAft>
              <a:buClr>
                <a:srgbClr val="0E101A"/>
              </a:buClr>
              <a:buSzPts val="1550"/>
              <a:buFont typeface="Helvetica Neue"/>
              <a:buChar char="●"/>
            </a:pPr>
            <a:r>
              <a:rPr lang="en" sz="1550">
                <a:solidFill>
                  <a:srgbClr val="0E101A"/>
                </a:solidFill>
                <a:latin typeface="Helvetica Neue"/>
                <a:ea typeface="Helvetica Neue"/>
                <a:cs typeface="Helvetica Neue"/>
                <a:sym typeface="Helvetica Neue"/>
              </a:rPr>
              <a:t>The rise in glucose level leads to rise in heart disease.</a:t>
            </a:r>
            <a:endParaRPr sz="1550">
              <a:solidFill>
                <a:srgbClr val="0E101A"/>
              </a:solidFill>
              <a:latin typeface="Helvetica Neue"/>
              <a:ea typeface="Helvetica Neue"/>
              <a:cs typeface="Helvetica Neue"/>
              <a:sym typeface="Helvetica Neue"/>
            </a:endParaRPr>
          </a:p>
          <a:p>
            <a:pPr indent="-327025" lvl="0" marL="457200" rtl="0" algn="l">
              <a:lnSpc>
                <a:spcPct val="150000"/>
              </a:lnSpc>
              <a:spcBef>
                <a:spcPts val="0"/>
              </a:spcBef>
              <a:spcAft>
                <a:spcPts val="0"/>
              </a:spcAft>
              <a:buClr>
                <a:srgbClr val="0E101A"/>
              </a:buClr>
              <a:buSzPts val="1550"/>
              <a:buFont typeface="Helvetica Neue"/>
              <a:buChar char="●"/>
            </a:pPr>
            <a:r>
              <a:rPr lang="en" sz="1550">
                <a:solidFill>
                  <a:srgbClr val="0E101A"/>
                </a:solidFill>
                <a:latin typeface="Helvetica Neue"/>
                <a:ea typeface="Helvetica Neue"/>
                <a:cs typeface="Helvetica Neue"/>
                <a:sym typeface="Helvetica Neue"/>
              </a:rPr>
              <a:t>There are more people with heart disease in physically inactive class compared to the physically active class.</a:t>
            </a:r>
            <a:endParaRPr sz="1550">
              <a:solidFill>
                <a:srgbClr val="0E101A"/>
              </a:solidFill>
              <a:latin typeface="Helvetica Neue"/>
              <a:ea typeface="Helvetica Neue"/>
              <a:cs typeface="Helvetica Neue"/>
              <a:sym typeface="Helvetica Neue"/>
            </a:endParaRPr>
          </a:p>
          <a:p>
            <a:pPr indent="-327025" lvl="0" marL="457200" rtl="0" algn="l">
              <a:lnSpc>
                <a:spcPct val="150000"/>
              </a:lnSpc>
              <a:spcBef>
                <a:spcPts val="0"/>
              </a:spcBef>
              <a:spcAft>
                <a:spcPts val="0"/>
              </a:spcAft>
              <a:buClr>
                <a:srgbClr val="0E101A"/>
              </a:buClr>
              <a:buSzPts val="1550"/>
              <a:buFont typeface="Helvetica Neue"/>
              <a:buChar char="●"/>
            </a:pPr>
            <a:r>
              <a:rPr lang="en" sz="1550">
                <a:solidFill>
                  <a:srgbClr val="0E101A"/>
                </a:solidFill>
                <a:latin typeface="Helvetica Neue"/>
                <a:ea typeface="Helvetica Neue"/>
                <a:cs typeface="Helvetica Neue"/>
                <a:sym typeface="Helvetica Neue"/>
              </a:rPr>
              <a:t>The accuracy of the KNN classifier is high compared to that of Logistic regression. Hence, it can be said that the KNN classifier is the best fit for our dataset.</a:t>
            </a:r>
            <a:endParaRPr sz="1550">
              <a:solidFill>
                <a:srgbClr val="0E101A"/>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550">
              <a:solidFill>
                <a:srgbClr val="0E101A"/>
              </a:solidFill>
              <a:latin typeface="Helvetica Neue"/>
              <a:ea typeface="Helvetica Neue"/>
              <a:cs typeface="Helvetica Neue"/>
              <a:sym typeface="Helvetica Neue"/>
            </a:endParaRPr>
          </a:p>
          <a:p>
            <a:pPr indent="0" lvl="0" marL="0" rtl="0" algn="l">
              <a:spcBef>
                <a:spcPts val="800"/>
              </a:spcBef>
              <a:spcAft>
                <a:spcPts val="0"/>
              </a:spcAft>
              <a:buNone/>
            </a:pPr>
            <a:r>
              <a:t/>
            </a:r>
            <a:endParaRPr sz="1550">
              <a:latin typeface="Helvetica Neue"/>
              <a:ea typeface="Helvetica Neue"/>
              <a:cs typeface="Helvetica Neue"/>
              <a:sym typeface="Helvetica Neue"/>
            </a:endParaRPr>
          </a:p>
        </p:txBody>
      </p:sp>
      <p:sp>
        <p:nvSpPr>
          <p:cNvPr id="240" name="Google Shape;240;p38"/>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436825" y="195275"/>
            <a:ext cx="7886700" cy="6078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Role of each group member</a:t>
            </a:r>
            <a:endParaRPr>
              <a:solidFill>
                <a:schemeClr val="dk2"/>
              </a:solidFill>
            </a:endParaRPr>
          </a:p>
        </p:txBody>
      </p:sp>
      <p:sp>
        <p:nvSpPr>
          <p:cNvPr id="246" name="Google Shape;246;p39"/>
          <p:cNvSpPr txBox="1"/>
          <p:nvPr>
            <p:ph idx="1" type="body"/>
          </p:nvPr>
        </p:nvSpPr>
        <p:spPr>
          <a:xfrm>
            <a:off x="436820" y="1326713"/>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550">
                <a:latin typeface="Helvetica Neue"/>
                <a:ea typeface="Helvetica Neue"/>
                <a:cs typeface="Helvetica Neue"/>
                <a:sym typeface="Helvetica Neue"/>
              </a:rPr>
              <a:t>Shubham Patel:</a:t>
            </a:r>
            <a:r>
              <a:rPr lang="en" sz="1550">
                <a:latin typeface="Helvetica Neue"/>
                <a:ea typeface="Helvetica Neue"/>
                <a:cs typeface="Helvetica Neue"/>
                <a:sym typeface="Helvetica Neue"/>
              </a:rPr>
              <a:t> Literature Review, Weekly Progress Reports, Coding (EDA and Logistic Regression), Mid Term Report and Presentation preparation.</a:t>
            </a:r>
            <a:endParaRPr sz="1550">
              <a:latin typeface="Helvetica Neue"/>
              <a:ea typeface="Helvetica Neue"/>
              <a:cs typeface="Helvetica Neue"/>
              <a:sym typeface="Helvetica Neue"/>
            </a:endParaRPr>
          </a:p>
          <a:p>
            <a:pPr indent="0" lvl="0" marL="0" rtl="0" algn="l">
              <a:spcBef>
                <a:spcPts val="800"/>
              </a:spcBef>
              <a:spcAft>
                <a:spcPts val="0"/>
              </a:spcAft>
              <a:buNone/>
            </a:pPr>
            <a:r>
              <a:t/>
            </a:r>
            <a:endParaRPr sz="1550">
              <a:latin typeface="Helvetica Neue"/>
              <a:ea typeface="Helvetica Neue"/>
              <a:cs typeface="Helvetica Neue"/>
              <a:sym typeface="Helvetica Neue"/>
            </a:endParaRPr>
          </a:p>
          <a:p>
            <a:pPr indent="0" lvl="0" marL="0" rtl="0" algn="l">
              <a:spcBef>
                <a:spcPts val="800"/>
              </a:spcBef>
              <a:spcAft>
                <a:spcPts val="0"/>
              </a:spcAft>
              <a:buNone/>
            </a:pPr>
            <a:r>
              <a:rPr b="1" lang="en" sz="1550">
                <a:latin typeface="Helvetica Neue"/>
                <a:ea typeface="Helvetica Neue"/>
                <a:cs typeface="Helvetica Neue"/>
                <a:sym typeface="Helvetica Neue"/>
              </a:rPr>
              <a:t>Shrey Patel:</a:t>
            </a:r>
            <a:r>
              <a:rPr lang="en" sz="1550">
                <a:latin typeface="Helvetica Neue"/>
                <a:ea typeface="Helvetica Neue"/>
                <a:cs typeface="Helvetica Neue"/>
                <a:sym typeface="Helvetica Neue"/>
              </a:rPr>
              <a:t> </a:t>
            </a:r>
            <a:r>
              <a:rPr lang="en" sz="1550">
                <a:latin typeface="Helvetica Neue"/>
                <a:ea typeface="Helvetica Neue"/>
                <a:cs typeface="Helvetica Neue"/>
                <a:sym typeface="Helvetica Neue"/>
              </a:rPr>
              <a:t>Literature Review, Weekly Progress Reports, Coding(EDA and KNN implementation), Mid term report review and presentation preparation.</a:t>
            </a:r>
            <a:endParaRPr sz="1550">
              <a:latin typeface="Helvetica Neue"/>
              <a:ea typeface="Helvetica Neue"/>
              <a:cs typeface="Helvetica Neue"/>
              <a:sym typeface="Helvetica Neue"/>
            </a:endParaRPr>
          </a:p>
          <a:p>
            <a:pPr indent="0" lvl="0" marL="0" rtl="0" algn="l">
              <a:spcBef>
                <a:spcPts val="800"/>
              </a:spcBef>
              <a:spcAft>
                <a:spcPts val="0"/>
              </a:spcAft>
              <a:buNone/>
            </a:pPr>
            <a:r>
              <a:t/>
            </a:r>
            <a:endParaRPr sz="1550">
              <a:latin typeface="Helvetica Neue"/>
              <a:ea typeface="Helvetica Neue"/>
              <a:cs typeface="Helvetica Neue"/>
              <a:sym typeface="Helvetica Neue"/>
            </a:endParaRPr>
          </a:p>
          <a:p>
            <a:pPr indent="0" lvl="0" marL="0" rtl="0" algn="l">
              <a:spcBef>
                <a:spcPts val="800"/>
              </a:spcBef>
              <a:spcAft>
                <a:spcPts val="0"/>
              </a:spcAft>
              <a:buNone/>
            </a:pPr>
            <a:r>
              <a:rPr b="1" lang="en" sz="1550">
                <a:latin typeface="Helvetica Neue"/>
                <a:ea typeface="Helvetica Neue"/>
                <a:cs typeface="Helvetica Neue"/>
                <a:sym typeface="Helvetica Neue"/>
              </a:rPr>
              <a:t>Keyur Nagar</a:t>
            </a:r>
            <a:r>
              <a:rPr lang="en" sz="1550">
                <a:latin typeface="Helvetica Neue"/>
                <a:ea typeface="Helvetica Neue"/>
                <a:cs typeface="Helvetica Neue"/>
                <a:sym typeface="Helvetica Neue"/>
              </a:rPr>
              <a:t>: </a:t>
            </a:r>
            <a:r>
              <a:rPr lang="en" sz="1550">
                <a:latin typeface="Helvetica Neue"/>
                <a:ea typeface="Helvetica Neue"/>
                <a:cs typeface="Helvetica Neue"/>
                <a:sym typeface="Helvetica Neue"/>
              </a:rPr>
              <a:t>Literature Review, Weekly Progress Reports, Coding (KNN implementation and related results) and Mid term Presentation preparation.</a:t>
            </a:r>
            <a:endParaRPr sz="1550">
              <a:latin typeface="Helvetica Neue"/>
              <a:ea typeface="Helvetica Neue"/>
              <a:cs typeface="Helvetica Neue"/>
              <a:sym typeface="Helvetica Neue"/>
            </a:endParaRPr>
          </a:p>
        </p:txBody>
      </p:sp>
      <p:sp>
        <p:nvSpPr>
          <p:cNvPr id="247" name="Google Shape;247;p39"/>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436825" y="195275"/>
            <a:ext cx="7886700" cy="597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Future Work</a:t>
            </a:r>
            <a:endParaRPr>
              <a:solidFill>
                <a:schemeClr val="dk2"/>
              </a:solidFill>
            </a:endParaRPr>
          </a:p>
        </p:txBody>
      </p:sp>
      <p:sp>
        <p:nvSpPr>
          <p:cNvPr id="253" name="Google Shape;253;p40"/>
          <p:cNvSpPr txBox="1"/>
          <p:nvPr>
            <p:ph idx="1" type="body"/>
          </p:nvPr>
        </p:nvSpPr>
        <p:spPr>
          <a:xfrm>
            <a:off x="436820" y="1326713"/>
            <a:ext cx="7886700" cy="3263400"/>
          </a:xfrm>
          <a:prstGeom prst="rect">
            <a:avLst/>
          </a:prstGeom>
        </p:spPr>
        <p:txBody>
          <a:bodyPr anchorCtr="0" anchor="t" bIns="34275" lIns="68575" spcFirstLastPara="1" rIns="68575" wrap="square" tIns="34275">
            <a:normAutofit/>
          </a:bodyPr>
          <a:lstStyle/>
          <a:p>
            <a:pPr indent="-327025" lvl="0" marL="457200" rtl="0" algn="l">
              <a:lnSpc>
                <a:spcPct val="150000"/>
              </a:lnSpc>
              <a:spcBef>
                <a:spcPts val="800"/>
              </a:spcBef>
              <a:spcAft>
                <a:spcPts val="0"/>
              </a:spcAft>
              <a:buClr>
                <a:schemeClr val="dk2"/>
              </a:buClr>
              <a:buSzPts val="1550"/>
              <a:buFont typeface="Helvetica Neue"/>
              <a:buChar char="●"/>
            </a:pPr>
            <a:r>
              <a:rPr lang="en" sz="1550">
                <a:latin typeface="Helvetica Neue"/>
                <a:ea typeface="Helvetica Neue"/>
                <a:cs typeface="Helvetica Neue"/>
                <a:sym typeface="Helvetica Neue"/>
              </a:rPr>
              <a:t>We will try to apply Feature Selection and Feature Extraction approaches to reduce our attributes and increase our prediction accuracy.</a:t>
            </a:r>
            <a:endParaRPr sz="1550">
              <a:latin typeface="Helvetica Neue"/>
              <a:ea typeface="Helvetica Neue"/>
              <a:cs typeface="Helvetica Neue"/>
              <a:sym typeface="Helvetica Neue"/>
            </a:endParaRPr>
          </a:p>
          <a:p>
            <a:pPr indent="-327025" lvl="0" marL="457200" rtl="0" algn="l">
              <a:lnSpc>
                <a:spcPct val="150000"/>
              </a:lnSpc>
              <a:spcBef>
                <a:spcPts val="0"/>
              </a:spcBef>
              <a:spcAft>
                <a:spcPts val="0"/>
              </a:spcAft>
              <a:buClr>
                <a:schemeClr val="dk2"/>
              </a:buClr>
              <a:buSzPts val="1550"/>
              <a:buFont typeface="Helvetica Neue"/>
              <a:buChar char="●"/>
            </a:pPr>
            <a:r>
              <a:rPr lang="en" sz="1550">
                <a:latin typeface="Helvetica Neue"/>
                <a:ea typeface="Helvetica Neue"/>
                <a:cs typeface="Helvetica Neue"/>
                <a:sym typeface="Helvetica Neue"/>
              </a:rPr>
              <a:t>We will try to apply technique of ensemble classification to improve the model accuracy.</a:t>
            </a:r>
            <a:endParaRPr sz="1550">
              <a:latin typeface="Helvetica Neue"/>
              <a:ea typeface="Helvetica Neue"/>
              <a:cs typeface="Helvetica Neue"/>
              <a:sym typeface="Helvetica Neue"/>
            </a:endParaRPr>
          </a:p>
          <a:p>
            <a:pPr indent="-327025" lvl="0" marL="457200" rtl="0" algn="l">
              <a:lnSpc>
                <a:spcPct val="150000"/>
              </a:lnSpc>
              <a:spcBef>
                <a:spcPts val="0"/>
              </a:spcBef>
              <a:spcAft>
                <a:spcPts val="0"/>
              </a:spcAft>
              <a:buClr>
                <a:schemeClr val="dk2"/>
              </a:buClr>
              <a:buSzPts val="1550"/>
              <a:buFont typeface="Helvetica Neue"/>
              <a:buChar char="●"/>
            </a:pPr>
            <a:r>
              <a:rPr lang="en" sz="1550">
                <a:latin typeface="Helvetica Neue"/>
                <a:ea typeface="Helvetica Neue"/>
                <a:cs typeface="Helvetica Neue"/>
                <a:sym typeface="Helvetica Neue"/>
              </a:rPr>
              <a:t>We are planning to deploy our model on the frontend website where the user can enter his/her values for the respective parameters and the model will detect the disease and show relevant results.</a:t>
            </a:r>
            <a:endParaRPr sz="1550">
              <a:latin typeface="Helvetica Neue"/>
              <a:ea typeface="Helvetica Neue"/>
              <a:cs typeface="Helvetica Neue"/>
              <a:sym typeface="Helvetica Neue"/>
            </a:endParaRPr>
          </a:p>
        </p:txBody>
      </p:sp>
      <p:sp>
        <p:nvSpPr>
          <p:cNvPr id="254" name="Google Shape;254;p40"/>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436825" y="195275"/>
            <a:ext cx="7886700" cy="62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References</a:t>
            </a:r>
            <a:endParaRPr>
              <a:solidFill>
                <a:schemeClr val="dk2"/>
              </a:solidFill>
            </a:endParaRPr>
          </a:p>
        </p:txBody>
      </p:sp>
      <p:sp>
        <p:nvSpPr>
          <p:cNvPr id="260" name="Google Shape;260;p41"/>
          <p:cNvSpPr txBox="1"/>
          <p:nvPr>
            <p:ph idx="1" type="body"/>
          </p:nvPr>
        </p:nvSpPr>
        <p:spPr>
          <a:xfrm>
            <a:off x="0" y="1107300"/>
            <a:ext cx="8908200" cy="3624000"/>
          </a:xfrm>
          <a:prstGeom prst="rect">
            <a:avLst/>
          </a:prstGeom>
        </p:spPr>
        <p:txBody>
          <a:bodyPr anchorCtr="0" anchor="t" bIns="34275" lIns="68575" spcFirstLastPara="1" rIns="68575" wrap="square" tIns="34275">
            <a:noAutofit/>
          </a:bodyPr>
          <a:lstStyle/>
          <a:p>
            <a:pPr indent="-327025" lvl="0" marL="457200" rtl="0" algn="l">
              <a:spcBef>
                <a:spcPts val="800"/>
              </a:spcBef>
              <a:spcAft>
                <a:spcPts val="0"/>
              </a:spcAft>
              <a:buSzPts val="1550"/>
              <a:buFont typeface="Helvetica Neue"/>
              <a:buAutoNum type="arabicPeriod"/>
            </a:pPr>
            <a:r>
              <a:rPr lang="en" sz="1550">
                <a:latin typeface="Helvetica Neue"/>
                <a:ea typeface="Helvetica Neue"/>
                <a:cs typeface="Helvetica Neue"/>
                <a:sym typeface="Helvetica Neue"/>
              </a:rPr>
              <a:t>K. Vanisree, S. Jyothi, “Decision Support System for Congenital Heart Disease Diagnosis based on Signs and Symptoms using Neural Networks”, International Journal of Computer Applications vol.19, issue.6, pp.6 – 12, 2011.</a:t>
            </a:r>
            <a:endParaRPr sz="1550">
              <a:latin typeface="Helvetica Neue"/>
              <a:ea typeface="Helvetica Neue"/>
              <a:cs typeface="Helvetica Neue"/>
              <a:sym typeface="Helvetica Neue"/>
            </a:endParaRPr>
          </a:p>
          <a:p>
            <a:pPr indent="0" lvl="0" marL="457200" rtl="0" algn="l">
              <a:spcBef>
                <a:spcPts val="800"/>
              </a:spcBef>
              <a:spcAft>
                <a:spcPts val="0"/>
              </a:spcAft>
              <a:buNone/>
            </a:pPr>
            <a:r>
              <a:t/>
            </a:r>
            <a:endParaRPr sz="1550">
              <a:latin typeface="Helvetica Neue"/>
              <a:ea typeface="Helvetica Neue"/>
              <a:cs typeface="Helvetica Neue"/>
              <a:sym typeface="Helvetica Neue"/>
            </a:endParaRPr>
          </a:p>
          <a:p>
            <a:pPr indent="-327025" lvl="0" marL="457200" rtl="0" algn="l">
              <a:spcBef>
                <a:spcPts val="800"/>
              </a:spcBef>
              <a:spcAft>
                <a:spcPts val="0"/>
              </a:spcAft>
              <a:buSzPts val="1550"/>
              <a:buFont typeface="Helvetica Neue"/>
              <a:buAutoNum type="arabicPeriod"/>
            </a:pPr>
            <a:r>
              <a:rPr lang="en" sz="1550">
                <a:latin typeface="Helvetica Neue"/>
                <a:ea typeface="Helvetica Neue"/>
                <a:cs typeface="Helvetica Neue"/>
                <a:sym typeface="Helvetica Neue"/>
              </a:rPr>
              <a:t>C.S. Dangare, S.S. Apte, “Improved Study of Heart Disease Prediction System using Data Mining Classification Techniques”, International Journal of Computer Applications vol.47, issue.10, pp. 44-48, 2012.</a:t>
            </a:r>
            <a:endParaRPr sz="1550">
              <a:latin typeface="Helvetica Neue"/>
              <a:ea typeface="Helvetica Neue"/>
              <a:cs typeface="Helvetica Neue"/>
              <a:sym typeface="Helvetica Neue"/>
            </a:endParaRPr>
          </a:p>
          <a:p>
            <a:pPr indent="0" lvl="0" marL="457200" rtl="0" algn="l">
              <a:spcBef>
                <a:spcPts val="800"/>
              </a:spcBef>
              <a:spcAft>
                <a:spcPts val="0"/>
              </a:spcAft>
              <a:buNone/>
            </a:pPr>
            <a:r>
              <a:t/>
            </a:r>
            <a:endParaRPr sz="1550">
              <a:latin typeface="Helvetica Neue"/>
              <a:ea typeface="Helvetica Neue"/>
              <a:cs typeface="Helvetica Neue"/>
              <a:sym typeface="Helvetica Neue"/>
            </a:endParaRPr>
          </a:p>
          <a:p>
            <a:pPr indent="-327025" lvl="0" marL="457200" rtl="0" algn="l">
              <a:spcBef>
                <a:spcPts val="800"/>
              </a:spcBef>
              <a:spcAft>
                <a:spcPts val="0"/>
              </a:spcAft>
              <a:buSzPts val="1550"/>
              <a:buFont typeface="Helvetica Neue"/>
              <a:buAutoNum type="arabicPeriod"/>
            </a:pPr>
            <a:r>
              <a:rPr lang="en" sz="1550">
                <a:latin typeface="Helvetica Neue"/>
                <a:ea typeface="Helvetica Neue"/>
                <a:cs typeface="Helvetica Neue"/>
                <a:sym typeface="Helvetica Neue"/>
              </a:rPr>
              <a:t>C.B.C. Latha, S.C. Jeeva, “Improving the accuracy of prediction of heart disease risk based on ensemble classification techniques”, Informatics in Medicine, Unlocked 16, pp.100203, 2019.</a:t>
            </a:r>
            <a:endParaRPr sz="1550">
              <a:latin typeface="Helvetica Neue"/>
              <a:ea typeface="Helvetica Neue"/>
              <a:cs typeface="Helvetica Neue"/>
              <a:sym typeface="Helvetica Neue"/>
            </a:endParaRPr>
          </a:p>
          <a:p>
            <a:pPr indent="0" lvl="0" marL="457200" rtl="0" algn="l">
              <a:spcBef>
                <a:spcPts val="800"/>
              </a:spcBef>
              <a:spcAft>
                <a:spcPts val="0"/>
              </a:spcAft>
              <a:buNone/>
            </a:pPr>
            <a:r>
              <a:t/>
            </a:r>
            <a:endParaRPr sz="1550">
              <a:latin typeface="Helvetica Neue"/>
              <a:ea typeface="Helvetica Neue"/>
              <a:cs typeface="Helvetica Neue"/>
              <a:sym typeface="Helvetica Neue"/>
            </a:endParaRPr>
          </a:p>
          <a:p>
            <a:pPr indent="-327025" lvl="0" marL="457200" rtl="0" algn="l">
              <a:spcBef>
                <a:spcPts val="800"/>
              </a:spcBef>
              <a:spcAft>
                <a:spcPts val="0"/>
              </a:spcAft>
              <a:buSzPts val="1550"/>
              <a:buFont typeface="Helvetica Neue"/>
              <a:buAutoNum type="arabicPeriod"/>
            </a:pPr>
            <a:r>
              <a:rPr lang="en" sz="1550">
                <a:latin typeface="Helvetica Neue"/>
                <a:ea typeface="Helvetica Neue"/>
                <a:cs typeface="Helvetica Neue"/>
                <a:sym typeface="Helvetica Neue"/>
              </a:rPr>
              <a:t>Ryerson University, “Cardiovascular Disease dataset,” 2019. [Online] Available: www.kaggle.com.</a:t>
            </a:r>
            <a:endParaRPr sz="1550">
              <a:latin typeface="Helvetica Neue"/>
              <a:ea typeface="Helvetica Neue"/>
              <a:cs typeface="Helvetica Neue"/>
              <a:sym typeface="Helvetica Neue"/>
            </a:endParaRPr>
          </a:p>
          <a:p>
            <a:pPr indent="0" lvl="0" marL="457200" rtl="0" algn="l">
              <a:spcBef>
                <a:spcPts val="800"/>
              </a:spcBef>
              <a:spcAft>
                <a:spcPts val="0"/>
              </a:spcAft>
              <a:buNone/>
            </a:pPr>
            <a:r>
              <a:t/>
            </a:r>
            <a:endParaRPr sz="1550">
              <a:latin typeface="Helvetica Neue"/>
              <a:ea typeface="Helvetica Neue"/>
              <a:cs typeface="Helvetica Neue"/>
              <a:sym typeface="Helvetica Neue"/>
            </a:endParaRPr>
          </a:p>
        </p:txBody>
      </p:sp>
      <p:sp>
        <p:nvSpPr>
          <p:cNvPr id="261" name="Google Shape;261;p41"/>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36825" y="86925"/>
            <a:ext cx="7886700" cy="719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Helvetica Neue"/>
              <a:buNone/>
            </a:pPr>
            <a:r>
              <a:rPr lang="en">
                <a:solidFill>
                  <a:schemeClr val="dk2"/>
                </a:solidFill>
              </a:rPr>
              <a:t>Introduction</a:t>
            </a:r>
            <a:endParaRPr>
              <a:solidFill>
                <a:schemeClr val="dk2"/>
              </a:solidFill>
            </a:endParaRPr>
          </a:p>
        </p:txBody>
      </p:sp>
      <p:sp>
        <p:nvSpPr>
          <p:cNvPr id="139" name="Google Shape;139;p26"/>
          <p:cNvSpPr txBox="1"/>
          <p:nvPr>
            <p:ph idx="1" type="body"/>
          </p:nvPr>
        </p:nvSpPr>
        <p:spPr>
          <a:xfrm>
            <a:off x="436820" y="1128000"/>
            <a:ext cx="7886700" cy="3263400"/>
          </a:xfrm>
          <a:prstGeom prst="rect">
            <a:avLst/>
          </a:prstGeom>
          <a:noFill/>
          <a:ln>
            <a:noFill/>
          </a:ln>
        </p:spPr>
        <p:txBody>
          <a:bodyPr anchorCtr="0" anchor="t" bIns="34275" lIns="68575" spcFirstLastPara="1" rIns="68575" wrap="square" tIns="34275">
            <a:normAutofit/>
          </a:bodyPr>
          <a:lstStyle/>
          <a:p>
            <a:pPr indent="-327025" lvl="0" marL="457200" rtl="0" algn="l">
              <a:lnSpc>
                <a:spcPct val="150000"/>
              </a:lnSpc>
              <a:spcBef>
                <a:spcPts val="800"/>
              </a:spcBef>
              <a:spcAft>
                <a:spcPts val="0"/>
              </a:spcAft>
              <a:buClr>
                <a:schemeClr val="dk2"/>
              </a:buClr>
              <a:buSzPts val="1550"/>
              <a:buFont typeface="Helvetica Neue"/>
              <a:buChar char="●"/>
            </a:pPr>
            <a:r>
              <a:rPr lang="en" sz="1550">
                <a:latin typeface="Helvetica Neue"/>
                <a:ea typeface="Helvetica Neue"/>
                <a:cs typeface="Helvetica Neue"/>
                <a:sym typeface="Helvetica Neue"/>
              </a:rPr>
              <a:t>Heart Disease is a leading cause of death globally.</a:t>
            </a:r>
            <a:endParaRPr sz="1550">
              <a:latin typeface="Helvetica Neue"/>
              <a:ea typeface="Helvetica Neue"/>
              <a:cs typeface="Helvetica Neue"/>
              <a:sym typeface="Helvetica Neue"/>
            </a:endParaRPr>
          </a:p>
          <a:p>
            <a:pPr indent="-327025" lvl="0" marL="457200" rtl="0" algn="l">
              <a:lnSpc>
                <a:spcPct val="150000"/>
              </a:lnSpc>
              <a:spcBef>
                <a:spcPts val="0"/>
              </a:spcBef>
              <a:spcAft>
                <a:spcPts val="0"/>
              </a:spcAft>
              <a:buClr>
                <a:schemeClr val="dk2"/>
              </a:buClr>
              <a:buSzPts val="1550"/>
              <a:buFont typeface="Helvetica Neue"/>
              <a:buChar char="●"/>
            </a:pPr>
            <a:r>
              <a:rPr lang="en" sz="1550">
                <a:latin typeface="Helvetica Neue"/>
                <a:ea typeface="Helvetica Neue"/>
                <a:cs typeface="Helvetica Neue"/>
                <a:sym typeface="Helvetica Neue"/>
              </a:rPr>
              <a:t>At present, the key factor responsible for mortality is Heart Disease.</a:t>
            </a:r>
            <a:endParaRPr sz="1550">
              <a:latin typeface="Helvetica Neue"/>
              <a:ea typeface="Helvetica Neue"/>
              <a:cs typeface="Helvetica Neue"/>
              <a:sym typeface="Helvetica Neue"/>
            </a:endParaRPr>
          </a:p>
          <a:p>
            <a:pPr indent="-327025" lvl="0" marL="457200" rtl="0" algn="l">
              <a:lnSpc>
                <a:spcPct val="150000"/>
              </a:lnSpc>
              <a:spcBef>
                <a:spcPts val="0"/>
              </a:spcBef>
              <a:spcAft>
                <a:spcPts val="0"/>
              </a:spcAft>
              <a:buClr>
                <a:schemeClr val="dk2"/>
              </a:buClr>
              <a:buSzPts val="1550"/>
              <a:buFont typeface="Helvetica Neue"/>
              <a:buChar char="●"/>
            </a:pPr>
            <a:r>
              <a:rPr lang="en" sz="1550">
                <a:latin typeface="Helvetica Neue"/>
                <a:ea typeface="Helvetica Neue"/>
                <a:cs typeface="Helvetica Neue"/>
                <a:sym typeface="Helvetica Neue"/>
              </a:rPr>
              <a:t>More than ⅓ death occur due to heart disease problem</a:t>
            </a:r>
            <a:r>
              <a:rPr lang="en" sz="1550">
                <a:latin typeface="Helvetica Neue"/>
                <a:ea typeface="Helvetica Neue"/>
                <a:cs typeface="Helvetica Neue"/>
                <a:sym typeface="Helvetica Neue"/>
              </a:rPr>
              <a:t>.</a:t>
            </a:r>
            <a:endParaRPr sz="1550">
              <a:latin typeface="Helvetica Neue"/>
              <a:ea typeface="Helvetica Neue"/>
              <a:cs typeface="Helvetica Neue"/>
              <a:sym typeface="Helvetica Neue"/>
            </a:endParaRPr>
          </a:p>
          <a:p>
            <a:pPr indent="-327025" lvl="0" marL="457200" rtl="0" algn="l">
              <a:lnSpc>
                <a:spcPct val="150000"/>
              </a:lnSpc>
              <a:spcBef>
                <a:spcPts val="0"/>
              </a:spcBef>
              <a:spcAft>
                <a:spcPts val="0"/>
              </a:spcAft>
              <a:buClr>
                <a:schemeClr val="dk2"/>
              </a:buClr>
              <a:buSzPts val="1550"/>
              <a:buFont typeface="Helvetica Neue"/>
              <a:buChar char="●"/>
            </a:pPr>
            <a:r>
              <a:rPr lang="en" sz="1550">
                <a:latin typeface="Helvetica Neue"/>
                <a:ea typeface="Helvetica Neue"/>
                <a:cs typeface="Helvetica Neue"/>
                <a:sym typeface="Helvetica Neue"/>
              </a:rPr>
              <a:t>S</a:t>
            </a:r>
            <a:r>
              <a:rPr lang="en" sz="1550">
                <a:latin typeface="Helvetica Neue"/>
                <a:ea typeface="Helvetica Neue"/>
                <a:cs typeface="Helvetica Neue"/>
                <a:sym typeface="Helvetica Neue"/>
              </a:rPr>
              <a:t>moking habits, unhealthy diet, and physical inactivity are the factor causing heart disease. [1]</a:t>
            </a:r>
            <a:endParaRPr sz="1550">
              <a:latin typeface="Helvetica Neue"/>
              <a:ea typeface="Helvetica Neue"/>
              <a:cs typeface="Helvetica Neue"/>
              <a:sym typeface="Helvetica Neue"/>
            </a:endParaRPr>
          </a:p>
          <a:p>
            <a:pPr indent="-327025" lvl="0" marL="457200" rtl="0" algn="l">
              <a:lnSpc>
                <a:spcPct val="150000"/>
              </a:lnSpc>
              <a:spcBef>
                <a:spcPts val="0"/>
              </a:spcBef>
              <a:spcAft>
                <a:spcPts val="0"/>
              </a:spcAft>
              <a:buClr>
                <a:schemeClr val="dk2"/>
              </a:buClr>
              <a:buSzPts val="1550"/>
              <a:buFont typeface="Helvetica Neue"/>
              <a:buChar char="●"/>
            </a:pPr>
            <a:r>
              <a:rPr lang="en" sz="1550">
                <a:latin typeface="Helvetica Neue"/>
                <a:ea typeface="Helvetica Neue"/>
                <a:cs typeface="Helvetica Neue"/>
                <a:sym typeface="Helvetica Neue"/>
              </a:rPr>
              <a:t>Machine learning is proven to be an efficient approach to predict the risk of heart disease using the large amount of data collected from the HealthCare Industry.</a:t>
            </a:r>
            <a:endParaRPr sz="1550">
              <a:latin typeface="Helvetica Neue"/>
              <a:ea typeface="Helvetica Neue"/>
              <a:cs typeface="Helvetica Neue"/>
              <a:sym typeface="Helvetica Neue"/>
            </a:endParaRPr>
          </a:p>
          <a:p>
            <a:pPr indent="-63500" lvl="0" marL="177800" rtl="0" algn="l">
              <a:lnSpc>
                <a:spcPct val="90000"/>
              </a:lnSpc>
              <a:spcBef>
                <a:spcPts val="800"/>
              </a:spcBef>
              <a:spcAft>
                <a:spcPts val="0"/>
              </a:spcAft>
              <a:buClr>
                <a:schemeClr val="dk1"/>
              </a:buClr>
              <a:buSzPts val="1800"/>
              <a:buFont typeface="Helvetica Neue Light"/>
              <a:buNone/>
            </a:pPr>
            <a:r>
              <a:t/>
            </a:r>
            <a:endParaRPr sz="1550">
              <a:latin typeface="Helvetica Neue"/>
              <a:ea typeface="Helvetica Neue"/>
              <a:cs typeface="Helvetica Neue"/>
              <a:sym typeface="Helvetica Neue"/>
            </a:endParaRPr>
          </a:p>
        </p:txBody>
      </p:sp>
      <p:sp>
        <p:nvSpPr>
          <p:cNvPr id="140" name="Google Shape;140;p26"/>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
        <p:nvSpPr>
          <p:cNvPr id="141" name="Google Shape;141;p26"/>
          <p:cNvSpPr txBox="1"/>
          <p:nvPr/>
        </p:nvSpPr>
        <p:spPr>
          <a:xfrm>
            <a:off x="507050" y="3934725"/>
            <a:ext cx="7464000" cy="554100"/>
          </a:xfrm>
          <a:prstGeom prst="rect">
            <a:avLst/>
          </a:prstGeom>
          <a:noFill/>
          <a:ln>
            <a:noFill/>
          </a:ln>
        </p:spPr>
        <p:txBody>
          <a:bodyPr anchorCtr="0" anchor="t" bIns="91425" lIns="91425" spcFirstLastPara="1" rIns="91425" wrap="square" tIns="91425">
            <a:spAutoFit/>
          </a:bodyPr>
          <a:lstStyle/>
          <a:p>
            <a:pPr indent="-292100" lvl="0" marL="457200" rtl="0" algn="l">
              <a:lnSpc>
                <a:spcPct val="90000"/>
              </a:lnSpc>
              <a:spcBef>
                <a:spcPts val="800"/>
              </a:spcBef>
              <a:spcAft>
                <a:spcPts val="0"/>
              </a:spcAft>
              <a:buClr>
                <a:schemeClr val="dk1"/>
              </a:buClr>
              <a:buSzPts val="1000"/>
              <a:buFont typeface="Helvetica Neue"/>
              <a:buAutoNum type="arabicPeriod"/>
            </a:pPr>
            <a:r>
              <a:rPr lang="en" sz="1000">
                <a:solidFill>
                  <a:schemeClr val="dk1"/>
                </a:solidFill>
                <a:latin typeface="Helvetica Neue"/>
                <a:ea typeface="Helvetica Neue"/>
                <a:cs typeface="Helvetica Neue"/>
                <a:sym typeface="Helvetica Neue"/>
              </a:rPr>
              <a:t>K. Vanisree, S. Jyothi, “Decision Support System for Congenital Heart Disease Diagnosis based on Signs and Symptoms using Neural Networks”, International Journal of Computer Applications vol.19, issue.6, pp.6 – 12, 2011.</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6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40525" y="195275"/>
            <a:ext cx="7886700" cy="597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Problem Statement</a:t>
            </a:r>
            <a:endParaRPr>
              <a:solidFill>
                <a:schemeClr val="dk2"/>
              </a:solidFill>
            </a:endParaRPr>
          </a:p>
        </p:txBody>
      </p:sp>
      <p:sp>
        <p:nvSpPr>
          <p:cNvPr id="147" name="Google Shape;147;p27"/>
          <p:cNvSpPr txBox="1"/>
          <p:nvPr>
            <p:ph idx="1" type="body"/>
          </p:nvPr>
        </p:nvSpPr>
        <p:spPr>
          <a:xfrm>
            <a:off x="294520" y="993313"/>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550">
              <a:latin typeface="Helvetica Neue"/>
              <a:ea typeface="Helvetica Neue"/>
              <a:cs typeface="Helvetica Neue"/>
              <a:sym typeface="Helvetica Neue"/>
            </a:endParaRPr>
          </a:p>
          <a:p>
            <a:pPr indent="-339725" lvl="0" marL="457200" rtl="0" algn="l">
              <a:lnSpc>
                <a:spcPct val="115000"/>
              </a:lnSpc>
              <a:spcBef>
                <a:spcPts val="800"/>
              </a:spcBef>
              <a:spcAft>
                <a:spcPts val="0"/>
              </a:spcAft>
              <a:buClr>
                <a:schemeClr val="dk2"/>
              </a:buClr>
              <a:buSzPts val="1750"/>
              <a:buFont typeface="Helvetica Neue"/>
              <a:buChar char="•"/>
            </a:pPr>
            <a:r>
              <a:rPr lang="en" sz="1550">
                <a:latin typeface="Helvetica Neue"/>
                <a:ea typeface="Helvetica Neue"/>
                <a:cs typeface="Helvetica Neue"/>
                <a:sym typeface="Helvetica Neue"/>
              </a:rPr>
              <a:t>To predict the risk of heart disease in a patient given few set of parameters that incorporate for the disease using machine learning algorithms and finding the best model with highest accuracy that can solve the problem countering the risk of false positive detection as well.</a:t>
            </a:r>
            <a:endParaRPr sz="1550">
              <a:latin typeface="Helvetica Neue"/>
              <a:ea typeface="Helvetica Neue"/>
              <a:cs typeface="Helvetica Neue"/>
              <a:sym typeface="Helvetica Neue"/>
            </a:endParaRPr>
          </a:p>
        </p:txBody>
      </p:sp>
      <p:sp>
        <p:nvSpPr>
          <p:cNvPr id="148" name="Google Shape;148;p27"/>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144075" y="872250"/>
            <a:ext cx="8602500" cy="3536400"/>
          </a:xfrm>
          <a:prstGeom prst="rect">
            <a:avLst/>
          </a:prstGeom>
        </p:spPr>
        <p:txBody>
          <a:bodyPr anchorCtr="0" anchor="t" bIns="34275" lIns="68575" spcFirstLastPara="1" rIns="68575" wrap="square" tIns="34275">
            <a:normAutofit/>
          </a:bodyPr>
          <a:lstStyle/>
          <a:p>
            <a:pPr indent="-329247" lvl="0" marL="457200" rtl="0" algn="l">
              <a:lnSpc>
                <a:spcPct val="140000"/>
              </a:lnSpc>
              <a:spcBef>
                <a:spcPts val="800"/>
              </a:spcBef>
              <a:spcAft>
                <a:spcPts val="0"/>
              </a:spcAft>
              <a:buClr>
                <a:schemeClr val="dk2"/>
              </a:buClr>
              <a:buSzPts val="1585"/>
              <a:buFont typeface="Helvetica Neue"/>
              <a:buChar char="●"/>
            </a:pPr>
            <a:r>
              <a:rPr lang="en" sz="1585">
                <a:latin typeface="Helvetica Neue"/>
                <a:ea typeface="Helvetica Neue"/>
                <a:cs typeface="Helvetica Neue"/>
                <a:sym typeface="Helvetica Neue"/>
              </a:rPr>
              <a:t>The paper named “Improved Study of Heart Disease Prediction System using Data Mining Classification Techniques” uses Naive Bayes, Decision Trees, and Neural Networks approaches. For improvising the model, they introduced two more attributes namely smoking and obesity. This resulted in increase in prediction accuracy. [1]</a:t>
            </a:r>
            <a:endParaRPr sz="1585">
              <a:latin typeface="Helvetica Neue"/>
              <a:ea typeface="Helvetica Neue"/>
              <a:cs typeface="Helvetica Neue"/>
              <a:sym typeface="Helvetica Neue"/>
            </a:endParaRPr>
          </a:p>
          <a:p>
            <a:pPr indent="-329247" lvl="0" marL="457200" rtl="0" algn="l">
              <a:lnSpc>
                <a:spcPct val="140000"/>
              </a:lnSpc>
              <a:spcBef>
                <a:spcPts val="0"/>
              </a:spcBef>
              <a:spcAft>
                <a:spcPts val="0"/>
              </a:spcAft>
              <a:buClr>
                <a:schemeClr val="dk2"/>
              </a:buClr>
              <a:buSzPts val="1585"/>
              <a:buFont typeface="Helvetica Neue"/>
              <a:buChar char="●"/>
            </a:pPr>
            <a:r>
              <a:rPr lang="en" sz="1585">
                <a:latin typeface="Helvetica Neue"/>
                <a:ea typeface="Helvetica Neue"/>
                <a:cs typeface="Helvetica Neue"/>
                <a:sym typeface="Helvetica Neue"/>
              </a:rPr>
              <a:t>The paper named “Improving the accuracy of prediction of heart disease risk based on ensemble classification techniques” uses technique of ensemble classification. The ensemble classification technique used to improve the accuracy of model by considering the decision of multiple classifiers. This resulted in an increase of prediction accuracy by 7%. [2]</a:t>
            </a:r>
            <a:endParaRPr sz="1330">
              <a:latin typeface="Helvetica Neue"/>
              <a:ea typeface="Helvetica Neue"/>
              <a:cs typeface="Helvetica Neue"/>
              <a:sym typeface="Helvetica Neue"/>
            </a:endParaRPr>
          </a:p>
        </p:txBody>
      </p:sp>
      <p:sp>
        <p:nvSpPr>
          <p:cNvPr id="154" name="Google Shape;154;p28"/>
          <p:cNvSpPr txBox="1"/>
          <p:nvPr>
            <p:ph type="title"/>
          </p:nvPr>
        </p:nvSpPr>
        <p:spPr>
          <a:xfrm>
            <a:off x="436825" y="195275"/>
            <a:ext cx="7886700" cy="594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Existing Body of Work</a:t>
            </a:r>
            <a:endParaRPr>
              <a:solidFill>
                <a:schemeClr val="dk2"/>
              </a:solidFill>
            </a:endParaRPr>
          </a:p>
        </p:txBody>
      </p:sp>
      <p:sp>
        <p:nvSpPr>
          <p:cNvPr id="155" name="Google Shape;155;p28"/>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
        <p:nvSpPr>
          <p:cNvPr id="156" name="Google Shape;156;p28"/>
          <p:cNvSpPr txBox="1"/>
          <p:nvPr/>
        </p:nvSpPr>
        <p:spPr>
          <a:xfrm>
            <a:off x="466225" y="3992650"/>
            <a:ext cx="7827900" cy="738900"/>
          </a:xfrm>
          <a:prstGeom prst="rect">
            <a:avLst/>
          </a:prstGeom>
          <a:noFill/>
          <a:ln>
            <a:noFill/>
          </a:ln>
        </p:spPr>
        <p:txBody>
          <a:bodyPr anchorCtr="0" anchor="t" bIns="91425" lIns="91425" spcFirstLastPara="1" rIns="91425" wrap="square" tIns="91425">
            <a:spAutoFit/>
          </a:bodyPr>
          <a:lstStyle/>
          <a:p>
            <a:pPr indent="-292100" lvl="0" marL="457200" rtl="0" algn="l">
              <a:lnSpc>
                <a:spcPct val="90000"/>
              </a:lnSpc>
              <a:spcBef>
                <a:spcPts val="800"/>
              </a:spcBef>
              <a:spcAft>
                <a:spcPts val="0"/>
              </a:spcAft>
              <a:buClr>
                <a:schemeClr val="dk1"/>
              </a:buClr>
              <a:buSzPts val="1000"/>
              <a:buFont typeface="Helvetica Neue"/>
              <a:buAutoNum type="arabicPeriod"/>
            </a:pPr>
            <a:r>
              <a:rPr lang="en" sz="1000">
                <a:solidFill>
                  <a:schemeClr val="dk1"/>
                </a:solidFill>
                <a:latin typeface="Helvetica Neue"/>
                <a:ea typeface="Helvetica Neue"/>
                <a:cs typeface="Helvetica Neue"/>
                <a:sym typeface="Helvetica Neue"/>
              </a:rPr>
              <a:t>C.S. Dangare, S.S. Apte, “Improved Study of Heart Disease Prediction System using Data Mining Classification Techniques”, International Journal of Computer Applications vol.47, issue.10, pp. 44-48, 2012.</a:t>
            </a:r>
            <a:endParaRPr sz="1000">
              <a:solidFill>
                <a:schemeClr val="dk1"/>
              </a:solidFill>
              <a:latin typeface="Helvetica Neue"/>
              <a:ea typeface="Helvetica Neue"/>
              <a:cs typeface="Helvetica Neue"/>
              <a:sym typeface="Helvetica Neue"/>
            </a:endParaRPr>
          </a:p>
          <a:p>
            <a:pPr indent="-292100" lvl="0" marL="457200" rtl="0" algn="l">
              <a:lnSpc>
                <a:spcPct val="90000"/>
              </a:lnSpc>
              <a:spcBef>
                <a:spcPts val="0"/>
              </a:spcBef>
              <a:spcAft>
                <a:spcPts val="0"/>
              </a:spcAft>
              <a:buClr>
                <a:schemeClr val="dk1"/>
              </a:buClr>
              <a:buSzPts val="1000"/>
              <a:buFont typeface="Helvetica Neue"/>
              <a:buAutoNum type="arabicPeriod"/>
            </a:pPr>
            <a:r>
              <a:rPr lang="en" sz="1000">
                <a:solidFill>
                  <a:schemeClr val="dk1"/>
                </a:solidFill>
                <a:latin typeface="Helvetica Neue"/>
                <a:ea typeface="Helvetica Neue"/>
                <a:cs typeface="Helvetica Neue"/>
                <a:sym typeface="Helvetica Neue"/>
              </a:rPr>
              <a:t>C.B.C. Latha, S.C. Jeeva, “Improving the accuracy of prediction of heart disease risk based on ensemble classification techniques”, Informatics in Medicine, Unlocked 16, pp.100203, 2019.</a:t>
            </a:r>
            <a:endParaRPr sz="10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idx="1" type="body"/>
          </p:nvPr>
        </p:nvSpPr>
        <p:spPr>
          <a:xfrm>
            <a:off x="144075" y="872250"/>
            <a:ext cx="8602500" cy="3536400"/>
          </a:xfrm>
          <a:prstGeom prst="rect">
            <a:avLst/>
          </a:prstGeom>
        </p:spPr>
        <p:txBody>
          <a:bodyPr anchorCtr="0" anchor="t" bIns="34275" lIns="68575" spcFirstLastPara="1" rIns="68575" wrap="square" tIns="34275">
            <a:normAutofit/>
          </a:bodyPr>
          <a:lstStyle/>
          <a:p>
            <a:pPr indent="-329247" lvl="0" marL="457200" rtl="0" algn="l">
              <a:lnSpc>
                <a:spcPct val="140000"/>
              </a:lnSpc>
              <a:spcBef>
                <a:spcPts val="800"/>
              </a:spcBef>
              <a:spcAft>
                <a:spcPts val="0"/>
              </a:spcAft>
              <a:buClr>
                <a:schemeClr val="dk2"/>
              </a:buClr>
              <a:buSzPts val="1585"/>
              <a:buFont typeface="Helvetica Neue"/>
              <a:buChar char="●"/>
            </a:pPr>
            <a:r>
              <a:rPr lang="en" sz="1585">
                <a:latin typeface="Helvetica Neue"/>
                <a:ea typeface="Helvetica Neue"/>
                <a:cs typeface="Helvetica Neue"/>
                <a:sym typeface="Helvetica Neue"/>
              </a:rPr>
              <a:t>[1] Paper helped to understand that the techniques such as feature extraction and feature </a:t>
            </a:r>
            <a:r>
              <a:rPr lang="en" sz="1585">
                <a:latin typeface="Helvetica Neue"/>
                <a:ea typeface="Helvetica Neue"/>
                <a:cs typeface="Helvetica Neue"/>
                <a:sym typeface="Helvetica Neue"/>
              </a:rPr>
              <a:t>selection</a:t>
            </a:r>
            <a:r>
              <a:rPr lang="en" sz="1585">
                <a:latin typeface="Helvetica Neue"/>
                <a:ea typeface="Helvetica Neue"/>
                <a:cs typeface="Helvetica Neue"/>
                <a:sym typeface="Helvetica Neue"/>
              </a:rPr>
              <a:t> can increase the model performance. The author added 2 new features to improve the accuracy of the model.</a:t>
            </a:r>
            <a:endParaRPr sz="1585">
              <a:latin typeface="Helvetica Neue"/>
              <a:ea typeface="Helvetica Neue"/>
              <a:cs typeface="Helvetica Neue"/>
              <a:sym typeface="Helvetica Neue"/>
            </a:endParaRPr>
          </a:p>
          <a:p>
            <a:pPr indent="-329247" lvl="0" marL="457200" rtl="0" algn="l">
              <a:lnSpc>
                <a:spcPct val="140000"/>
              </a:lnSpc>
              <a:spcBef>
                <a:spcPts val="0"/>
              </a:spcBef>
              <a:spcAft>
                <a:spcPts val="0"/>
              </a:spcAft>
              <a:buClr>
                <a:schemeClr val="dk2"/>
              </a:buClr>
              <a:buSzPts val="1585"/>
              <a:buFont typeface="Helvetica Neue"/>
              <a:buChar char="●"/>
            </a:pPr>
            <a:r>
              <a:rPr lang="en" sz="1585">
                <a:latin typeface="Helvetica Neue"/>
                <a:ea typeface="Helvetica Neue"/>
                <a:cs typeface="Helvetica Neue"/>
                <a:sym typeface="Helvetica Neue"/>
              </a:rPr>
              <a:t>[2] Paper helped to understand that the </a:t>
            </a:r>
            <a:r>
              <a:rPr lang="en" sz="1585">
                <a:latin typeface="Helvetica Neue"/>
                <a:ea typeface="Helvetica Neue"/>
                <a:cs typeface="Helvetica Neue"/>
                <a:sym typeface="Helvetica Neue"/>
              </a:rPr>
              <a:t>technique</a:t>
            </a:r>
            <a:r>
              <a:rPr lang="en" sz="1585">
                <a:latin typeface="Helvetica Neue"/>
                <a:ea typeface="Helvetica Neue"/>
                <a:cs typeface="Helvetica Neue"/>
                <a:sym typeface="Helvetica Neue"/>
              </a:rPr>
              <a:t> of prediction using ensemble classifiers in which authors try to combine several weak classification algorithms to produce improved results. </a:t>
            </a:r>
            <a:endParaRPr sz="1330">
              <a:latin typeface="Helvetica Neue"/>
              <a:ea typeface="Helvetica Neue"/>
              <a:cs typeface="Helvetica Neue"/>
              <a:sym typeface="Helvetica Neue"/>
            </a:endParaRPr>
          </a:p>
        </p:txBody>
      </p:sp>
      <p:sp>
        <p:nvSpPr>
          <p:cNvPr id="162" name="Google Shape;162;p29"/>
          <p:cNvSpPr txBox="1"/>
          <p:nvPr>
            <p:ph type="title"/>
          </p:nvPr>
        </p:nvSpPr>
        <p:spPr>
          <a:xfrm>
            <a:off x="436825" y="195275"/>
            <a:ext cx="7886700" cy="594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Conclusions from </a:t>
            </a:r>
            <a:r>
              <a:rPr lang="en">
                <a:solidFill>
                  <a:schemeClr val="dk2"/>
                </a:solidFill>
              </a:rPr>
              <a:t>Existing Body of Work</a:t>
            </a:r>
            <a:endParaRPr>
              <a:solidFill>
                <a:schemeClr val="dk2"/>
              </a:solidFill>
            </a:endParaRPr>
          </a:p>
        </p:txBody>
      </p:sp>
      <p:sp>
        <p:nvSpPr>
          <p:cNvPr id="163" name="Google Shape;163;p29"/>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
        <p:nvSpPr>
          <p:cNvPr id="164" name="Google Shape;164;p29"/>
          <p:cNvSpPr txBox="1"/>
          <p:nvPr/>
        </p:nvSpPr>
        <p:spPr>
          <a:xfrm>
            <a:off x="466225" y="3992650"/>
            <a:ext cx="7827900" cy="738900"/>
          </a:xfrm>
          <a:prstGeom prst="rect">
            <a:avLst/>
          </a:prstGeom>
          <a:noFill/>
          <a:ln>
            <a:noFill/>
          </a:ln>
        </p:spPr>
        <p:txBody>
          <a:bodyPr anchorCtr="0" anchor="t" bIns="91425" lIns="91425" spcFirstLastPara="1" rIns="91425" wrap="square" tIns="91425">
            <a:spAutoFit/>
          </a:bodyPr>
          <a:lstStyle/>
          <a:p>
            <a:pPr indent="-292100" lvl="0" marL="457200" rtl="0" algn="l">
              <a:lnSpc>
                <a:spcPct val="90000"/>
              </a:lnSpc>
              <a:spcBef>
                <a:spcPts val="800"/>
              </a:spcBef>
              <a:spcAft>
                <a:spcPts val="0"/>
              </a:spcAft>
              <a:buClr>
                <a:schemeClr val="dk1"/>
              </a:buClr>
              <a:buSzPts val="1000"/>
              <a:buFont typeface="Helvetica Neue"/>
              <a:buAutoNum type="arabicPeriod"/>
            </a:pPr>
            <a:r>
              <a:rPr lang="en" sz="1000">
                <a:solidFill>
                  <a:schemeClr val="dk1"/>
                </a:solidFill>
                <a:latin typeface="Helvetica Neue"/>
                <a:ea typeface="Helvetica Neue"/>
                <a:cs typeface="Helvetica Neue"/>
                <a:sym typeface="Helvetica Neue"/>
              </a:rPr>
              <a:t>C.S. Dangare, S.S. Apte, “Improved Study of Heart Disease Prediction System using Data Mining Classification Techniques”, International Journal of Computer Applications vol.47, issue.10, pp. 44-48, 2012.</a:t>
            </a:r>
            <a:endParaRPr sz="1000">
              <a:solidFill>
                <a:schemeClr val="dk1"/>
              </a:solidFill>
              <a:latin typeface="Helvetica Neue"/>
              <a:ea typeface="Helvetica Neue"/>
              <a:cs typeface="Helvetica Neue"/>
              <a:sym typeface="Helvetica Neue"/>
            </a:endParaRPr>
          </a:p>
          <a:p>
            <a:pPr indent="-292100" lvl="0" marL="457200" rtl="0" algn="l">
              <a:lnSpc>
                <a:spcPct val="90000"/>
              </a:lnSpc>
              <a:spcBef>
                <a:spcPts val="0"/>
              </a:spcBef>
              <a:spcAft>
                <a:spcPts val="0"/>
              </a:spcAft>
              <a:buClr>
                <a:schemeClr val="dk1"/>
              </a:buClr>
              <a:buSzPts val="1000"/>
              <a:buFont typeface="Helvetica Neue"/>
              <a:buAutoNum type="arabicPeriod"/>
            </a:pPr>
            <a:r>
              <a:rPr lang="en" sz="1000">
                <a:solidFill>
                  <a:schemeClr val="dk1"/>
                </a:solidFill>
                <a:latin typeface="Helvetica Neue"/>
                <a:ea typeface="Helvetica Neue"/>
                <a:cs typeface="Helvetica Neue"/>
                <a:sym typeface="Helvetica Neue"/>
              </a:rPr>
              <a:t>C.B.C. Latha, S.C. Jeeva, “Improving the accuracy of prediction of heart disease risk based on ensemble classification techniques”, Informatics in Medicine, Unlocked 16, pp.100203, 2019.</a:t>
            </a:r>
            <a:endParaRPr sz="10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36825" y="86925"/>
            <a:ext cx="7886700" cy="999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solidFill>
                  <a:schemeClr val="dk2"/>
                </a:solidFill>
              </a:rPr>
              <a:t>Approach</a:t>
            </a:r>
            <a:endParaRPr>
              <a:solidFill>
                <a:schemeClr val="dk2"/>
              </a:solidFill>
            </a:endParaRPr>
          </a:p>
          <a:p>
            <a:pPr indent="0" lvl="0" marL="0" rtl="0" algn="l">
              <a:spcBef>
                <a:spcPts val="0"/>
              </a:spcBef>
              <a:spcAft>
                <a:spcPts val="0"/>
              </a:spcAft>
              <a:buNone/>
            </a:pPr>
            <a:r>
              <a:t/>
            </a:r>
            <a:endParaRPr/>
          </a:p>
        </p:txBody>
      </p:sp>
      <p:sp>
        <p:nvSpPr>
          <p:cNvPr id="170" name="Google Shape;170;p30"/>
          <p:cNvSpPr txBox="1"/>
          <p:nvPr>
            <p:ph idx="1" type="body"/>
          </p:nvPr>
        </p:nvSpPr>
        <p:spPr>
          <a:xfrm>
            <a:off x="440525" y="404850"/>
            <a:ext cx="8559600" cy="4651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550">
              <a:solidFill>
                <a:srgbClr val="444848"/>
              </a:solidFill>
              <a:latin typeface="Helvetica Neue"/>
              <a:ea typeface="Helvetica Neue"/>
              <a:cs typeface="Helvetica Neue"/>
              <a:sym typeface="Helvetica Neue"/>
            </a:endParaRPr>
          </a:p>
          <a:p>
            <a:pPr indent="0" lvl="0" marL="0" rtl="0" algn="l">
              <a:spcBef>
                <a:spcPts val="800"/>
              </a:spcBef>
              <a:spcAft>
                <a:spcPts val="0"/>
              </a:spcAft>
              <a:buNone/>
            </a:pPr>
            <a:r>
              <a:rPr lang="en" sz="1550">
                <a:solidFill>
                  <a:srgbClr val="444848"/>
                </a:solidFill>
                <a:latin typeface="Helvetica Neue"/>
                <a:ea typeface="Helvetica Neue"/>
                <a:cs typeface="Helvetica Neue"/>
                <a:sym typeface="Helvetica Neue"/>
              </a:rPr>
              <a:t>Ca</a:t>
            </a:r>
            <a:r>
              <a:rPr lang="en" sz="1550">
                <a:solidFill>
                  <a:srgbClr val="444848"/>
                </a:solidFill>
                <a:latin typeface="Helvetica Neue"/>
                <a:ea typeface="Helvetica Neue"/>
                <a:cs typeface="Helvetica Neue"/>
                <a:sym typeface="Helvetica Neue"/>
              </a:rPr>
              <a:t>r</a:t>
            </a:r>
            <a:r>
              <a:rPr lang="en" sz="1550">
                <a:solidFill>
                  <a:srgbClr val="444848"/>
                </a:solidFill>
                <a:latin typeface="Helvetica Neue"/>
                <a:ea typeface="Helvetica Neue"/>
                <a:cs typeface="Helvetica Neue"/>
                <a:sym typeface="Helvetica Neue"/>
              </a:rPr>
              <a:t>diovascular Disease Dataset published by Ryerson University. [4]</a:t>
            </a:r>
            <a:endParaRPr sz="1550">
              <a:solidFill>
                <a:srgbClr val="444848"/>
              </a:solidFill>
              <a:latin typeface="Helvetica Neue"/>
              <a:ea typeface="Helvetica Neue"/>
              <a:cs typeface="Helvetica Neue"/>
              <a:sym typeface="Helvetica Neue"/>
            </a:endParaRPr>
          </a:p>
          <a:p>
            <a:pPr indent="0" lvl="0" marL="0" rtl="0" algn="l">
              <a:spcBef>
                <a:spcPts val="800"/>
              </a:spcBef>
              <a:spcAft>
                <a:spcPts val="0"/>
              </a:spcAft>
              <a:buNone/>
            </a:pPr>
            <a:r>
              <a:rPr lang="en" sz="1550">
                <a:solidFill>
                  <a:srgbClr val="444848"/>
                </a:solidFill>
                <a:latin typeface="Helvetica Neue"/>
                <a:ea typeface="Helvetica Neue"/>
                <a:cs typeface="Helvetica Neue"/>
                <a:sym typeface="Helvetica Neue"/>
              </a:rPr>
              <a:t>Dataset contains 12 columns (11 attributes and 1 output) and 70,000 rows.</a:t>
            </a:r>
            <a:endParaRPr sz="1550">
              <a:solidFill>
                <a:srgbClr val="444848"/>
              </a:solidFill>
              <a:latin typeface="Helvetica Neue"/>
              <a:ea typeface="Helvetica Neue"/>
              <a:cs typeface="Helvetica Neue"/>
              <a:sym typeface="Helvetica Neue"/>
            </a:endParaRPr>
          </a:p>
          <a:p>
            <a:pPr indent="0" lvl="0" marL="0" rtl="0" algn="l">
              <a:spcBef>
                <a:spcPts val="800"/>
              </a:spcBef>
              <a:spcAft>
                <a:spcPts val="0"/>
              </a:spcAft>
              <a:buNone/>
            </a:pPr>
            <a:r>
              <a:t/>
            </a:r>
            <a:endParaRPr sz="1550">
              <a:solidFill>
                <a:srgbClr val="444848"/>
              </a:solidFill>
              <a:latin typeface="Helvetica Neue"/>
              <a:ea typeface="Helvetica Neue"/>
              <a:cs typeface="Helvetica Neue"/>
              <a:sym typeface="Helvetica Neue"/>
            </a:endParaRPr>
          </a:p>
          <a:p>
            <a:pPr indent="0" lvl="0" marL="0" rtl="0" algn="l">
              <a:spcBef>
                <a:spcPts val="800"/>
              </a:spcBef>
              <a:spcAft>
                <a:spcPts val="0"/>
              </a:spcAft>
              <a:buNone/>
            </a:pPr>
            <a:r>
              <a:rPr b="1" lang="en" sz="1550">
                <a:latin typeface="Helvetica Neue"/>
                <a:ea typeface="Helvetica Neue"/>
                <a:cs typeface="Helvetica Neue"/>
                <a:sym typeface="Helvetica Neue"/>
              </a:rPr>
              <a:t>Step 1: Data Pre-processing</a:t>
            </a:r>
            <a:endParaRPr b="1" sz="1550">
              <a:latin typeface="Helvetica Neue"/>
              <a:ea typeface="Helvetica Neue"/>
              <a:cs typeface="Helvetica Neue"/>
              <a:sym typeface="Helvetica Neue"/>
            </a:endParaRPr>
          </a:p>
          <a:p>
            <a:pPr indent="0" lvl="0" marL="0" rtl="0" algn="l">
              <a:spcBef>
                <a:spcPts val="800"/>
              </a:spcBef>
              <a:spcAft>
                <a:spcPts val="0"/>
              </a:spcAft>
              <a:buNone/>
            </a:pPr>
            <a:r>
              <a:rPr lang="en" sz="1550">
                <a:latin typeface="Helvetica Neue"/>
                <a:ea typeface="Helvetica Neue"/>
                <a:cs typeface="Helvetica Neue"/>
                <a:sym typeface="Helvetica Neue"/>
              </a:rPr>
              <a:t>Null values were removed from the dataset. Also  some instances having outlier values of the ap_hi (Systolic Blood Pressure values &gt; 250 and &lt; 0) and ap_lo (Diastolic Blood Pressure values &gt; 200 and &lt; 0) were removed. Age was given in days so we normalized it to years. The final dataset size reduced to 68,975.</a:t>
            </a:r>
            <a:endParaRPr sz="1550">
              <a:latin typeface="Helvetica Neue"/>
              <a:ea typeface="Helvetica Neue"/>
              <a:cs typeface="Helvetica Neue"/>
              <a:sym typeface="Helvetica Neue"/>
            </a:endParaRPr>
          </a:p>
          <a:p>
            <a:pPr indent="0" lvl="0" marL="0" rtl="0" algn="l">
              <a:spcBef>
                <a:spcPts val="800"/>
              </a:spcBef>
              <a:spcAft>
                <a:spcPts val="0"/>
              </a:spcAft>
              <a:buNone/>
            </a:pPr>
            <a:r>
              <a:t/>
            </a:r>
            <a:endParaRPr sz="1550">
              <a:latin typeface="Helvetica Neue"/>
              <a:ea typeface="Helvetica Neue"/>
              <a:cs typeface="Helvetica Neue"/>
              <a:sym typeface="Helvetica Neue"/>
            </a:endParaRPr>
          </a:p>
          <a:p>
            <a:pPr indent="0" lvl="0" marL="0" rtl="0" algn="l">
              <a:spcBef>
                <a:spcPts val="800"/>
              </a:spcBef>
              <a:spcAft>
                <a:spcPts val="0"/>
              </a:spcAft>
              <a:buNone/>
            </a:pPr>
            <a:r>
              <a:rPr b="1" lang="en" sz="1550">
                <a:latin typeface="Helvetica Neue"/>
                <a:ea typeface="Helvetica Neue"/>
                <a:cs typeface="Helvetica Neue"/>
                <a:sym typeface="Helvetica Neue"/>
              </a:rPr>
              <a:t>Step 2: </a:t>
            </a:r>
            <a:r>
              <a:rPr b="1" lang="en" sz="1550">
                <a:latin typeface="Helvetica Neue"/>
                <a:ea typeface="Helvetica Neue"/>
                <a:cs typeface="Helvetica Neue"/>
                <a:sym typeface="Helvetica Neue"/>
              </a:rPr>
              <a:t>Exploratory Data Analysis</a:t>
            </a:r>
            <a:endParaRPr b="1" sz="1550">
              <a:latin typeface="Helvetica Neue"/>
              <a:ea typeface="Helvetica Neue"/>
              <a:cs typeface="Helvetica Neue"/>
              <a:sym typeface="Helvetica Neue"/>
            </a:endParaRPr>
          </a:p>
          <a:p>
            <a:pPr indent="0" lvl="0" marL="0" rtl="0" algn="l">
              <a:spcBef>
                <a:spcPts val="800"/>
              </a:spcBef>
              <a:spcAft>
                <a:spcPts val="0"/>
              </a:spcAft>
              <a:buNone/>
            </a:pPr>
            <a:r>
              <a:rPr lang="en" sz="1550">
                <a:latin typeface="Helvetica Neue"/>
                <a:ea typeface="Helvetica Neue"/>
                <a:cs typeface="Helvetica Neue"/>
                <a:sym typeface="Helvetica Neue"/>
              </a:rPr>
              <a:t>To get more insights of the dataset. Also the correlation of the attributes with the output attribute was found with the help of correlation matrix. (Results can be found in the upcoming slides). The maximum correlation observed was 0.41 hence we conclude that our dataset is moderately correlated.</a:t>
            </a:r>
            <a:endParaRPr sz="1550">
              <a:latin typeface="Helvetica Neue"/>
              <a:ea typeface="Helvetica Neue"/>
              <a:cs typeface="Helvetica Neue"/>
              <a:sym typeface="Helvetica Neue"/>
            </a:endParaRPr>
          </a:p>
          <a:p>
            <a:pPr indent="457200" lvl="0" marL="457200" rtl="0" algn="l">
              <a:spcBef>
                <a:spcPts val="800"/>
              </a:spcBef>
              <a:spcAft>
                <a:spcPts val="0"/>
              </a:spcAft>
              <a:buNone/>
            </a:pPr>
            <a:r>
              <a:rPr lang="en" sz="1000">
                <a:latin typeface="Helvetica Neue"/>
                <a:ea typeface="Helvetica Neue"/>
                <a:cs typeface="Helvetica Neue"/>
                <a:sym typeface="Helvetica Neue"/>
              </a:rPr>
              <a:t>4.     Ryerson University, “Cardiovascular Disease dataset,” 2019. [Online] Available: www.kaggle.com.</a:t>
            </a:r>
            <a:endParaRPr sz="1000">
              <a:latin typeface="Helvetica Neue"/>
              <a:ea typeface="Helvetica Neue"/>
              <a:cs typeface="Helvetica Neue"/>
              <a:sym typeface="Helvetica Neue"/>
            </a:endParaRPr>
          </a:p>
        </p:txBody>
      </p:sp>
      <p:sp>
        <p:nvSpPr>
          <p:cNvPr id="171" name="Google Shape;171;p30"/>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445725" y="703876"/>
            <a:ext cx="7886700" cy="3652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550">
                <a:latin typeface="Helvetica Neue"/>
                <a:ea typeface="Helvetica Neue"/>
                <a:cs typeface="Helvetica Neue"/>
                <a:sym typeface="Helvetica Neue"/>
              </a:rPr>
              <a:t>Step 3: Disease Prediction</a:t>
            </a:r>
            <a:endParaRPr b="1" sz="1550">
              <a:latin typeface="Helvetica Neue"/>
              <a:ea typeface="Helvetica Neue"/>
              <a:cs typeface="Helvetica Neue"/>
              <a:sym typeface="Helvetica Neue"/>
            </a:endParaRPr>
          </a:p>
          <a:p>
            <a:pPr indent="-327025" lvl="0" marL="457200" rtl="0" algn="l">
              <a:spcBef>
                <a:spcPts val="800"/>
              </a:spcBef>
              <a:spcAft>
                <a:spcPts val="0"/>
              </a:spcAft>
              <a:buSzPts val="1550"/>
              <a:buFont typeface="Helvetica Neue"/>
              <a:buChar char="•"/>
            </a:pPr>
            <a:r>
              <a:rPr lang="en" sz="1550">
                <a:latin typeface="Helvetica Neue"/>
                <a:ea typeface="Helvetica Neue"/>
                <a:cs typeface="Helvetica Neue"/>
                <a:sym typeface="Helvetica Neue"/>
              </a:rPr>
              <a:t>Divided the data set into training and testing sets i.e 80% train data set and 20% test data set.</a:t>
            </a:r>
            <a:endParaRPr sz="1550">
              <a:latin typeface="Helvetica Neue"/>
              <a:ea typeface="Helvetica Neue"/>
              <a:cs typeface="Helvetica Neue"/>
              <a:sym typeface="Helvetica Neue"/>
            </a:endParaRPr>
          </a:p>
          <a:p>
            <a:pPr indent="-327025" lvl="0" marL="457200" rtl="0" algn="l">
              <a:spcBef>
                <a:spcPts val="800"/>
              </a:spcBef>
              <a:spcAft>
                <a:spcPts val="0"/>
              </a:spcAft>
              <a:buSzPts val="1550"/>
              <a:buFont typeface="Helvetica Neue"/>
              <a:buChar char="•"/>
            </a:pPr>
            <a:r>
              <a:rPr lang="en" sz="1550">
                <a:latin typeface="Helvetica Neue"/>
                <a:ea typeface="Helvetica Neue"/>
                <a:cs typeface="Helvetica Neue"/>
                <a:sym typeface="Helvetica Neue"/>
              </a:rPr>
              <a:t>This problem is a typical example of classification problem, so we tried to use different classification methods on our data set.</a:t>
            </a:r>
            <a:endParaRPr sz="1550">
              <a:latin typeface="Helvetica Neue"/>
              <a:ea typeface="Helvetica Neue"/>
              <a:cs typeface="Helvetica Neue"/>
              <a:sym typeface="Helvetica Neue"/>
            </a:endParaRPr>
          </a:p>
          <a:p>
            <a:pPr indent="-327025" lvl="0" marL="457200" rtl="0" algn="l">
              <a:spcBef>
                <a:spcPts val="800"/>
              </a:spcBef>
              <a:spcAft>
                <a:spcPts val="0"/>
              </a:spcAft>
              <a:buSzPts val="1550"/>
              <a:buFont typeface="Helvetica Neue"/>
              <a:buChar char="•"/>
            </a:pPr>
            <a:r>
              <a:rPr lang="en" sz="1550">
                <a:latin typeface="Helvetica Neue"/>
                <a:ea typeface="Helvetica Neue"/>
                <a:cs typeface="Helvetica Neue"/>
                <a:sym typeface="Helvetica Neue"/>
              </a:rPr>
              <a:t>Applied KNN algorithm on training and testing data and measured its accuracy by confusion matrix.</a:t>
            </a:r>
            <a:endParaRPr sz="1550">
              <a:latin typeface="Helvetica Neue"/>
              <a:ea typeface="Helvetica Neue"/>
              <a:cs typeface="Helvetica Neue"/>
              <a:sym typeface="Helvetica Neue"/>
            </a:endParaRPr>
          </a:p>
          <a:p>
            <a:pPr indent="-327025" lvl="0" marL="457200" rtl="0" algn="l">
              <a:spcBef>
                <a:spcPts val="800"/>
              </a:spcBef>
              <a:spcAft>
                <a:spcPts val="0"/>
              </a:spcAft>
              <a:buSzPts val="1550"/>
              <a:buFont typeface="Helvetica Neue"/>
              <a:buChar char="•"/>
            </a:pPr>
            <a:r>
              <a:rPr lang="en" sz="1550">
                <a:latin typeface="Helvetica Neue"/>
                <a:ea typeface="Helvetica Neue"/>
                <a:cs typeface="Helvetica Neue"/>
                <a:sym typeface="Helvetica Neue"/>
              </a:rPr>
              <a:t>Applied Logistic Regression on training and testing data and measured its accuracy by confusion matrix.</a:t>
            </a:r>
            <a:endParaRPr sz="1550">
              <a:latin typeface="Helvetica Neue"/>
              <a:ea typeface="Helvetica Neue"/>
              <a:cs typeface="Helvetica Neue"/>
              <a:sym typeface="Helvetica Neue"/>
            </a:endParaRPr>
          </a:p>
        </p:txBody>
      </p:sp>
      <p:sp>
        <p:nvSpPr>
          <p:cNvPr id="177" name="Google Shape;177;p31"/>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445725" y="200025"/>
            <a:ext cx="7118100" cy="524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Results of EDA </a:t>
            </a:r>
            <a:r>
              <a:rPr lang="en">
                <a:solidFill>
                  <a:schemeClr val="dk2"/>
                </a:solidFill>
              </a:rPr>
              <a:t>(cont’d.)</a:t>
            </a:r>
            <a:endParaRPr>
              <a:solidFill>
                <a:schemeClr val="dk2"/>
              </a:solidFill>
            </a:endParaRPr>
          </a:p>
        </p:txBody>
      </p:sp>
      <p:sp>
        <p:nvSpPr>
          <p:cNvPr id="183" name="Google Shape;183;p32"/>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pic>
        <p:nvPicPr>
          <p:cNvPr id="184" name="Google Shape;184;p32"/>
          <p:cNvPicPr preferRelativeResize="0"/>
          <p:nvPr/>
        </p:nvPicPr>
        <p:blipFill>
          <a:blip r:embed="rId3">
            <a:alphaModFix/>
          </a:blip>
          <a:stretch>
            <a:fillRect/>
          </a:stretch>
        </p:blipFill>
        <p:spPr>
          <a:xfrm>
            <a:off x="5017865" y="993325"/>
            <a:ext cx="2653459" cy="1677850"/>
          </a:xfrm>
          <a:prstGeom prst="rect">
            <a:avLst/>
          </a:prstGeom>
          <a:noFill/>
          <a:ln>
            <a:noFill/>
          </a:ln>
        </p:spPr>
      </p:pic>
      <p:pic>
        <p:nvPicPr>
          <p:cNvPr id="185" name="Google Shape;185;p32"/>
          <p:cNvPicPr preferRelativeResize="0"/>
          <p:nvPr/>
        </p:nvPicPr>
        <p:blipFill>
          <a:blip r:embed="rId4">
            <a:alphaModFix/>
          </a:blip>
          <a:stretch>
            <a:fillRect/>
          </a:stretch>
        </p:blipFill>
        <p:spPr>
          <a:xfrm>
            <a:off x="584575" y="3220625"/>
            <a:ext cx="2653450" cy="1835985"/>
          </a:xfrm>
          <a:prstGeom prst="rect">
            <a:avLst/>
          </a:prstGeom>
          <a:noFill/>
          <a:ln>
            <a:noFill/>
          </a:ln>
        </p:spPr>
      </p:pic>
      <p:pic>
        <p:nvPicPr>
          <p:cNvPr id="186" name="Google Shape;186;p32"/>
          <p:cNvPicPr preferRelativeResize="0"/>
          <p:nvPr/>
        </p:nvPicPr>
        <p:blipFill>
          <a:blip r:embed="rId5">
            <a:alphaModFix/>
          </a:blip>
          <a:stretch>
            <a:fillRect/>
          </a:stretch>
        </p:blipFill>
        <p:spPr>
          <a:xfrm>
            <a:off x="5021725" y="3190675"/>
            <a:ext cx="2653450" cy="1835975"/>
          </a:xfrm>
          <a:prstGeom prst="rect">
            <a:avLst/>
          </a:prstGeom>
          <a:noFill/>
          <a:ln>
            <a:noFill/>
          </a:ln>
        </p:spPr>
      </p:pic>
      <p:sp>
        <p:nvSpPr>
          <p:cNvPr id="187" name="Google Shape;187;p32"/>
          <p:cNvSpPr txBox="1"/>
          <p:nvPr/>
        </p:nvSpPr>
        <p:spPr>
          <a:xfrm>
            <a:off x="1153650" y="724425"/>
            <a:ext cx="1635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Helvetica Neue"/>
                <a:ea typeface="Helvetica Neue"/>
                <a:cs typeface="Helvetica Neue"/>
                <a:sym typeface="Helvetica Neue"/>
              </a:rPr>
              <a:t>Cholesterol level variable</a:t>
            </a:r>
            <a:endParaRPr sz="1500">
              <a:latin typeface="Helvetica Neue"/>
              <a:ea typeface="Helvetica Neue"/>
              <a:cs typeface="Helvetica Neue"/>
              <a:sym typeface="Helvetica Neue"/>
            </a:endParaRPr>
          </a:p>
        </p:txBody>
      </p:sp>
      <p:sp>
        <p:nvSpPr>
          <p:cNvPr id="188" name="Google Shape;188;p32"/>
          <p:cNvSpPr txBox="1"/>
          <p:nvPr/>
        </p:nvSpPr>
        <p:spPr>
          <a:xfrm>
            <a:off x="5618900" y="668400"/>
            <a:ext cx="1451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Helvetica Neue"/>
                <a:ea typeface="Helvetica Neue"/>
                <a:cs typeface="Helvetica Neue"/>
                <a:sym typeface="Helvetica Neue"/>
              </a:rPr>
              <a:t>Gender</a:t>
            </a:r>
            <a:endParaRPr>
              <a:latin typeface="Helvetica Neue"/>
              <a:ea typeface="Helvetica Neue"/>
              <a:cs typeface="Helvetica Neue"/>
              <a:sym typeface="Helvetica Neue"/>
            </a:endParaRPr>
          </a:p>
        </p:txBody>
      </p:sp>
      <p:sp>
        <p:nvSpPr>
          <p:cNvPr id="189" name="Google Shape;189;p32"/>
          <p:cNvSpPr txBox="1"/>
          <p:nvPr/>
        </p:nvSpPr>
        <p:spPr>
          <a:xfrm>
            <a:off x="1273500" y="2923075"/>
            <a:ext cx="1395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Helvetica Neue"/>
                <a:ea typeface="Helvetica Neue"/>
                <a:cs typeface="Helvetica Neue"/>
                <a:sym typeface="Helvetica Neue"/>
              </a:rPr>
              <a:t>Age</a:t>
            </a:r>
            <a:endParaRPr sz="1500">
              <a:latin typeface="Helvetica Neue"/>
              <a:ea typeface="Helvetica Neue"/>
              <a:cs typeface="Helvetica Neue"/>
              <a:sym typeface="Helvetica Neue"/>
            </a:endParaRPr>
          </a:p>
        </p:txBody>
      </p:sp>
      <p:sp>
        <p:nvSpPr>
          <p:cNvPr id="190" name="Google Shape;190;p32"/>
          <p:cNvSpPr txBox="1"/>
          <p:nvPr/>
        </p:nvSpPr>
        <p:spPr>
          <a:xfrm>
            <a:off x="5646950" y="2884750"/>
            <a:ext cx="1395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Helvetica Neue"/>
                <a:ea typeface="Helvetica Neue"/>
                <a:cs typeface="Helvetica Neue"/>
                <a:sym typeface="Helvetica Neue"/>
              </a:rPr>
              <a:t>Glucose</a:t>
            </a:r>
            <a:endParaRPr sz="1500">
              <a:latin typeface="Helvetica Neue"/>
              <a:ea typeface="Helvetica Neue"/>
              <a:cs typeface="Helvetica Neue"/>
              <a:sym typeface="Helvetica Neue"/>
            </a:endParaRPr>
          </a:p>
        </p:txBody>
      </p:sp>
      <p:pic>
        <p:nvPicPr>
          <p:cNvPr id="191" name="Google Shape;191;p32"/>
          <p:cNvPicPr preferRelativeResize="0"/>
          <p:nvPr/>
        </p:nvPicPr>
        <p:blipFill>
          <a:blip r:embed="rId6">
            <a:alphaModFix/>
          </a:blip>
          <a:stretch>
            <a:fillRect/>
          </a:stretch>
        </p:blipFill>
        <p:spPr>
          <a:xfrm>
            <a:off x="605975" y="1083900"/>
            <a:ext cx="2610668" cy="167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pic>
        <p:nvPicPr>
          <p:cNvPr id="197" name="Google Shape;197;p33"/>
          <p:cNvPicPr preferRelativeResize="0"/>
          <p:nvPr/>
        </p:nvPicPr>
        <p:blipFill>
          <a:blip r:embed="rId3">
            <a:alphaModFix/>
          </a:blip>
          <a:stretch>
            <a:fillRect/>
          </a:stretch>
        </p:blipFill>
        <p:spPr>
          <a:xfrm>
            <a:off x="654013" y="343825"/>
            <a:ext cx="3350925" cy="2070125"/>
          </a:xfrm>
          <a:prstGeom prst="rect">
            <a:avLst/>
          </a:prstGeom>
          <a:noFill/>
          <a:ln>
            <a:noFill/>
          </a:ln>
        </p:spPr>
      </p:pic>
      <p:pic>
        <p:nvPicPr>
          <p:cNvPr id="198" name="Google Shape;198;p33"/>
          <p:cNvPicPr preferRelativeResize="0"/>
          <p:nvPr/>
        </p:nvPicPr>
        <p:blipFill>
          <a:blip r:embed="rId4">
            <a:alphaModFix/>
          </a:blip>
          <a:stretch>
            <a:fillRect/>
          </a:stretch>
        </p:blipFill>
        <p:spPr>
          <a:xfrm>
            <a:off x="5394810" y="343825"/>
            <a:ext cx="3278316" cy="2070125"/>
          </a:xfrm>
          <a:prstGeom prst="rect">
            <a:avLst/>
          </a:prstGeom>
          <a:noFill/>
          <a:ln>
            <a:noFill/>
          </a:ln>
        </p:spPr>
      </p:pic>
      <p:pic>
        <p:nvPicPr>
          <p:cNvPr id="199" name="Google Shape;199;p33"/>
          <p:cNvPicPr preferRelativeResize="0"/>
          <p:nvPr/>
        </p:nvPicPr>
        <p:blipFill>
          <a:blip r:embed="rId5">
            <a:alphaModFix/>
          </a:blip>
          <a:stretch>
            <a:fillRect/>
          </a:stretch>
        </p:blipFill>
        <p:spPr>
          <a:xfrm>
            <a:off x="3245500" y="2969126"/>
            <a:ext cx="3076182" cy="1924350"/>
          </a:xfrm>
          <a:prstGeom prst="rect">
            <a:avLst/>
          </a:prstGeom>
          <a:noFill/>
          <a:ln>
            <a:noFill/>
          </a:ln>
        </p:spPr>
      </p:pic>
      <p:sp>
        <p:nvSpPr>
          <p:cNvPr id="200" name="Google Shape;200;p33"/>
          <p:cNvSpPr txBox="1"/>
          <p:nvPr/>
        </p:nvSpPr>
        <p:spPr>
          <a:xfrm>
            <a:off x="1631813" y="0"/>
            <a:ext cx="1395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Helvetica Neue"/>
                <a:ea typeface="Helvetica Neue"/>
                <a:cs typeface="Helvetica Neue"/>
                <a:sym typeface="Helvetica Neue"/>
              </a:rPr>
              <a:t>Smoke</a:t>
            </a:r>
            <a:endParaRPr sz="1500">
              <a:latin typeface="Helvetica Neue"/>
              <a:ea typeface="Helvetica Neue"/>
              <a:cs typeface="Helvetica Neue"/>
              <a:sym typeface="Helvetica Neue"/>
            </a:endParaRPr>
          </a:p>
        </p:txBody>
      </p:sp>
      <p:sp>
        <p:nvSpPr>
          <p:cNvPr id="201" name="Google Shape;201;p33"/>
          <p:cNvSpPr txBox="1"/>
          <p:nvPr/>
        </p:nvSpPr>
        <p:spPr>
          <a:xfrm>
            <a:off x="6463700" y="0"/>
            <a:ext cx="1395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Helvetica Neue"/>
                <a:ea typeface="Helvetica Neue"/>
                <a:cs typeface="Helvetica Neue"/>
                <a:sym typeface="Helvetica Neue"/>
              </a:rPr>
              <a:t>Alcohol intake</a:t>
            </a:r>
            <a:endParaRPr sz="1500">
              <a:latin typeface="Helvetica Neue"/>
              <a:ea typeface="Helvetica Neue"/>
              <a:cs typeface="Helvetica Neue"/>
              <a:sym typeface="Helvetica Neue"/>
            </a:endParaRPr>
          </a:p>
        </p:txBody>
      </p:sp>
      <p:sp>
        <p:nvSpPr>
          <p:cNvPr id="202" name="Google Shape;202;p33"/>
          <p:cNvSpPr txBox="1"/>
          <p:nvPr/>
        </p:nvSpPr>
        <p:spPr>
          <a:xfrm>
            <a:off x="3963827" y="2651375"/>
            <a:ext cx="1639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Helvetica Neue"/>
                <a:ea typeface="Helvetica Neue"/>
                <a:cs typeface="Helvetica Neue"/>
                <a:sym typeface="Helvetica Neue"/>
              </a:rPr>
              <a:t>Physical activity</a:t>
            </a:r>
            <a:endParaRPr sz="15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