
<file path=[Content_Types].xml><?xml version="1.0" encoding="utf-8"?>
<Types xmlns="http://schemas.openxmlformats.org/package/2006/content-types">
  <Default Extension="glb" ContentType="model/gltf.binary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8" r:id="rId2"/>
    <p:sldId id="269" r:id="rId3"/>
    <p:sldId id="270" r:id="rId4"/>
    <p:sldId id="271" r:id="rId5"/>
    <p:sldId id="276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1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5"/>
    <p:restoredTop sz="94613"/>
  </p:normalViewPr>
  <p:slideViewPr>
    <p:cSldViewPr snapToGrid="0" snapToObjects="1">
      <p:cViewPr varScale="1">
        <p:scale>
          <a:sx n="72" d="100"/>
          <a:sy n="72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EF4F0-F91B-A74E-A2B2-80F209E9FD3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37531-AA40-2C42-8562-6053AD765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6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801B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0ED6D23F-F35F-6147-8599-50182D05A8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150" y="3874808"/>
            <a:ext cx="10515600" cy="835416"/>
          </a:xfrm>
          <a:noFill/>
        </p:spPr>
        <p:txBody>
          <a:bodyPr anchor="t" anchorCtr="1">
            <a:no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0FFBF-1A3E-1344-AB0C-BE6AEC8D5B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32" y="1479396"/>
            <a:ext cx="4106136" cy="134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0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8781-AD91-D343-AEE5-678E82E9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73F79-645A-6149-9F73-43FF1141E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2E629B4-E40A-D94A-89FF-525418873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r>
              <a:rPr lang="en-US" b="1" dirty="0"/>
              <a:t>|</a:t>
            </a:r>
            <a:r>
              <a:rPr lang="en-US" dirty="0"/>
              <a:t>  </a:t>
            </a:r>
            <a:fld id="{4887A435-7270-5342-8E5D-300AA53C7D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662CAB64-04C7-B54A-A8D0-45A350B0F6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CC717-A409-384C-B8B9-A58D714696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4" t="38312" r="29481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1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A1B05B-CA71-3D4F-B858-B04D5863A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2A438-9E90-354A-A5CD-DCCA29EB1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88E902C-49EE-0645-BF9E-1907A33EE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r>
              <a:rPr lang="en-US" b="1" dirty="0"/>
              <a:t>|</a:t>
            </a:r>
            <a:r>
              <a:rPr lang="en-US" dirty="0"/>
              <a:t>  </a:t>
            </a:r>
            <a:fld id="{4887A435-7270-5342-8E5D-300AA53C7D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CB88675C-DEB0-C34A-8B04-14A5B125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7EFC8-E00A-7342-AAC1-2BCAC7D59C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4" t="38312" r="29481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76CC-8203-2C43-AE70-574F75B2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03" y="266700"/>
            <a:ext cx="10515600" cy="132556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D2C5A-CF1E-9740-A987-30347CDD5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427" y="1768950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D50A599-65AB-1A43-B501-0B9469FA6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r>
              <a:rPr lang="en-US" b="1" dirty="0"/>
              <a:t>|</a:t>
            </a:r>
            <a:r>
              <a:rPr lang="en-US" dirty="0"/>
              <a:t>  </a:t>
            </a:r>
            <a:fld id="{4887A435-7270-5342-8E5D-300AA53C7D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2BC78423-6904-F64C-8396-5D1AE0AE6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5E56A47-17B1-C74B-AD86-144619EE19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4" t="38312" r="29481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55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4247" userDrawn="1">
          <p15:clr>
            <a:srgbClr val="FBAE40"/>
          </p15:clr>
        </p15:guide>
        <p15:guide id="4" orient="horz" pos="164" userDrawn="1">
          <p15:clr>
            <a:srgbClr val="FBAE40"/>
          </p15:clr>
        </p15:guide>
        <p15:guide id="5" orient="horz" pos="1003" userDrawn="1">
          <p15:clr>
            <a:srgbClr val="FBAE40"/>
          </p15:clr>
        </p15:guide>
        <p15:guide id="6" pos="121" userDrawn="1">
          <p15:clr>
            <a:srgbClr val="FBAE40"/>
          </p15:clr>
        </p15:guide>
        <p15:guide id="7" pos="370" userDrawn="1">
          <p15:clr>
            <a:srgbClr val="FBAE40"/>
          </p15:clr>
        </p15:guide>
        <p15:guide id="8" orient="horz" pos="1117" userDrawn="1">
          <p15:clr>
            <a:srgbClr val="FBAE40"/>
          </p15:clr>
        </p15:guide>
        <p15:guide id="9" pos="6992" userDrawn="1">
          <p15:clr>
            <a:srgbClr val="FBAE40"/>
          </p15:clr>
        </p15:guide>
        <p15:guide id="10" orient="horz" pos="3861" userDrawn="1">
          <p15:clr>
            <a:srgbClr val="FBAE40"/>
          </p15:clr>
        </p15:guide>
        <p15:guide id="11" pos="7559" userDrawn="1">
          <p15:clr>
            <a:srgbClr val="FBAE40"/>
          </p15:clr>
        </p15:guide>
        <p15:guide id="12" orient="horz" pos="3952" userDrawn="1">
          <p15:clr>
            <a:srgbClr val="FBAE40"/>
          </p15:clr>
        </p15:guide>
        <p15:guide id="13" orient="horz" pos="4201" userDrawn="1">
          <p15:clr>
            <a:srgbClr val="FBAE40"/>
          </p15:clr>
        </p15:guide>
        <p15:guide id="14" orient="horz" pos="4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A76-0BB8-F642-BB75-F9B14F153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9BF97-BE03-BB45-AED3-C12F297A3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Helvetica Light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0227A79-6906-E948-900A-F3C35FEA6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r>
              <a:rPr lang="en-US" b="1" dirty="0"/>
              <a:t>|</a:t>
            </a:r>
            <a:r>
              <a:rPr lang="en-US" dirty="0"/>
              <a:t>  </a:t>
            </a:r>
            <a:fld id="{4887A435-7270-5342-8E5D-300AA53C7D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66148F47-E1A4-C44F-8E58-CD97D6802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28639F-46C2-FE40-B723-F7C40A4B82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4" t="38312" r="29481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7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E975A-2AE2-F64F-8139-067528A8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56C-4B9C-2D4C-8AB5-5CFC8BFB3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4855A-4F7F-F041-870B-7CF4ED110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BDB31FA-2413-3D4D-86F8-57C4063E7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r>
              <a:rPr lang="en-US" b="1" dirty="0"/>
              <a:t>|</a:t>
            </a:r>
            <a:r>
              <a:rPr lang="en-US" dirty="0"/>
              <a:t>  </a:t>
            </a:r>
            <a:fld id="{4887A435-7270-5342-8E5D-300AA53C7D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73D9E566-844C-554E-98EB-8965CA82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72E97F-CE4A-9A43-B750-BFD22B9971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4" t="38312" r="29481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0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3346-4FEB-0D4A-AE6F-CAAFB11C5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16555-CE49-FB4E-BCAD-5DA982DED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46E5E-AA95-754B-BC02-548C25D41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B0A1C-0F0B-E149-A825-B5EDBD5B7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24AEE-645A-1A48-B3F1-3827828CD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573C7B2-0318-C049-B659-121A4895C4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r>
              <a:rPr lang="en-US" b="1" dirty="0"/>
              <a:t>|</a:t>
            </a:r>
            <a:r>
              <a:rPr lang="en-US" dirty="0"/>
              <a:t>  </a:t>
            </a:r>
            <a:fld id="{4887A435-7270-5342-8E5D-300AA53C7D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38573AB9-054D-314A-8A76-95409DF3756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A5A314-3810-0346-AF88-8F3D17D5C3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4" t="38312" r="29481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3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88A6-9428-1C46-9BFE-9D561370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4973DB4-48D9-B44F-995D-C61BCA183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r>
              <a:rPr lang="en-US" b="1" dirty="0"/>
              <a:t>|</a:t>
            </a:r>
            <a:r>
              <a:rPr lang="en-US" dirty="0"/>
              <a:t>  </a:t>
            </a:r>
            <a:fld id="{4887A435-7270-5342-8E5D-300AA53C7D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4554B8B9-BD00-2747-B2A5-AA21EB15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089F6-DD08-E840-9ED7-B7FA0737C6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4" t="38312" r="29481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3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2A7F337-CF2F-624D-8897-1B3B94133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r>
              <a:rPr lang="en-US" b="1" dirty="0"/>
              <a:t>|</a:t>
            </a:r>
            <a:r>
              <a:rPr lang="en-US" dirty="0"/>
              <a:t>  </a:t>
            </a:r>
            <a:fld id="{4887A435-7270-5342-8E5D-300AA53C7D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0EF25130-0E21-064F-BC1A-CD6A95DF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A043A-97DD-B14A-9F2C-23C48FFE94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4" t="38312" r="29481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BE20-9DE8-8048-9051-C2887484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8518-F4B1-6844-BAD3-27D078935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4E86F-7013-DC4C-B5CA-9C63DD3F4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EEBCB87-014B-F841-8C48-E31978298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r>
              <a:rPr lang="en-US" b="1" dirty="0"/>
              <a:t>|</a:t>
            </a:r>
            <a:r>
              <a:rPr lang="en-US" dirty="0"/>
              <a:t>  </a:t>
            </a:r>
            <a:fld id="{4887A435-7270-5342-8E5D-300AA53C7D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74C31375-4D49-5D45-BE1B-F023B344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E0B4D3-F2D3-4447-90C6-CD4FBDE935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4" t="38312" r="29481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1072-1250-CB4A-A142-A40C8656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5B64A-5157-BB47-A0CE-38F19CFB1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77C98-6028-3543-B627-FE5AF6024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C395483-7F46-134D-8E21-2C220380A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r>
              <a:rPr lang="en-US" b="1" dirty="0"/>
              <a:t>|</a:t>
            </a:r>
            <a:r>
              <a:rPr lang="en-US" dirty="0"/>
              <a:t>  </a:t>
            </a:r>
            <a:fld id="{4887A435-7270-5342-8E5D-300AA53C7D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C5F5BE40-6D2A-0C41-BB64-3F1344AA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286A4B-B4A9-5A49-95DB-C9E86B3F52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4" t="38312" r="29481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9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D4B76-354B-8D4A-99C4-D47DF98C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62856-C798-174B-9281-D40A17039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25780E-8672-7444-B876-11C93C11F981}"/>
              </a:ext>
            </a:extLst>
          </p:cNvPr>
          <p:cNvGrpSpPr/>
          <p:nvPr userDrawn="1"/>
        </p:nvGrpSpPr>
        <p:grpSpPr>
          <a:xfrm>
            <a:off x="0" y="6756400"/>
            <a:ext cx="12192000" cy="105496"/>
            <a:chOff x="0" y="6756400"/>
            <a:chExt cx="12192000" cy="10549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603DBC-E878-5A4C-AF84-1FC4F0DA938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6756400"/>
              <a:ext cx="9144000" cy="101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9DFDF9B-F68A-7A41-A8D9-84BE1A9D5D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80" b="15585"/>
            <a:stretch/>
          </p:blipFill>
          <p:spPr>
            <a:xfrm>
              <a:off x="0" y="6756400"/>
              <a:ext cx="2598717" cy="101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FC0E0B4-D087-234E-BAAC-6493F082F6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80" b="15585"/>
            <a:stretch/>
          </p:blipFill>
          <p:spPr>
            <a:xfrm>
              <a:off x="9593283" y="6756400"/>
              <a:ext cx="2598717" cy="105496"/>
            </a:xfrm>
            <a:prstGeom prst="rect">
              <a:avLst/>
            </a:prstGeom>
          </p:spPr>
        </p:pic>
      </p:grp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0469D12C-7A5B-9743-A4DE-7C42E679F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r>
              <a:rPr lang="en-US" b="1" dirty="0"/>
              <a:t>|</a:t>
            </a:r>
            <a:r>
              <a:rPr lang="en-US" dirty="0"/>
              <a:t>  </a:t>
            </a:r>
            <a:fld id="{4887A435-7270-5342-8E5D-300AA53C7D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Date Placeholder 4">
            <a:extLst>
              <a:ext uri="{FF2B5EF4-FFF2-40B4-BE49-F238E27FC236}">
                <a16:creationId xmlns:a16="http://schemas.microsoft.com/office/drawing/2014/main" id="{BDF659D3-7FDA-744D-AED3-549436321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800" b="0" i="0" kern="1200">
          <a:solidFill>
            <a:schemeClr val="tx1"/>
          </a:solidFill>
          <a:latin typeface="Helvetica Light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b="0" i="0" kern="1200">
          <a:solidFill>
            <a:schemeClr val="tx1"/>
          </a:solidFill>
          <a:latin typeface="Helvetica Ligh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000" b="0" i="0" kern="1200">
          <a:solidFill>
            <a:schemeClr val="tx1"/>
          </a:solidFill>
          <a:latin typeface="Helvetica Ligh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b="0" i="0" kern="1200">
          <a:solidFill>
            <a:schemeClr val="tx1"/>
          </a:solidFill>
          <a:latin typeface="Helvetica Ligh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b="0" i="0" kern="1200">
          <a:solidFill>
            <a:schemeClr val="tx1"/>
          </a:solidFill>
          <a:latin typeface="Helvetica Ligh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D62F-8E58-C045-9A43-57096101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348" y="3254829"/>
            <a:ext cx="9553303" cy="1071154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IMAGE COMPRESSION OF JPG/JPEG/PNG/BMP FORMAT USING SINGULAR VALUE DECOMPOSITION(SVD)</a:t>
            </a:r>
            <a:endParaRPr lang="en-US" sz="3600" b="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9089F-3853-453B-902B-7A75A6075344}"/>
              </a:ext>
            </a:extLst>
          </p:cNvPr>
          <p:cNvSpPr txBox="1"/>
          <p:nvPr/>
        </p:nvSpPr>
        <p:spPr>
          <a:xfrm>
            <a:off x="365761" y="6292725"/>
            <a:ext cx="14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Group-21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7426E-F257-40CB-9BB1-81C2BC702EF5}"/>
              </a:ext>
            </a:extLst>
          </p:cNvPr>
          <p:cNvSpPr txBox="1"/>
          <p:nvPr/>
        </p:nvSpPr>
        <p:spPr>
          <a:xfrm>
            <a:off x="3426823" y="4524524"/>
            <a:ext cx="5338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Shubham Patel 	AU1940155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</a:rPr>
              <a:t>Shrey</a:t>
            </a:r>
            <a:r>
              <a:rPr lang="en-US" sz="2400" dirty="0">
                <a:solidFill>
                  <a:schemeClr val="bg1"/>
                </a:solidFill>
              </a:rPr>
              <a:t> Patel 		AU1940110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Vraj Kavathiya 		AU1940129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</a:rPr>
              <a:t>Vedant</a:t>
            </a:r>
            <a:r>
              <a:rPr lang="en-US" sz="2400" dirty="0">
                <a:solidFill>
                  <a:schemeClr val="bg1"/>
                </a:solidFill>
              </a:rPr>
              <a:t> Thakore 	AU1940122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7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AD75-4761-4B94-BC76-725BF44D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03" y="266700"/>
            <a:ext cx="10515600" cy="813163"/>
          </a:xfrm>
        </p:spPr>
        <p:txBody>
          <a:bodyPr>
            <a:normAutofit/>
          </a:bodyPr>
          <a:lstStyle/>
          <a:p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Introduction:</a:t>
            </a:r>
            <a:endParaRPr lang="en-IN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220C3-0534-4C5A-86F7-98AD4E8D1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427" y="1384662"/>
            <a:ext cx="10515600" cy="5277437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aim:</a:t>
            </a:r>
            <a:r>
              <a:rPr lang="en-US" dirty="0"/>
              <a:t> Compressing image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(using it’s pixels)</a:t>
            </a:r>
            <a:r>
              <a:rPr lang="en-US" dirty="0"/>
              <a:t> by using SVD(Singular value Decomposition) for lossy image compression.</a:t>
            </a:r>
          </a:p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image:</a:t>
            </a:r>
            <a:r>
              <a:rPr lang="en-US" dirty="0"/>
              <a:t> Compress any format of image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e.g. jpeg, jpg, bmp etc.</a:t>
            </a:r>
            <a:r>
              <a:rPr lang="en-US" dirty="0"/>
              <a:t> </a:t>
            </a:r>
          </a:p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 concept:</a:t>
            </a:r>
            <a:r>
              <a:rPr lang="en-US" dirty="0"/>
              <a:t> SVD-based image compression scheme using a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smaller number of rank</a:t>
            </a:r>
            <a:r>
              <a:rPr lang="en-US" dirty="0"/>
              <a:t> to approximate the original matrix.</a:t>
            </a:r>
          </a:p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method used:</a:t>
            </a:r>
            <a:r>
              <a:rPr lang="en-US" dirty="0"/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method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</a:t>
            </a:r>
            <a:r>
              <a:rPr lang="en-US" b="1" dirty="0"/>
              <a:t> </a:t>
            </a:r>
            <a:r>
              <a:rPr lang="en-US" dirty="0"/>
              <a:t>The pixels of the image are represented in the form of mxn matrix and SVD is performed on it.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079C9-54B2-49A4-ABC5-0A6C7287B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/>
              <a:t>|</a:t>
            </a:r>
            <a:r>
              <a:rPr lang="en-US"/>
              <a:t>  </a:t>
            </a:r>
            <a:fld id="{4887A435-7270-5342-8E5D-300AA53C7D9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0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0284-4726-45C0-9ADF-DCD3E28A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03" y="240068"/>
            <a:ext cx="10515600" cy="699950"/>
          </a:xfrm>
        </p:spPr>
        <p:txBody>
          <a:bodyPr/>
          <a:lstStyle/>
          <a:p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8E864-826B-4062-8EAE-F5311ED25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41" y="1219200"/>
            <a:ext cx="6890880" cy="506547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red, blue and green colour</a:t>
            </a:r>
            <a:r>
              <a:rPr lang="en-US" dirty="0"/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</a:t>
            </a:r>
            <a:r>
              <a:rPr lang="en-US" dirty="0"/>
              <a:t> of the Input Image is to be separated.</a:t>
            </a:r>
          </a:p>
          <a:p>
            <a:pPr algn="just"/>
            <a:r>
              <a:rPr lang="en-US" dirty="0"/>
              <a:t>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SVD</a:t>
            </a:r>
            <a:r>
              <a:rPr lang="en-US" dirty="0"/>
              <a:t> is to be performed for red, blue and green colors. </a:t>
            </a:r>
          </a:p>
          <a:p>
            <a:pPr algn="just"/>
            <a:r>
              <a:rPr lang="en-US" dirty="0"/>
              <a:t>We can calculate how many bytes are needed to store the pieces of 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rank approximation</a:t>
            </a:r>
            <a:r>
              <a:rPr lang="en-US" dirty="0"/>
              <a:t> compared to size of original image.</a:t>
            </a:r>
          </a:p>
          <a:p>
            <a:pPr algn="just"/>
            <a:r>
              <a:rPr lang="en-US" dirty="0"/>
              <a:t>The program output shows size of the original and compressed image in bytes, pixels of original image and the compression ratio(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ratio of size of compressed to original image</a:t>
            </a:r>
            <a:r>
              <a:rPr lang="en-US" dirty="0"/>
              <a:t>).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32817-AB2C-4137-9AAB-F3008E650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/>
              <a:t>|</a:t>
            </a:r>
            <a:r>
              <a:rPr lang="en-US"/>
              <a:t>  </a:t>
            </a:r>
            <a:fld id="{4887A435-7270-5342-8E5D-300AA53C7D9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BA7016D-7A55-4701-8708-D81EAB3AD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221" y="1"/>
            <a:ext cx="4740676" cy="66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3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90EE-ECD0-4BDA-9BB6-C371403F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03" y="266701"/>
            <a:ext cx="10515600" cy="630282"/>
          </a:xfrm>
        </p:spPr>
        <p:txBody>
          <a:bodyPr>
            <a:normAutofit/>
          </a:bodyPr>
          <a:lstStyle/>
          <a:p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Algorithm:</a:t>
            </a:r>
            <a:endParaRPr lang="en-IN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735E88-886A-4053-90ED-390AA87699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303" y="1253331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give a simple algorithm for computing the Singular Value Decomposition of a matrix A belongs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dirty="0"/>
                  <a:t>. We start by computing the first singular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left and right singular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of A    	</a:t>
                </a:r>
                <a:endParaRPr lang="en-US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Generate random unit vector(x) having mean = 0 and standard deviation= 1</a:t>
                </a:r>
              </a:p>
              <a:p>
                <a:pPr marL="457200" indent="-457200">
                  <a:buAutoNum type="arabicPeriod"/>
                </a:pPr>
                <a:r>
                  <a:rPr lang="en-US" dirty="0"/>
                  <a:t>for i in </a:t>
                </a:r>
                <a:r>
                  <a:rPr lang="en-IN" dirty="0"/>
                  <a:t>[1,……,min(m,n)]: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3.  xi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←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)*Ax(i-1)</a:t>
                </a:r>
              </a:p>
              <a:p>
                <a:pPr marL="0" indent="0">
                  <a:buNone/>
                </a:pPr>
                <a:r>
                  <a:rPr lang="en-US" dirty="0"/>
                  <a:t>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←</a:t>
                </a:r>
                <a:r>
                  <a:rPr lang="en-US" dirty="0"/>
                  <a:t>  xi / ||xi||</a:t>
                </a:r>
              </a:p>
              <a:p>
                <a:pPr marL="0" indent="0">
                  <a:buNone/>
                </a:pPr>
                <a:r>
                  <a:rPr lang="en-US" dirty="0"/>
                  <a:t>5.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←</a:t>
                </a:r>
                <a:r>
                  <a:rPr lang="en-US" dirty="0"/>
                  <a:t>  ||A*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||</a:t>
                </a:r>
              </a:p>
              <a:p>
                <a:pPr marL="0" indent="0">
                  <a:buNone/>
                </a:pPr>
                <a:r>
                  <a:rPr lang="en-US" dirty="0"/>
                  <a:t>6.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←</a:t>
                </a:r>
                <a:r>
                  <a:rPr lang="en-US" dirty="0"/>
                  <a:t> (A*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indent="-457200">
                  <a:buAutoNum type="arabicPeriod" startAt="7"/>
                </a:pPr>
                <a:r>
                  <a:rPr lang="en-US" b="1" dirty="0"/>
                  <a:t>return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457200" indent="-457200">
                  <a:buAutoNum type="arabicPeriod" startAt="7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735E88-886A-4053-90ED-390AA87699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03" y="1253331"/>
                <a:ext cx="10515600" cy="4351338"/>
              </a:xfrm>
              <a:blipFill>
                <a:blip r:embed="rId2"/>
                <a:stretch>
                  <a:fillRect l="-870" t="-1964" r="-348" b="-15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194F0-51E5-4673-8C47-9AB79E6A5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/>
              <a:t>|</a:t>
            </a:r>
            <a:r>
              <a:rPr lang="en-US"/>
              <a:t>  </a:t>
            </a:r>
            <a:fld id="{4887A435-7270-5342-8E5D-300AA53C7D9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9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827B-C37D-4E8E-BD1D-0915E6BE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03" y="133166"/>
            <a:ext cx="10515600" cy="976544"/>
          </a:xfrm>
        </p:spPr>
        <p:txBody>
          <a:bodyPr>
            <a:normAutofit fontScale="90000"/>
          </a:bodyPr>
          <a:lstStyle/>
          <a:p>
            <a:r>
              <a:rPr lang="en-IN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Key Steps </a:t>
            </a: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which</a:t>
            </a:r>
            <a:r>
              <a:rPr lang="en-IN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include Linear Algebra: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</a:b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28E0-3573-4665-934A-CB871CCD3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427" y="843379"/>
            <a:ext cx="10515600" cy="527690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Let A be the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m x 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matrix. Then, A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A = (U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V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)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(U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V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) = V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U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U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V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= V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2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V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 We can eliminate U by performing A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A. Let B = A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A = V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2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V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and x be the random unit vector.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We can write it in terms of singular vectors x =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­­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c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i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v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. Hence Bx =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­­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c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i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σ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i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2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v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and performing recursively k times it will give B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k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x =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­­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c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i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σ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i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2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k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v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i.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As the first singular value σ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1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is larger than all other singular values, the B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k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x corresponding to v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1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will be larger than rest others.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Choosing random unit vector would ensure that for all vectors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v</a:t>
            </a:r>
            <a:r>
              <a:rPr lang="en-US" sz="18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, the ratio of σ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1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σ</a:t>
            </a:r>
            <a:r>
              <a:rPr lang="en-US" sz="18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j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would be greater than 1.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The loop computes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x</a:t>
            </a:r>
            <a:r>
              <a:rPr lang="en-US" sz="18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+1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Bx</a:t>
            </a:r>
            <a:r>
              <a:rPr lang="en-US" sz="18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, and renormalizing at each step. The loop will break when the angle between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x</a:t>
            </a:r>
            <a:r>
              <a:rPr lang="en-US" sz="18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x</a:t>
            </a:r>
            <a:r>
              <a:rPr lang="en-US" sz="18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+1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is nearly 1. Using v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, σ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1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and u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1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are calculated.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We want to ensure that the vectors in span of v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1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are ignored and hence we will set A to A = A – σ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1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u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1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v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1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and repeat the whole process again.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C6295-5D7D-4535-8650-EF96826F6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/>
              <a:t>|</a:t>
            </a:r>
            <a:r>
              <a:rPr lang="en-US"/>
              <a:t>  </a:t>
            </a:r>
            <a:fld id="{4887A435-7270-5342-8E5D-300AA53C7D9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9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A9D9-C8A3-4E56-B6DC-C101C168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59"/>
            <a:ext cx="10515600" cy="645069"/>
          </a:xfrm>
        </p:spPr>
        <p:txBody>
          <a:bodyPr>
            <a:normAutofit/>
          </a:bodyPr>
          <a:lstStyle/>
          <a:p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Results:</a:t>
            </a:r>
            <a:endParaRPr lang="en-IN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61E012-3FA6-42F6-875C-ED5A8D1B6A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87" y="1469745"/>
            <a:ext cx="2218404" cy="2248236"/>
          </a:xfr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15183-A3C7-4C3A-88F5-E591C838B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/>
              <a:t>|</a:t>
            </a:r>
            <a:r>
              <a:rPr lang="en-US"/>
              <a:t>  </a:t>
            </a:r>
            <a:fld id="{4887A435-7270-5342-8E5D-300AA53C7D91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9" name="3D Model 18" descr="Pointing Arrow">
                <a:extLst>
                  <a:ext uri="{FF2B5EF4-FFF2-40B4-BE49-F238E27FC236}">
                    <a16:creationId xmlns:a16="http://schemas.microsoft.com/office/drawing/2014/main" id="{725C1BF1-85D1-4E42-94CB-C4D1899E1DA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4685661"/>
                  </p:ext>
                </p:extLst>
              </p:nvPr>
            </p:nvGraphicFramePr>
            <p:xfrm rot="16200000">
              <a:off x="4995128" y="760918"/>
              <a:ext cx="1798276" cy="3665889"/>
            </p:xfrm>
            <a:graphic>
              <a:graphicData uri="http://schemas.microsoft.com/office/drawing/2017/model3d">
                <am3d:model3d r:embed="rId3">
                  <am3d:spPr>
                    <a:xfrm rot="16200000">
                      <a:off x="0" y="0"/>
                      <a:ext cx="1798276" cy="3665889"/>
                    </a:xfrm>
                    <a:prstGeom prst="rect">
                      <a:avLst/>
                    </a:prstGeom>
                  </am3d:spPr>
                  <am3d:camera>
                    <am3d:pos x="0" y="0" z="5322903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1206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485311" ay="13622" az="6275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17694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9" name="3D Model 18" descr="Pointing Arrow">
                <a:extLst>
                  <a:ext uri="{FF2B5EF4-FFF2-40B4-BE49-F238E27FC236}">
                    <a16:creationId xmlns:a16="http://schemas.microsoft.com/office/drawing/2014/main" id="{725C1BF1-85D1-4E42-94CB-C4D1899E1D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200000">
                <a:off x="4995128" y="760918"/>
                <a:ext cx="1798276" cy="3665889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F5A827A7-E36B-490A-A596-BC68B8E27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1235" y="1288719"/>
            <a:ext cx="2752078" cy="26544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738EEB-3A01-4AF4-AF93-D614544BBF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4" y="4274934"/>
            <a:ext cx="11446232" cy="178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1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AEC6E8-221A-43C8-945C-D4B0EC39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03" y="266701"/>
            <a:ext cx="10515600" cy="682534"/>
          </a:xfrm>
        </p:spPr>
        <p:txBody>
          <a:bodyPr>
            <a:normAutofit/>
          </a:bodyPr>
          <a:lstStyle/>
          <a:p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Drawbacks:</a:t>
            </a:r>
            <a:endParaRPr lang="en-IN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BA1D04-C08B-4326-BB3B-3EB206CCF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427" y="1253331"/>
            <a:ext cx="10515600" cy="4351338"/>
          </a:xfrm>
        </p:spPr>
        <p:txBody>
          <a:bodyPr/>
          <a:lstStyle/>
          <a:p>
            <a:r>
              <a:rPr lang="en-US" dirty="0"/>
              <a:t>Not a very good block-based transformation technique, and using SVD on the whole image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requires lots of memory</a:t>
            </a:r>
            <a:r>
              <a:rPr lang="en-US" dirty="0"/>
              <a:t>.</a:t>
            </a:r>
          </a:p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issue:</a:t>
            </a:r>
            <a:r>
              <a:rPr lang="en-IN" dirty="0"/>
              <a:t> T</a:t>
            </a:r>
            <a:r>
              <a:rPr lang="en-US" dirty="0"/>
              <a:t>akes a lot of time to compress. So,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complexity is very large</a:t>
            </a:r>
            <a:r>
              <a:rPr lang="en-US" dirty="0"/>
              <a:t>.</a:t>
            </a:r>
          </a:p>
          <a:p>
            <a:r>
              <a:rPr lang="en-US" dirty="0"/>
              <a:t>To actually save data, we need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 &gt; (m*n / (m+n+1)</a:t>
            </a:r>
            <a:r>
              <a:rPr lang="en-US" b="1" dirty="0"/>
              <a:t>. </a:t>
            </a:r>
            <a:r>
              <a:rPr lang="en-US" dirty="0"/>
              <a:t>That may not be the case with all the images.</a:t>
            </a:r>
          </a:p>
          <a:p>
            <a:r>
              <a:rPr lang="en-US" dirty="0"/>
              <a:t>Power method is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numerically stable</a:t>
            </a:r>
            <a:r>
              <a:rPr lang="en-US" dirty="0"/>
              <a:t> as a small change in matrix could bring larger change in singular value ratio of the two images.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5813C-3787-4D06-89BB-A53516B44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/>
              <a:t>|</a:t>
            </a:r>
            <a:r>
              <a:rPr lang="en-US"/>
              <a:t>  </a:t>
            </a:r>
            <a:fld id="{4887A435-7270-5342-8E5D-300AA53C7D9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6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F9C6F-3C7C-4DC8-A05C-2A59A0C5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03" y="266701"/>
            <a:ext cx="10515600" cy="604156"/>
          </a:xfrm>
        </p:spPr>
        <p:txBody>
          <a:bodyPr>
            <a:normAutofit/>
          </a:bodyPr>
          <a:lstStyle/>
          <a:p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  <a:endParaRPr lang="en-IN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12AE-9265-4C8F-945E-CC4918BB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38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Our group has finally worked on image compression with the help of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method</a:t>
            </a:r>
            <a:r>
              <a:rPr lang="en-US" dirty="0"/>
              <a:t> which includes the concept of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SVD</a:t>
            </a:r>
            <a:r>
              <a:rPr lang="en-US" dirty="0"/>
              <a:t>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Singular Value Decomposition</a:t>
            </a:r>
            <a:r>
              <a:rPr lang="en-US" dirty="0"/>
              <a:t>). </a:t>
            </a:r>
          </a:p>
          <a:p>
            <a:r>
              <a:rPr lang="en-US" dirty="0"/>
              <a:t>All types of image formats can be compressed for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e.g. .bmp, .jpg , .jpeg etc</a:t>
            </a:r>
            <a:r>
              <a:rPr lang="en-US" dirty="0"/>
              <a:t>.</a:t>
            </a:r>
          </a:p>
          <a:p>
            <a:r>
              <a:rPr lang="en-US" dirty="0"/>
              <a:t>Greater reduction in size is observed in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.bmp</a:t>
            </a:r>
            <a:r>
              <a:rPr lang="en-US" dirty="0"/>
              <a:t> as compared to other file formats.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Major drawback:</a:t>
            </a:r>
            <a:r>
              <a:rPr lang="en-US" dirty="0"/>
              <a:t> As the program requires more time with increase in rank(k) value, so it is not an industrial method for image compression.</a:t>
            </a:r>
          </a:p>
          <a:p>
            <a:r>
              <a:rPr lang="en-US" dirty="0"/>
              <a:t>The quality of the output image depends on the k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D1DAD-B801-426B-81F1-F52E3B66F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/>
              <a:t>|</a:t>
            </a:r>
            <a:r>
              <a:rPr lang="en-US"/>
              <a:t>  </a:t>
            </a:r>
            <a:fld id="{4887A435-7270-5342-8E5D-300AA53C7D9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3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1FB9A-3438-4483-8E6E-C419501A1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/>
              <a:t>|</a:t>
            </a:r>
            <a:r>
              <a:rPr lang="en-US"/>
              <a:t>  </a:t>
            </a:r>
            <a:fld id="{4887A435-7270-5342-8E5D-300AA53C7D9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96E5BD-FBCA-4E1B-A19A-3222D315E12D}"/>
              </a:ext>
            </a:extLst>
          </p:cNvPr>
          <p:cNvSpPr/>
          <p:nvPr/>
        </p:nvSpPr>
        <p:spPr>
          <a:xfrm>
            <a:off x="1926400" y="2061643"/>
            <a:ext cx="833920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152400" stA="60000" endPos="60000" dist="25400" dir="5400000" sy="-100000" algn="bl" rotWithShape="0"/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9942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hmedabad University ">
      <a:dk1>
        <a:srgbClr val="000000"/>
      </a:dk1>
      <a:lt1>
        <a:srgbClr val="FFFFFF"/>
      </a:lt1>
      <a:dk2>
        <a:srgbClr val="7D1916"/>
      </a:dk2>
      <a:lt2>
        <a:srgbClr val="F2F1EE"/>
      </a:lt2>
      <a:accent1>
        <a:srgbClr val="894C00"/>
      </a:accent1>
      <a:accent2>
        <a:srgbClr val="7F4700"/>
      </a:accent2>
      <a:accent3>
        <a:srgbClr val="A5A5A5"/>
      </a:accent3>
      <a:accent4>
        <a:srgbClr val="BC933E"/>
      </a:accent4>
      <a:accent5>
        <a:srgbClr val="000000"/>
      </a:accent5>
      <a:accent6>
        <a:srgbClr val="FEFFFF"/>
      </a:accent6>
      <a:hlink>
        <a:srgbClr val="000000"/>
      </a:hlink>
      <a:folHlink>
        <a:srgbClr val="FE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62868</TotalTime>
  <Words>803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Calibri</vt:lpstr>
      <vt:lpstr>Cambria Math</vt:lpstr>
      <vt:lpstr>Helvetica</vt:lpstr>
      <vt:lpstr>Helvetica Light</vt:lpstr>
      <vt:lpstr>Office Theme</vt:lpstr>
      <vt:lpstr>IMAGE COMPRESSION OF JPG/JPEG/PNG/BMP FORMAT USING SINGULAR VALUE DECOMPOSITION(SVD)</vt:lpstr>
      <vt:lpstr>Introduction:</vt:lpstr>
      <vt:lpstr>Approach:</vt:lpstr>
      <vt:lpstr>Algorithm:</vt:lpstr>
      <vt:lpstr>Key Steps which include Linear Algebra: </vt:lpstr>
      <vt:lpstr>Results:</vt:lpstr>
      <vt:lpstr>Drawbacks: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Shubham Patel</cp:lastModifiedBy>
  <cp:revision>92</cp:revision>
  <dcterms:created xsi:type="dcterms:W3CDTF">2019-05-10T05:56:50Z</dcterms:created>
  <dcterms:modified xsi:type="dcterms:W3CDTF">2021-01-23T13:01:34Z</dcterms:modified>
</cp:coreProperties>
</file>