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6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5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F4F0-F91B-A74E-A2B2-80F209E9FD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7531-AA40-2C42-8562-6053AD76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80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ED6D23F-F35F-6147-8599-50182D05A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150" y="3874808"/>
            <a:ext cx="10515600" cy="835416"/>
          </a:xfrm>
          <a:noFill/>
        </p:spPr>
        <p:txBody>
          <a:bodyPr anchor="t" anchorCtr="1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FFBF-1A3E-1344-AB0C-BE6AEC8D5B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2" y="1479396"/>
            <a:ext cx="4106136" cy="13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0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8781-AD91-D343-AEE5-678E82E9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3F79-645A-6149-9F73-43FF1141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E629B4-E40A-D94A-89FF-525418873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662CAB64-04C7-B54A-A8D0-45A350B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CC717-A409-384C-B8B9-A58D71469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1B05B-CA71-3D4F-B858-B04D5863A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2A438-9E90-354A-A5CD-DCCA29EB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8E902C-49EE-0645-BF9E-1907A33EE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B88675C-DEB0-C34A-8B04-14A5B125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7EFC8-E00A-7342-AAC1-2BCAC7D59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76CC-8203-2C43-AE70-574F75B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2C5A-CF1E-9740-A987-30347CDD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D50A599-65AB-1A43-B501-0B9469FA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2BC78423-6904-F64C-8396-5D1AE0AE6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56A47-17B1-C74B-AD86-144619EE19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orient="horz" pos="1003" userDrawn="1">
          <p15:clr>
            <a:srgbClr val="FBAE40"/>
          </p15:clr>
        </p15:guide>
        <p15:guide id="6" pos="121" userDrawn="1">
          <p15:clr>
            <a:srgbClr val="FBAE40"/>
          </p15:clr>
        </p15:guide>
        <p15:guide id="7" pos="370" userDrawn="1">
          <p15:clr>
            <a:srgbClr val="FBAE40"/>
          </p15:clr>
        </p15:guide>
        <p15:guide id="8" orient="horz" pos="1117" userDrawn="1">
          <p15:clr>
            <a:srgbClr val="FBAE40"/>
          </p15:clr>
        </p15:guide>
        <p15:guide id="9" pos="6992" userDrawn="1">
          <p15:clr>
            <a:srgbClr val="FBAE40"/>
          </p15:clr>
        </p15:guide>
        <p15:guide id="10" orient="horz" pos="3861" userDrawn="1">
          <p15:clr>
            <a:srgbClr val="FBAE40"/>
          </p15:clr>
        </p15:guide>
        <p15:guide id="11" pos="7559" userDrawn="1">
          <p15:clr>
            <a:srgbClr val="FBAE40"/>
          </p15:clr>
        </p15:guide>
        <p15:guide id="12" orient="horz" pos="3952" userDrawn="1">
          <p15:clr>
            <a:srgbClr val="FBAE40"/>
          </p15:clr>
        </p15:guide>
        <p15:guide id="13" orient="horz" pos="4201" userDrawn="1">
          <p15:clr>
            <a:srgbClr val="FBAE40"/>
          </p15:clr>
        </p15:guide>
        <p15:guide id="14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A76-0BB8-F642-BB75-F9B14F153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BF97-BE03-BB45-AED3-C12F297A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Helvetica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0227A79-6906-E948-900A-F3C35FEA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66148F47-E1A4-C44F-8E58-CD97D6802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28639F-46C2-FE40-B723-F7C40A4B8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975A-2AE2-F64F-8139-067528A8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56C-4B9C-2D4C-8AB5-5CFC8BFB3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4855A-4F7F-F041-870B-7CF4ED11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BDB31FA-2413-3D4D-86F8-57C4063E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3D9E566-844C-554E-98EB-8965CA82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2E97F-CE4A-9A43-B750-BFD22B997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346-4FEB-0D4A-AE6F-CAAFB11C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555-CE49-FB4E-BCAD-5DA982DE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46E5E-AA95-754B-BC02-548C25D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B0A1C-0F0B-E149-A825-B5EDBD5B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4AEE-645A-1A48-B3F1-3827828CD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573C7B2-0318-C049-B659-121A4895C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573AB9-054D-314A-8A76-95409DF3756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5A314-3810-0346-AF88-8F3D17D5C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3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88A6-9428-1C46-9BFE-9D561370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973DB4-48D9-B44F-995D-C61BCA18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4554B8B9-BD00-2747-B2A5-AA21EB15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089F6-DD08-E840-9ED7-B7FA0737C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A7F337-CF2F-624D-8897-1B3B94133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EF25130-0E21-064F-BC1A-CD6A95DF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A043A-97DD-B14A-9F2C-23C48FFE9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E20-9DE8-8048-9051-C2887484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8518-F4B1-6844-BAD3-27D07893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4E86F-7013-DC4C-B5CA-9C63DD3F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EBCB87-014B-F841-8C48-E31978298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74C31375-4D49-5D45-BE1B-F023B344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0B4D3-F2D3-4447-90C6-CD4FBDE935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1072-1250-CB4A-A142-A40C8656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5B64A-5157-BB47-A0CE-38F19CFB1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77C98-6028-3543-B627-FE5AF602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C395483-7F46-134D-8E21-2C220380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5F5BE40-6D2A-0C41-BB64-3F1344AA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6A4B-B4A9-5A49-95DB-C9E86B3F5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4" t="38312" r="29481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D4B76-354B-8D4A-99C4-D47DF98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2856-C798-174B-9281-D40A1703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5780E-8672-7444-B876-11C93C11F981}"/>
              </a:ext>
            </a:extLst>
          </p:cNvPr>
          <p:cNvGrpSpPr/>
          <p:nvPr userDrawn="1"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603DBC-E878-5A4C-AF84-1FC4F0DA93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DFDF9B-F68A-7A41-A8D9-84BE1A9D5D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80" b="15585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0E0B4-D087-234E-BAAC-6493F082F6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80" b="15585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</p:spPr>
        </p:pic>
      </p:grp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469D12C-7A5B-9743-A4DE-7C42E679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r>
              <a:rPr lang="en-US" b="1" dirty="0"/>
              <a:t>|</a:t>
            </a:r>
            <a:r>
              <a:rPr lang="en-US" dirty="0"/>
              <a:t>  </a:t>
            </a:r>
            <a:fld id="{4887A435-7270-5342-8E5D-300AA53C7D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DF659D3-7FDA-744D-AED3-54943632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Helvetica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D62F-8E58-C045-9A43-57096101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48" y="3254829"/>
            <a:ext cx="9553303" cy="1071154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IMAGE COMPRESSION OF JPG/JPEG/PNG/BMP FORMAT USING SINGULAR VALUE DECOMPOSITION(SVD)</a:t>
            </a:r>
            <a:endParaRPr lang="en-US" sz="3600" b="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9089F-3853-453B-902B-7A75A6075344}"/>
              </a:ext>
            </a:extLst>
          </p:cNvPr>
          <p:cNvSpPr txBox="1"/>
          <p:nvPr/>
        </p:nvSpPr>
        <p:spPr>
          <a:xfrm>
            <a:off x="365761" y="6292725"/>
            <a:ext cx="14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Group-21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426E-F257-40CB-9BB1-81C2BC702EF5}"/>
              </a:ext>
            </a:extLst>
          </p:cNvPr>
          <p:cNvSpPr txBox="1"/>
          <p:nvPr/>
        </p:nvSpPr>
        <p:spPr>
          <a:xfrm>
            <a:off x="3426823" y="4524524"/>
            <a:ext cx="533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Shrey Patel 		AU1940110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Vraj Kavathiya 		AU1940129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Shubham Patel 	AU1940155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Vedant Thakore 	AU1940122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D75-4761-4B94-BC76-725BF44D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813163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20C3-0534-4C5A-86F7-98AD4E8D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384662"/>
            <a:ext cx="10515600" cy="527743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aim:</a:t>
            </a:r>
            <a:r>
              <a:rPr lang="en-US" dirty="0"/>
              <a:t> Compressing image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it’s pixels)</a:t>
            </a:r>
            <a:r>
              <a:rPr lang="en-US" dirty="0"/>
              <a:t> by using SVD(Singular value Decomposition) for lossy image compression.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image:</a:t>
            </a:r>
            <a:r>
              <a:rPr lang="en-US" dirty="0"/>
              <a:t> Compress any format of image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jpeg, jpg, bmp etc.</a:t>
            </a:r>
            <a:r>
              <a:rPr lang="en-US" dirty="0"/>
              <a:t> 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concept:</a:t>
            </a:r>
            <a:r>
              <a:rPr lang="en-US" dirty="0"/>
              <a:t> SVD-based image compression scheme using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number of rank</a:t>
            </a:r>
            <a:r>
              <a:rPr lang="en-US" dirty="0"/>
              <a:t> to approximate the original matrix.</a:t>
            </a:r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method used: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method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b="1" dirty="0"/>
              <a:t> </a:t>
            </a:r>
            <a:r>
              <a:rPr lang="en-US" dirty="0"/>
              <a:t>The pixels of the image are represented in the form of mxn matrix and SVD is performed on it.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79C9-54B2-49A4-ABC5-0A6C7287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284-4726-45C0-9ADF-DCD3E28A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40068"/>
            <a:ext cx="10515600" cy="699950"/>
          </a:xfrm>
        </p:spPr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E864-826B-4062-8EAE-F5311ED2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41" y="1219200"/>
            <a:ext cx="6890880" cy="50654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red, blue and green colour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n-US" dirty="0"/>
              <a:t> of the Input Image is to be separated.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SVD</a:t>
            </a:r>
            <a:r>
              <a:rPr lang="en-US" dirty="0"/>
              <a:t> is to be performed for red, blue and green colors. </a:t>
            </a:r>
          </a:p>
          <a:p>
            <a:pPr algn="just"/>
            <a:r>
              <a:rPr lang="en-US" dirty="0"/>
              <a:t>We can calculate how many bytes are needed to store the pieces of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 approximation</a:t>
            </a:r>
            <a:r>
              <a:rPr lang="en-US" dirty="0"/>
              <a:t> compared to size of original image.</a:t>
            </a:r>
          </a:p>
          <a:p>
            <a:pPr algn="just"/>
            <a:r>
              <a:rPr lang="en-US" dirty="0"/>
              <a:t>The program output shows size of the original and compressed image in bytes, pixels of original image and the compression ratio(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of size of compressed to original image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2817-AB2C-4137-9AAB-F3008E65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BA7016D-7A55-4701-8708-D81EAB3AD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21" y="1"/>
            <a:ext cx="4740676" cy="66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90EE-ECD0-4BDA-9BB6-C371403F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30282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35E88-886A-4053-90ED-390AA8769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03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give a simple algorithm for computing the Singular Value Decomposition of a matrix A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. We start by computing the first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left and right singular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A    	</a:t>
                </a:r>
                <a:endParaRPr lang="en-US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random unit vector(x) having mean = 0 and standard deviation= 1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for i in </a:t>
                </a:r>
                <a:r>
                  <a:rPr lang="en-IN" dirty="0"/>
                  <a:t>[1,……,min(m,n)]: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 xi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)*Ax(i-1)</a:t>
                </a:r>
              </a:p>
              <a:p>
                <a:pPr marL="0" indent="0">
                  <a:buNone/>
                </a:pPr>
                <a:r>
                  <a:rPr lang="en-US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 xi / ||xi||</a:t>
                </a:r>
              </a:p>
              <a:p>
                <a:pPr marL="0" indent="0">
                  <a:buNone/>
                </a:pPr>
                <a:r>
                  <a:rPr lang="en-US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 ||A*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||</a:t>
                </a:r>
              </a:p>
              <a:p>
                <a:pPr marL="0" indent="0">
                  <a:buNone/>
                </a:pPr>
                <a:r>
                  <a:rPr lang="en-US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r>
                  <a:rPr lang="en-US" dirty="0"/>
                  <a:t> (A*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AutoNum type="arabicPeriod" startAt="7"/>
                </a:pPr>
                <a:r>
                  <a:rPr lang="en-US" b="1" dirty="0"/>
                  <a:t>return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457200" indent="-457200">
                  <a:buAutoNum type="arabicPeriod" startAt="7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35E88-886A-4053-90ED-390AA8769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03" y="1253331"/>
                <a:ext cx="10515600" cy="4351338"/>
              </a:xfrm>
              <a:blipFill>
                <a:blip r:embed="rId2"/>
                <a:stretch>
                  <a:fillRect l="-870" t="-1964" r="-348" b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194F0-51E5-4673-8C47-9AB79E6A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827B-C37D-4E8E-BD1D-0915E6BE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133166"/>
            <a:ext cx="10515600" cy="97654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Key Steps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which</a:t>
            </a:r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include Linear Algebra: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8E0-3573-4665-934A-CB871CCD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843379"/>
            <a:ext cx="10515600" cy="52769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Let A be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 x 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matrix. Then,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= (U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(U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U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 We can eliminate U by performing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A. Let B = 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= V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x be the random unit vector.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can write it in terms of singular vectors 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 Hence Bx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performing recursively k times it will give 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­­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As the first singular value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is larger than all other singular values, the 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 corresponding to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will be larger than rest others.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Choosing random unit vector would ensure that for all vectors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the ratio of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σ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would be greater than 1.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loop computes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+1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and renormalizing at each step. The loop will break when the angle between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x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+1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is nearly 1. Using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u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are calculated.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 want to ensure that the vectors in span of 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are ignored and hence we will set A to A = A – σ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repeat the whole process again.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6295-5D7D-4535-8650-EF96826F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9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A9D9-C8A3-4E56-B6DC-C101C168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645069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61E012-3FA6-42F6-875C-ED5A8D1B6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469745"/>
            <a:ext cx="2218404" cy="2248236"/>
          </a:xfr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5183-A3C7-4C3A-88F5-E591C838B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Pointing Arrow">
                <a:extLst>
                  <a:ext uri="{FF2B5EF4-FFF2-40B4-BE49-F238E27FC236}">
                    <a16:creationId xmlns:a16="http://schemas.microsoft.com/office/drawing/2014/main" id="{725C1BF1-85D1-4E42-94CB-C4D1899E1D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4685661"/>
                  </p:ext>
                </p:extLst>
              </p:nvPr>
            </p:nvGraphicFramePr>
            <p:xfrm rot="16200000">
              <a:off x="4995128" y="760918"/>
              <a:ext cx="1798276" cy="3665889"/>
            </p:xfrm>
            <a:graphic>
              <a:graphicData uri="http://schemas.microsoft.com/office/drawing/2017/model3d">
                <am3d:model3d r:embed="rId3">
                  <am3d:spPr>
                    <a:xfrm rot="16200000">
                      <a:off x="0" y="0"/>
                      <a:ext cx="1798276" cy="3665889"/>
                    </a:xfrm>
                    <a:prstGeom prst="rect">
                      <a:avLst/>
                    </a:prstGeom>
                  </am3d:spPr>
                  <am3d:camera>
                    <am3d:pos x="0" y="0" z="5322903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206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85311" ay="13622" az="627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1769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Pointing Arrow">
                <a:extLst>
                  <a:ext uri="{FF2B5EF4-FFF2-40B4-BE49-F238E27FC236}">
                    <a16:creationId xmlns:a16="http://schemas.microsoft.com/office/drawing/2014/main" id="{725C1BF1-85D1-4E42-94CB-C4D1899E1D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995128" y="760918"/>
                <a:ext cx="1798276" cy="366588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5A827A7-E36B-490A-A596-BC68B8E2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235" y="1288719"/>
            <a:ext cx="2752078" cy="2654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38EEB-3A01-4AF4-AF93-D614544BB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" y="4274934"/>
            <a:ext cx="11446232" cy="17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AEC6E8-221A-43C8-945C-D4B0EC39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82534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BA1D04-C08B-4326-BB3B-3EB206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27" y="1253331"/>
            <a:ext cx="10515600" cy="4351338"/>
          </a:xfrm>
        </p:spPr>
        <p:txBody>
          <a:bodyPr/>
          <a:lstStyle/>
          <a:p>
            <a:r>
              <a:rPr lang="en-US" dirty="0"/>
              <a:t>Not a very good block-based transformation technique, and using SVD on the whole image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lots of memory</a:t>
            </a:r>
            <a:r>
              <a:rPr lang="en-US" dirty="0"/>
              <a:t>.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issue:</a:t>
            </a:r>
            <a:r>
              <a:rPr lang="en-IN" dirty="0"/>
              <a:t> T</a:t>
            </a:r>
            <a:r>
              <a:rPr lang="en-US" dirty="0"/>
              <a:t>akes a lot of time to compress. So,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is very large</a:t>
            </a:r>
            <a:r>
              <a:rPr lang="en-US" dirty="0"/>
              <a:t>.</a:t>
            </a:r>
          </a:p>
          <a:p>
            <a:r>
              <a:rPr lang="en-US" dirty="0"/>
              <a:t>To actually save data, we need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&gt; (m*n / (m+n+1)</a:t>
            </a:r>
            <a:r>
              <a:rPr lang="en-US" b="1" dirty="0"/>
              <a:t>. </a:t>
            </a:r>
            <a:r>
              <a:rPr lang="en-US" dirty="0"/>
              <a:t>That may not be the case with all the images.</a:t>
            </a:r>
          </a:p>
          <a:p>
            <a:r>
              <a:rPr lang="en-US" dirty="0"/>
              <a:t>Power method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numerically stable</a:t>
            </a:r>
            <a:r>
              <a:rPr lang="en-US" dirty="0"/>
              <a:t> as a small change in matrix could bring larger change in singular value ratio of the two images.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813C-3787-4D06-89BB-A53516B44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9C6F-3C7C-4DC8-A05C-2A59A0C5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604156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endParaRPr lang="en-IN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12AE-9265-4C8F-945E-CC4918BB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8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Our group has finally worked on image compression with the help 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method</a:t>
            </a:r>
            <a:r>
              <a:rPr lang="en-US" dirty="0"/>
              <a:t> which includes the concept of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SVD</a:t>
            </a:r>
            <a:r>
              <a:rPr lang="en-US" dirty="0"/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Singular Value Decomposition</a:t>
            </a:r>
            <a:r>
              <a:rPr lang="en-US" dirty="0"/>
              <a:t>). </a:t>
            </a:r>
          </a:p>
          <a:p>
            <a:r>
              <a:rPr lang="en-US" dirty="0"/>
              <a:t>All types of image formats can be compressed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.bmp, .jpg , .jpeg etc</a:t>
            </a:r>
            <a:r>
              <a:rPr lang="en-US" dirty="0"/>
              <a:t>.</a:t>
            </a:r>
          </a:p>
          <a:p>
            <a:r>
              <a:rPr lang="en-US" dirty="0"/>
              <a:t>Greater reduction in size is observed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.bmp</a:t>
            </a:r>
            <a:r>
              <a:rPr lang="en-US" dirty="0"/>
              <a:t> as compared to other file formats.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drawback:</a:t>
            </a:r>
            <a:r>
              <a:rPr lang="en-US" dirty="0"/>
              <a:t> As the program requires more time with increase in rank(k) value, so it is not an industrial method for image compression.</a:t>
            </a:r>
          </a:p>
          <a:p>
            <a:r>
              <a:rPr lang="en-US" dirty="0"/>
              <a:t>The quality of the output image depends on the k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1DAD-B801-426B-81F1-F52E3B66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FB9A-3438-4483-8E6E-C419501A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/>
              <a:t>|</a:t>
            </a:r>
            <a:r>
              <a:rPr lang="en-US"/>
              <a:t>  </a:t>
            </a:r>
            <a:fld id="{4887A435-7270-5342-8E5D-300AA53C7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6E5BD-FBCA-4E1B-A19A-3222D315E12D}"/>
              </a:ext>
            </a:extLst>
          </p:cNvPr>
          <p:cNvSpPr/>
          <p:nvPr/>
        </p:nvSpPr>
        <p:spPr>
          <a:xfrm>
            <a:off x="1926400" y="2061643"/>
            <a:ext cx="833920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152400" stA="60000" endPos="60000" dist="25400" dir="5400000" sy="-10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94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62862</TotalTime>
  <Words>803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Helvetica</vt:lpstr>
      <vt:lpstr>Helvetica Light</vt:lpstr>
      <vt:lpstr>Office Theme</vt:lpstr>
      <vt:lpstr>IMAGE COMPRESSION OF JPG/JPEG/PNG/BMP FORMAT USING SINGULAR VALUE DECOMPOSITION(SVD)</vt:lpstr>
      <vt:lpstr>Introduction:</vt:lpstr>
      <vt:lpstr>Approach:</vt:lpstr>
      <vt:lpstr>Algorithm:</vt:lpstr>
      <vt:lpstr>Key Steps which include Linear Algebra: </vt:lpstr>
      <vt:lpstr>Results:</vt:lpstr>
      <vt:lpstr>Drawbacks: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Vraj Kavathiya</cp:lastModifiedBy>
  <cp:revision>91</cp:revision>
  <dcterms:created xsi:type="dcterms:W3CDTF">2019-05-10T05:56:50Z</dcterms:created>
  <dcterms:modified xsi:type="dcterms:W3CDTF">2020-11-06T16:31:34Z</dcterms:modified>
</cp:coreProperties>
</file>