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74" r:id="rId5"/>
    <p:sldId id="275" r:id="rId6"/>
    <p:sldId id="281" r:id="rId7"/>
    <p:sldId id="277" r:id="rId8"/>
    <p:sldId id="276" r:id="rId9"/>
    <p:sldId id="280" r:id="rId10"/>
    <p:sldId id="278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67DEF-4C99-445A-7B13-5FDF5B5DD3F7}" v="379" dt="2021-12-06T00:54:31.352"/>
    <p1510:client id="{0B9F6D4D-5CC7-E08D-0B68-7F31DEB46113}" v="87" dt="2021-12-06T16:20:08.706"/>
    <p1510:client id="{0E1D5C15-C480-3DCE-1057-7032AAC409F9}" v="8" dt="2021-12-09T20:04:31.893"/>
    <p1510:client id="{129B51B2-2E51-58D0-ECBF-A2FE9D59F0B3}" v="2160" dt="2021-12-05T06:20:06.453"/>
    <p1510:client id="{18A0E89A-F407-4884-846D-323BBE0EF89D}" v="934" dt="2021-12-04T04:55:45.085"/>
    <p1510:client id="{1BAEAE20-FE1F-AACA-599E-21C7558B2F57}" v="466" dt="2021-12-05T05:32:50.053"/>
    <p1510:client id="{1F283EFB-BF63-05A0-71CD-64D058598957}" v="214" dt="2021-12-05T22:07:24.529"/>
    <p1510:client id="{2A188E95-BE56-F798-7DA9-B633EB97F5B8}" v="78" dt="2021-12-06T01:53:15.662"/>
    <p1510:client id="{2CFE0943-B0B8-FDD0-4DB2-ED66E8717F1A}" v="2" dt="2022-05-04T04:45:37.691"/>
    <p1510:client id="{3822A699-3C24-26B0-04F6-0D99D4EC032C}" v="26" dt="2021-12-06T17:13:45.502"/>
    <p1510:client id="{51B83C29-84E0-50E0-E3E2-9A0DFE754515}" v="1" dt="2021-12-07T06:23:32.308"/>
    <p1510:client id="{546437C8-3C25-C9D8-FDF3-0697D366DBCC}" v="1358" dt="2021-12-04T04:48:37.889"/>
    <p1510:client id="{5CC84D8B-7F8B-1F54-9E74-D1DB7E289D36}" v="360" dt="2021-12-06T00:44:01.522"/>
    <p1510:client id="{5FFBEFA7-7564-A2C5-1FE7-387F3B3AA455}" v="143" dt="2022-04-30T08:13:44.574"/>
    <p1510:client id="{79AED945-A815-744F-68FA-52CD9589C7AD}" v="6" dt="2021-12-05T22:24:25.586"/>
    <p1510:client id="{7BF85741-971D-41FF-8D68-2B09EC339EFC}" v="1646" dt="2022-04-30T08:16:06.756"/>
    <p1510:client id="{7CD87009-4662-41E4-AF62-E6C218CDE91B}" v="375" dt="2021-12-01T22:51:15.522"/>
    <p1510:client id="{7D3B8D77-3EAF-AB46-EE4A-AEC983CC19C7}" v="1364" dt="2021-12-05T01:26:16.545"/>
    <p1510:client id="{8116B5CE-DB25-B0E4-CE31-F7AEE9338FC3}" v="547" dt="2022-05-01T07:04:31.894"/>
    <p1510:client id="{8F5CEB76-78FB-574D-FC9B-C54F094E2E83}" v="9" dt="2021-12-05T18:02:56.362"/>
    <p1510:client id="{921C669C-3E51-1718-901A-FED4AEE84FC7}" v="188" dt="2021-12-05T03:04:45.438"/>
    <p1510:client id="{9E80C0DD-AFB2-D93C-2708-6DBAE32F88D9}" v="121" dt="2021-12-06T15:55:11.281"/>
    <p1510:client id="{A7376148-E76A-8C9E-15F1-AA73823F220F}" v="5968" dt="2021-12-05T02:48:15.210"/>
    <p1510:client id="{AE20D688-AD07-6625-D1F2-DB6D5726C57E}" v="51" dt="2021-12-05T07:13:08.654"/>
    <p1510:client id="{B6D4DE36-7019-0E79-026A-1C76498CBF5E}" v="14" dt="2022-05-04T07:45:40.359"/>
    <p1510:client id="{BA96D63C-09AD-FE3F-40F2-81D31BDF25C4}" v="634" dt="2022-05-04T15:44:39.932"/>
    <p1510:client id="{BD77C0DC-9BF6-1D95-F265-DA03694404D7}" v="1767" dt="2022-05-01T07:01:47.646"/>
    <p1510:client id="{C381F5CB-6964-90FB-421E-DA35C20F914E}" v="926" dt="2021-12-06T00:51:10.619"/>
    <p1510:client id="{C557FE2D-E0A5-43C7-6AC3-E89ACB2084AA}" v="1302" dt="2021-12-04T05:26:34.918"/>
    <p1510:client id="{E18A94C9-6E2D-78F5-F560-E37D134D4027}" v="43" dt="2021-12-06T08:00:32.630"/>
    <p1510:client id="{E4897621-6207-4E3D-3D59-B7DE81C9FB1C}" v="72" dt="2022-04-30T09:09:12.562"/>
    <p1510:client id="{E79B61DB-7209-D23F-CC52-BD65A65E21E3}" v="1513" dt="2022-05-04T16:07:00.348"/>
    <p1510:client id="{EBE39827-EF1C-9563-5A9B-0B2957B9FF6D}" v="10" dt="2021-12-06T01:57:41.710"/>
    <p1510:client id="{EC46865E-2ADA-2389-F9CD-AB9DABD0E1E8}" v="20" dt="2022-05-01T05:53:27.909"/>
    <p1510:client id="{EC472D1A-959F-6647-DEB8-0EEE035F9D40}" v="1849" dt="2022-05-01T05:05:06.835"/>
    <p1510:client id="{F22DA778-AC8B-CA54-6CA9-A18F3EB1B4CC}" v="2631" dt="2021-12-05T04:00:54.507"/>
    <p1510:client id="{FDBB12CC-4DEF-B14D-BAE6-353D6195FAE1}" v="944" dt="2021-12-05T08:07:49.8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8774" y="76667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br>
              <a:rPr lang="en-US" sz="2800" i="1"/>
            </a:br>
            <a:br>
              <a:rPr lang="en-US" sz="2800" i="1"/>
            </a:br>
            <a:endParaRPr lang="en-US" sz="2800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0963" y="2280957"/>
            <a:ext cx="9797352" cy="18289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/>
              <a:t>AIRBNB NEW USER BOOKINGS PREDICTION</a:t>
            </a:r>
            <a:endParaRPr lang="en-US"/>
          </a:p>
          <a:p>
            <a:pPr algn="l"/>
            <a:endParaRPr lang="en-US" sz="1900" i="1"/>
          </a:p>
          <a:p>
            <a:pPr algn="l"/>
            <a:r>
              <a:rPr lang="en-US" sz="1900" i="1"/>
              <a:t>                                                       </a:t>
            </a:r>
            <a:endParaRPr lang="en-US" sz="1900" i="1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/>
          </a:p>
          <a:p>
            <a:pPr marL="57150" algn="l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C05AA03-2FC5-429E-A6C9-BC1F7CB40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4" r="693"/>
          <a:stretch/>
        </p:blipFill>
        <p:spPr>
          <a:xfrm>
            <a:off x="455444" y="383547"/>
            <a:ext cx="1188306" cy="1730224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73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5F4923E-9E52-40B9-B8BA-A3A27CAABF54}"/>
              </a:ext>
            </a:extLst>
          </p:cNvPr>
          <p:cNvSpPr txBox="1"/>
          <p:nvPr/>
        </p:nvSpPr>
        <p:spPr>
          <a:xfrm>
            <a:off x="4729350" y="868204"/>
            <a:ext cx="43671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u="sng">
                <a:cs typeface="Calibri"/>
              </a:rPr>
              <a:t>STAT- 542 FINAL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FE645-5729-4669-927B-6913F3622B87}"/>
              </a:ext>
            </a:extLst>
          </p:cNvPr>
          <p:cNvSpPr txBox="1"/>
          <p:nvPr/>
        </p:nvSpPr>
        <p:spPr>
          <a:xfrm>
            <a:off x="7989699" y="4749931"/>
            <a:ext cx="3633354" cy="18928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">
              <a:lnSpc>
                <a:spcPct val="90000"/>
              </a:lnSpc>
              <a:spcBef>
                <a:spcPts val="1000"/>
              </a:spcBef>
            </a:pPr>
            <a:r>
              <a:rPr lang="en-US" sz="2000" b="1">
                <a:ea typeface="+mn-lt"/>
                <a:cs typeface="+mn-lt"/>
              </a:rPr>
              <a:t>GROUP MEMBERS: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000">
                <a:latin typeface="Angsana New"/>
                <a:ea typeface="+mn-lt"/>
                <a:cs typeface="+mn-lt"/>
              </a:rPr>
              <a:t>UMESH KARAMCHANDANI (UMESHK2)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000">
                <a:latin typeface="Angsana New"/>
                <a:ea typeface="+mn-lt"/>
                <a:cs typeface="+mn-lt"/>
              </a:rPr>
              <a:t>SHUBHAM MEHTA (MEHTA45)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000">
                <a:latin typeface="Angsana New"/>
                <a:ea typeface="+mn-lt"/>
                <a:cs typeface="+mn-lt"/>
              </a:rPr>
              <a:t>ANUSHREE VILAS PIMPALKAR (AVP4)</a:t>
            </a:r>
          </a:p>
          <a:p>
            <a:pPr algn="l"/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hart, funnel chart&#10;&#10;Description automatically generated">
            <a:extLst>
              <a:ext uri="{FF2B5EF4-FFF2-40B4-BE49-F238E27FC236}">
                <a16:creationId xmlns:a16="http://schemas.microsoft.com/office/drawing/2014/main" id="{C00BB199-D515-A04A-E7B5-CD74B6BA9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6585" y="1225938"/>
            <a:ext cx="3806926" cy="450782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F47255-C2EE-6C44-EDCE-864C9C8A32DB}"/>
              </a:ext>
            </a:extLst>
          </p:cNvPr>
          <p:cNvSpPr/>
          <p:nvPr/>
        </p:nvSpPr>
        <p:spPr>
          <a:xfrm>
            <a:off x="3175" y="-2116"/>
            <a:ext cx="12186707" cy="9154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>
                <a:latin typeface="Arial"/>
                <a:cs typeface="Calibri"/>
              </a:rPr>
              <a:t>FEATURE IMPORTANCE AND INFERENCE</a:t>
            </a:r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D0FB481-807D-1A4F-92CD-0AF0D6319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" y="1225938"/>
            <a:ext cx="3798081" cy="4512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34A0FE-A9C5-C1E8-EC84-6400AA1C0216}"/>
              </a:ext>
            </a:extLst>
          </p:cNvPr>
          <p:cNvSpPr txBox="1"/>
          <p:nvPr/>
        </p:nvSpPr>
        <p:spPr>
          <a:xfrm>
            <a:off x="4291240" y="946042"/>
            <a:ext cx="315530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err="1"/>
              <a:t>LightGBM</a:t>
            </a:r>
            <a:r>
              <a:rPr lang="en-US" sz="1200" b="1"/>
              <a:t> Feature Importance</a:t>
            </a:r>
            <a:endParaRPr lang="en-US" sz="1200" b="1">
              <a:ea typeface="Calibri" panose="020F0502020204030204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2FCD7-B676-380B-D814-0F89B4500891}"/>
              </a:ext>
            </a:extLst>
          </p:cNvPr>
          <p:cNvSpPr txBox="1"/>
          <p:nvPr/>
        </p:nvSpPr>
        <p:spPr>
          <a:xfrm>
            <a:off x="67194" y="943666"/>
            <a:ext cx="339634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err="1"/>
              <a:t>XGBoost</a:t>
            </a:r>
            <a:r>
              <a:rPr lang="en-US" sz="1200" b="1"/>
              <a:t> Feature Importance</a:t>
            </a:r>
            <a:endParaRPr lang="en-US" sz="1200" b="1">
              <a:ea typeface="Calibri" panose="020F0502020204030204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6B15B-D3D7-2EAF-5B15-FA468B8E0836}"/>
              </a:ext>
            </a:extLst>
          </p:cNvPr>
          <p:cNvSpPr txBox="1"/>
          <p:nvPr/>
        </p:nvSpPr>
        <p:spPr>
          <a:xfrm>
            <a:off x="7994650" y="1083734"/>
            <a:ext cx="3907367" cy="52937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endParaRPr lang="en-US" sz="1600">
              <a:latin typeface="Arial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 b="1">
                <a:latin typeface="Arial"/>
                <a:ea typeface="Calibri"/>
                <a:cs typeface="Calibri" panose="020F0502020204030204"/>
              </a:rPr>
              <a:t>Age</a:t>
            </a:r>
            <a:r>
              <a:rPr lang="en-US" sz="1600">
                <a:latin typeface="Arial"/>
                <a:ea typeface="Calibri"/>
                <a:cs typeface="Calibri" panose="020F0502020204030204"/>
              </a:rPr>
              <a:t> is one of the most important feature which helps in predicting the destination country</a:t>
            </a:r>
            <a:endParaRPr lang="en-US" sz="1600">
              <a:latin typeface="Arial"/>
              <a:cs typeface="Calibri" panose="020F0502020204030204"/>
            </a:endParaRPr>
          </a:p>
          <a:p>
            <a:pPr marL="285750" indent="-285750">
              <a:buFont typeface="Wingdings"/>
              <a:buChar char="Ø"/>
            </a:pPr>
            <a:endParaRPr lang="en-US" sz="1600">
              <a:latin typeface="Arial"/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 b="1">
                <a:latin typeface="Arial"/>
                <a:ea typeface="Calibri"/>
                <a:cs typeface="Calibri"/>
              </a:rPr>
              <a:t>Session metrics</a:t>
            </a:r>
            <a:r>
              <a:rPr lang="en-US" sz="1600">
                <a:latin typeface="Arial"/>
                <a:ea typeface="Calibri"/>
                <a:cs typeface="Calibri"/>
              </a:rPr>
              <a:t> like average time per session, number of sessions play a significant role in deciding the destination</a:t>
            </a:r>
          </a:p>
          <a:p>
            <a:pPr marL="285750" indent="-285750">
              <a:buFont typeface="Wingdings"/>
              <a:buChar char="Ø"/>
            </a:pPr>
            <a:endParaRPr lang="en-US" sz="1600">
              <a:latin typeface="Arial"/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>
                <a:latin typeface="Arial"/>
                <a:ea typeface="Calibri"/>
                <a:cs typeface="Calibri"/>
              </a:rPr>
              <a:t>Users who use certain actions like </a:t>
            </a:r>
            <a:r>
              <a:rPr lang="en-US" sz="1600" b="1">
                <a:latin typeface="Arial"/>
                <a:ea typeface="Calibri"/>
                <a:cs typeface="Calibri"/>
              </a:rPr>
              <a:t>booking request, create listing</a:t>
            </a:r>
            <a:r>
              <a:rPr lang="en-US" sz="1600">
                <a:latin typeface="Arial"/>
                <a:ea typeface="Calibri"/>
                <a:cs typeface="Calibri"/>
              </a:rPr>
              <a:t> are more likely to book for a destination</a:t>
            </a:r>
          </a:p>
          <a:p>
            <a:pPr marL="285750" indent="-285750">
              <a:buFont typeface="Wingdings"/>
              <a:buChar char="Ø"/>
            </a:pPr>
            <a:endParaRPr lang="en-US" sz="1600">
              <a:latin typeface="Arial"/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>
                <a:latin typeface="Arial"/>
                <a:cs typeface="Calibri"/>
              </a:rPr>
              <a:t>Some other important factors like </a:t>
            </a:r>
            <a:r>
              <a:rPr lang="en-US" sz="1600" b="1">
                <a:latin typeface="Arial"/>
                <a:cs typeface="Calibri"/>
              </a:rPr>
              <a:t>signup method, gender</a:t>
            </a:r>
            <a:r>
              <a:rPr lang="en-US" sz="1600">
                <a:latin typeface="Arial"/>
                <a:cs typeface="Calibri"/>
              </a:rPr>
              <a:t> of the user helps in identifying the first destination</a:t>
            </a:r>
          </a:p>
          <a:p>
            <a:pPr marL="285750" indent="-285750">
              <a:buFont typeface="Wingdings"/>
              <a:buChar char="Ø"/>
            </a:pPr>
            <a:endParaRPr lang="en-US" sz="1600">
              <a:latin typeface="Arial"/>
              <a:cs typeface="Calibri"/>
            </a:endParaRPr>
          </a:p>
          <a:p>
            <a:endParaRPr lang="en-US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459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C3862298-AF85-4572-BED3-52E573EB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03E485DD-0C12-45BC-A361-28152A03B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207" y="0"/>
            <a:ext cx="2472664" cy="6858000"/>
          </a:xfrm>
          <a:custGeom>
            <a:avLst/>
            <a:gdLst>
              <a:gd name="connsiteX0" fmla="*/ 1056708 w 2472664"/>
              <a:gd name="connsiteY0" fmla="*/ 0 h 6858000"/>
              <a:gd name="connsiteX1" fmla="*/ 2472664 w 2472664"/>
              <a:gd name="connsiteY1" fmla="*/ 0 h 6858000"/>
              <a:gd name="connsiteX2" fmla="*/ 2400427 w 2472664"/>
              <a:gd name="connsiteY2" fmla="*/ 75768 h 6858000"/>
              <a:gd name="connsiteX3" fmla="*/ 1104861 w 2472664"/>
              <a:gd name="connsiteY3" fmla="*/ 3429000 h 6858000"/>
              <a:gd name="connsiteX4" fmla="*/ 2400427 w 2472664"/>
              <a:gd name="connsiteY4" fmla="*/ 6782233 h 6858000"/>
              <a:gd name="connsiteX5" fmla="*/ 2472664 w 2472664"/>
              <a:gd name="connsiteY5" fmla="*/ 6858000 h 6858000"/>
              <a:gd name="connsiteX6" fmla="*/ 1056708 w 2472664"/>
              <a:gd name="connsiteY6" fmla="*/ 6858000 h 6858000"/>
              <a:gd name="connsiteX7" fmla="*/ 1040416 w 2472664"/>
              <a:gd name="connsiteY7" fmla="*/ 6835090 h 6858000"/>
              <a:gd name="connsiteX8" fmla="*/ 0 w 2472664"/>
              <a:gd name="connsiteY8" fmla="*/ 3429000 h 6858000"/>
              <a:gd name="connsiteX9" fmla="*/ 1040416 w 2472664"/>
              <a:gd name="connsiteY9" fmla="*/ 229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2664" h="6858000">
                <a:moveTo>
                  <a:pt x="1056708" y="0"/>
                </a:moveTo>
                <a:lnTo>
                  <a:pt x="2472664" y="0"/>
                </a:lnTo>
                <a:lnTo>
                  <a:pt x="2400427" y="75768"/>
                </a:lnTo>
                <a:cubicBezTo>
                  <a:pt x="1595469" y="961418"/>
                  <a:pt x="1104861" y="2137915"/>
                  <a:pt x="1104861" y="3429000"/>
                </a:cubicBezTo>
                <a:cubicBezTo>
                  <a:pt x="1104861" y="4720086"/>
                  <a:pt x="1595469" y="5896583"/>
                  <a:pt x="2400427" y="6782233"/>
                </a:cubicBezTo>
                <a:lnTo>
                  <a:pt x="2472664" y="6858000"/>
                </a:lnTo>
                <a:lnTo>
                  <a:pt x="1056708" y="6858000"/>
                </a:lnTo>
                <a:lnTo>
                  <a:pt x="1040416" y="6835090"/>
                </a:lnTo>
                <a:cubicBezTo>
                  <a:pt x="383551" y="5862802"/>
                  <a:pt x="0" y="4690693"/>
                  <a:pt x="0" y="3429000"/>
                </a:cubicBezTo>
                <a:cubicBezTo>
                  <a:pt x="0" y="2167308"/>
                  <a:pt x="383551" y="995199"/>
                  <a:pt x="1040416" y="2291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57B0DCA-8EE1-4ECB-9E3E-C9337CCF7E7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4579280" y="1114425"/>
            <a:ext cx="4662215" cy="462915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6D6B998F-CA62-4EE6-B7E7-046377D4F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8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351840B-E0B0-4E37-BF21-031E83340795}"/>
              </a:ext>
            </a:extLst>
          </p:cNvPr>
          <p:cNvSpPr/>
          <p:nvPr/>
        </p:nvSpPr>
        <p:spPr>
          <a:xfrm>
            <a:off x="3175" y="-2116"/>
            <a:ext cx="12186707" cy="9154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>
                <a:latin typeface="Arial"/>
                <a:cs typeface="Calibri"/>
              </a:rPr>
              <a:t>PROBLEM STATEMENT</a:t>
            </a:r>
            <a:endParaRPr lang="en-US" sz="2800">
              <a:latin typeface="Arial"/>
              <a:cs typeface="Arial"/>
            </a:endParaRPr>
          </a:p>
        </p:txBody>
      </p:sp>
      <p:pic>
        <p:nvPicPr>
          <p:cNvPr id="2" name="Picture 3" descr="Logo&#10;&#10;Description automatically generated">
            <a:extLst>
              <a:ext uri="{FF2B5EF4-FFF2-40B4-BE49-F238E27FC236}">
                <a16:creationId xmlns:a16="http://schemas.microsoft.com/office/drawing/2014/main" id="{5DD8C460-3C74-8FA9-AEBC-49708755A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95" y="985573"/>
            <a:ext cx="1575859" cy="72178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C6CFAB-DA5B-01C9-42A7-6DB92533752B}"/>
              </a:ext>
            </a:extLst>
          </p:cNvPr>
          <p:cNvSpPr txBox="1"/>
          <p:nvPr/>
        </p:nvSpPr>
        <p:spPr>
          <a:xfrm>
            <a:off x="3644899" y="2279650"/>
            <a:ext cx="42777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latin typeface="Arial"/>
                <a:cs typeface="Helvetica"/>
              </a:rPr>
              <a:t>Airbnb: New User Bookings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B4F00-E679-366F-4140-0A92B8825AFE}"/>
              </a:ext>
            </a:extLst>
          </p:cNvPr>
          <p:cNvSpPr txBox="1"/>
          <p:nvPr/>
        </p:nvSpPr>
        <p:spPr>
          <a:xfrm>
            <a:off x="3109385" y="3279020"/>
            <a:ext cx="53466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rgbClr val="888888"/>
                </a:solidFill>
                <a:latin typeface="Calibri"/>
                <a:cs typeface="Helvetica"/>
              </a:rPr>
              <a:t>Where will a new guest book their first travel experience?</a:t>
            </a:r>
            <a:endParaRPr lang="en-US" sz="2800">
              <a:latin typeface="Calibri"/>
            </a:endParaRPr>
          </a:p>
        </p:txBody>
      </p:sp>
      <p:pic>
        <p:nvPicPr>
          <p:cNvPr id="9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0FBA6E1A-EC98-40FD-7448-691E2209B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8" y="4405388"/>
            <a:ext cx="12199407" cy="24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5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6DC5D-745A-4789-8DE2-6C271411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082" y="1041499"/>
            <a:ext cx="7001967" cy="57060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sz="220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200">
                <a:latin typeface="Arial"/>
                <a:ea typeface="+mn-lt"/>
                <a:cs typeface="+mn-lt"/>
              </a:rPr>
              <a:t>New users on Airbnb can book a place to stay in more than 34,000 cities across 190+ countries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sz="2200">
              <a:latin typeface="Arial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200">
                <a:latin typeface="Arial"/>
                <a:ea typeface="+mn-lt"/>
                <a:cs typeface="+mn-lt"/>
              </a:rPr>
              <a:t>By accurately predicting where a new user will book their first travel experience</a:t>
            </a:r>
            <a:endParaRPr lang="en-US">
              <a:latin typeface="Arial"/>
              <a:cs typeface="Calibri" panose="020F0502020204030204"/>
            </a:endParaRPr>
          </a:p>
          <a:p>
            <a:pPr marL="0" indent="0">
              <a:buNone/>
            </a:pPr>
            <a:endParaRPr lang="en-US" sz="2200">
              <a:latin typeface="Arial"/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ü"/>
            </a:pPr>
            <a:r>
              <a:rPr lang="en-US" sz="1800">
                <a:latin typeface="Arial"/>
                <a:ea typeface="+mn-lt"/>
                <a:cs typeface="+mn-lt"/>
              </a:rPr>
              <a:t>Airbnb can share more personalized content with their community</a:t>
            </a:r>
          </a:p>
          <a:p>
            <a:pPr marL="457200" lvl="1" indent="0">
              <a:buNone/>
            </a:pPr>
            <a:endParaRPr lang="en-US" sz="1800">
              <a:latin typeface="Arial"/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ü"/>
            </a:pPr>
            <a:r>
              <a:rPr lang="en-US" sz="1800">
                <a:latin typeface="Arial"/>
                <a:ea typeface="+mn-lt"/>
                <a:cs typeface="+mn-lt"/>
              </a:rPr>
              <a:t> Decrease the average time to first booking </a:t>
            </a:r>
          </a:p>
          <a:p>
            <a:pPr marL="457200" lvl="1" indent="0">
              <a:buNone/>
            </a:pPr>
            <a:endParaRPr lang="en-US" sz="1800">
              <a:latin typeface="Arial"/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ü"/>
            </a:pPr>
            <a:r>
              <a:rPr lang="en-US" sz="1800">
                <a:latin typeface="Arial"/>
                <a:ea typeface="+mn-lt"/>
                <a:cs typeface="+mn-lt"/>
              </a:rPr>
              <a:t>Better forecast demand</a:t>
            </a:r>
          </a:p>
          <a:p>
            <a:pPr marL="457200" lvl="1" indent="0">
              <a:buNone/>
            </a:pPr>
            <a:endParaRPr lang="en-US" sz="1800">
              <a:latin typeface="Arial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200">
                <a:latin typeface="Arial"/>
                <a:ea typeface="+mn-lt"/>
                <a:cs typeface="+mn-lt"/>
              </a:rPr>
              <a:t>In this dataset, with all users from the 'US', we have 12 possible outcomes of the destination country: 'US', 'FR', 'CA', 'GB', 'ES', 'IT', 'PT', 'NL','DE', 'AU', 'NDF' (no destination found), and 'other'</a:t>
            </a:r>
            <a:r>
              <a:rPr lang="en-US" sz="2200">
                <a:ea typeface="+mn-lt"/>
                <a:cs typeface="+mn-lt"/>
              </a:rPr>
              <a:t>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800">
              <a:cs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008934-4788-4FC6-98B7-2EFA7C9F0701}"/>
              </a:ext>
            </a:extLst>
          </p:cNvPr>
          <p:cNvSpPr/>
          <p:nvPr/>
        </p:nvSpPr>
        <p:spPr>
          <a:xfrm>
            <a:off x="3175" y="-2116"/>
            <a:ext cx="12186707" cy="9154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>
                <a:latin typeface="Arial"/>
                <a:cs typeface="Calibri"/>
              </a:rPr>
              <a:t>MOTIVATION</a:t>
            </a:r>
          </a:p>
        </p:txBody>
      </p:sp>
      <p:pic>
        <p:nvPicPr>
          <p:cNvPr id="2" name="Picture 3" descr="Icon&#10;&#10;Description automatically generated">
            <a:extLst>
              <a:ext uri="{FF2B5EF4-FFF2-40B4-BE49-F238E27FC236}">
                <a16:creationId xmlns:a16="http://schemas.microsoft.com/office/drawing/2014/main" id="{77777CC1-030B-9186-E0FB-C6EE8B1D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55" y="2144160"/>
            <a:ext cx="3106057" cy="33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8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16129B-61FE-6A4A-A9B0-61CA8A53DE76}"/>
              </a:ext>
            </a:extLst>
          </p:cNvPr>
          <p:cNvSpPr/>
          <p:nvPr/>
        </p:nvSpPr>
        <p:spPr>
          <a:xfrm>
            <a:off x="3175" y="-2116"/>
            <a:ext cx="12186707" cy="9154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>
                <a:latin typeface="Arial"/>
                <a:cs typeface="Calibri"/>
              </a:rPr>
              <a:t>DATA DESCRIPTION &amp; INTUITION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FF84C2-9A4A-7285-1BAF-723EF76AB677}"/>
              </a:ext>
            </a:extLst>
          </p:cNvPr>
          <p:cNvSpPr txBox="1"/>
          <p:nvPr/>
        </p:nvSpPr>
        <p:spPr>
          <a:xfrm>
            <a:off x="-7409" y="1027490"/>
            <a:ext cx="7160683" cy="4555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>
                <a:latin typeface="Arial"/>
                <a:cs typeface="Arial"/>
              </a:rPr>
              <a:t>Users along with their demographics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Inter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Inter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Inter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Arial"/>
                <a:ea typeface="+mn-lt"/>
                <a:cs typeface="+mn-lt"/>
              </a:rPr>
              <a:t>Web sessions log for users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Arial"/>
                <a:ea typeface="+mn-lt"/>
                <a:cs typeface="+mn-lt"/>
              </a:rPr>
              <a:t>Summary statistics of destination countries in this dataset and their</a:t>
            </a:r>
            <a:r>
              <a:rPr lang="en-US">
                <a:ea typeface="+mn-lt"/>
                <a:cs typeface="+mn-lt"/>
              </a:rPr>
              <a:t> locations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400"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Arial"/>
                <a:ea typeface="+mn-lt"/>
                <a:cs typeface="+mn-lt"/>
              </a:rPr>
              <a:t>Summary statistics of users' age group, gender, country of destination</a:t>
            </a:r>
            <a:endParaRPr lang="en-US" sz="14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BA55747A-3B50-01F6-1829-AD8809675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8" y="5369903"/>
            <a:ext cx="2743200" cy="775344"/>
          </a:xfrm>
          <a:prstGeom prst="rect">
            <a:avLst/>
          </a:prstGeom>
        </p:spPr>
      </p:pic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D5747027-7E1C-2CEC-07D6-86209DE43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9" y="3778929"/>
            <a:ext cx="6241142" cy="1007385"/>
          </a:xfrm>
          <a:prstGeom prst="rect">
            <a:avLst/>
          </a:prstGeom>
        </p:spPr>
      </p:pic>
      <p:pic>
        <p:nvPicPr>
          <p:cNvPr id="6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AD1F71A-AC10-9382-CEB4-C12C1E324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9" y="2447343"/>
            <a:ext cx="5334000" cy="74804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CDCFB9B-DEA0-C6C0-8C31-36FD32CA8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10" y="1453796"/>
            <a:ext cx="6681710" cy="517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0626D7-4A2D-AC9D-760D-7B0440695F58}"/>
              </a:ext>
            </a:extLst>
          </p:cNvPr>
          <p:cNvSpPr txBox="1"/>
          <p:nvPr/>
        </p:nvSpPr>
        <p:spPr>
          <a:xfrm>
            <a:off x="7305359" y="1385139"/>
            <a:ext cx="4572000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Helvetica"/>
                <a:cs typeface="Helvetica"/>
              </a:rPr>
              <a:t>INTUITION</a:t>
            </a:r>
          </a:p>
          <a:p>
            <a:endParaRPr lang="en-US" b="1">
              <a:latin typeface="Helvetica"/>
              <a:cs typeface="Helvetica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400">
                <a:latin typeface="Arial"/>
                <a:cs typeface="Arial"/>
              </a:rPr>
              <a:t>People of different ages and gender might have different preferred destinations</a:t>
            </a:r>
            <a:endParaRPr lang="en-US" sz="1400">
              <a:latin typeface="Arial"/>
              <a:ea typeface="+mn-lt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 sz="1400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400">
                <a:latin typeface="Arial"/>
                <a:cs typeface="Arial"/>
              </a:rPr>
              <a:t>Someone who spends more time per session or take more number of sessions is more likely to book a destination</a:t>
            </a:r>
          </a:p>
          <a:p>
            <a:pPr marL="285750" indent="-285750">
              <a:buFont typeface="Arial,Sans-Serif"/>
              <a:buChar char="•"/>
            </a:pPr>
            <a:endParaRPr lang="en-US" sz="1400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400">
                <a:latin typeface="Arial"/>
                <a:cs typeface="Arial"/>
              </a:rPr>
              <a:t>Some particular action, action type or action detail might affect the chances of booking or destination country</a:t>
            </a:r>
          </a:p>
          <a:p>
            <a:pPr marL="285750" indent="-285750">
              <a:buFont typeface="Arial,Sans-Serif"/>
              <a:buChar char="•"/>
            </a:pPr>
            <a:endParaRPr lang="en-US" sz="14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Arial"/>
                <a:cs typeface="Helvetica"/>
              </a:rPr>
              <a:t>The distance between destination and US and destination language might affect the first destination booking</a:t>
            </a:r>
            <a:endParaRPr lang="en-US" sz="1400">
              <a:latin typeface="Arial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1400">
              <a:latin typeface="Arial"/>
              <a:cs typeface="Helvetica"/>
            </a:endParaRPr>
          </a:p>
          <a:p>
            <a:pPr marL="285750" indent="-285750">
              <a:buFont typeface="Arial"/>
              <a:buChar char="•"/>
            </a:pPr>
            <a:endParaRPr lang="en-US" sz="1400">
              <a:latin typeface="Arial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312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2C3A5D-4206-64D0-FC4B-FEF448F20F9A}"/>
              </a:ext>
            </a:extLst>
          </p:cNvPr>
          <p:cNvSpPr/>
          <p:nvPr/>
        </p:nvSpPr>
        <p:spPr>
          <a:xfrm>
            <a:off x="3175" y="-2116"/>
            <a:ext cx="12186707" cy="9154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800">
                <a:latin typeface="Arial"/>
                <a:cs typeface="Calibri"/>
              </a:rPr>
              <a:t>Users without gender information may not make a booking</a:t>
            </a:r>
            <a:endParaRPr lang="en-US">
              <a:cs typeface="Calibri" panose="020F050202020403020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1C41DB-1852-FF72-40C0-73A13B36D826}"/>
              </a:ext>
            </a:extLst>
          </p:cNvPr>
          <p:cNvSpPr txBox="1"/>
          <p:nvPr/>
        </p:nvSpPr>
        <p:spPr>
          <a:xfrm>
            <a:off x="7620358" y="1395050"/>
            <a:ext cx="4572000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1600">
                <a:latin typeface="Arial"/>
                <a:ea typeface="+mn-lt"/>
                <a:cs typeface="+mn-lt"/>
              </a:rPr>
              <a:t>Maximum number of users did not book any destination followed by US as the first destination</a:t>
            </a:r>
          </a:p>
          <a:p>
            <a:endParaRPr lang="en-US" sz="1600">
              <a:latin typeface="Arial"/>
              <a:cs typeface="Calibri"/>
            </a:endParaRPr>
          </a:p>
          <a:p>
            <a:endParaRPr lang="en-US" sz="1600" b="1">
              <a:latin typeface="Arial"/>
              <a:ea typeface="+mn-lt"/>
              <a:cs typeface="Helvetica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600">
                <a:latin typeface="Arial"/>
                <a:ea typeface="+mn-lt"/>
                <a:cs typeface="+mn-lt"/>
              </a:rPr>
              <a:t>The distribution of age is more or less the same for every country. </a:t>
            </a:r>
            <a:r>
              <a:rPr lang="en-US" sz="1600" b="1">
                <a:latin typeface="Arial"/>
                <a:ea typeface="+mn-lt"/>
                <a:cs typeface="+mn-lt"/>
              </a:rPr>
              <a:t>Great Britain</a:t>
            </a:r>
            <a:r>
              <a:rPr lang="en-US" sz="1600">
                <a:latin typeface="Arial"/>
                <a:ea typeface="+mn-lt"/>
                <a:cs typeface="+mn-lt"/>
              </a:rPr>
              <a:t> has the highest median age and </a:t>
            </a:r>
            <a:r>
              <a:rPr lang="en-US" sz="1600" b="1">
                <a:latin typeface="Arial"/>
                <a:ea typeface="+mn-lt"/>
                <a:cs typeface="+mn-lt"/>
              </a:rPr>
              <a:t>Spain</a:t>
            </a:r>
            <a:r>
              <a:rPr lang="en-US" sz="1600">
                <a:latin typeface="Arial"/>
                <a:ea typeface="+mn-lt"/>
                <a:cs typeface="+mn-lt"/>
              </a:rPr>
              <a:t> is more popular amongst younger travelers</a:t>
            </a:r>
            <a:endParaRPr lang="en-US" sz="1600">
              <a:latin typeface="Arial"/>
              <a:ea typeface="+mn-lt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sz="1600">
              <a:latin typeface="Arial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sz="1600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600">
                <a:latin typeface="Arial"/>
                <a:cs typeface="Arial"/>
              </a:rPr>
              <a:t>Customers who have not given their gender may not be serious about booking (NDF)</a:t>
            </a:r>
          </a:p>
          <a:p>
            <a:endParaRPr lang="en-US" sz="1600">
              <a:latin typeface="Arial"/>
              <a:cs typeface="Arial"/>
            </a:endParaRPr>
          </a:p>
          <a:p>
            <a:endParaRPr lang="en-US" sz="1600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 sz="14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400">
              <a:latin typeface="Arial"/>
              <a:cs typeface="Helvetica"/>
            </a:endParaRPr>
          </a:p>
          <a:p>
            <a:pPr marL="285750" indent="-285750">
              <a:buFont typeface="Arial"/>
              <a:buChar char="•"/>
            </a:pPr>
            <a:endParaRPr lang="en-US" sz="1400">
              <a:latin typeface="Arial"/>
              <a:cs typeface="Helvetica"/>
            </a:endParaRPr>
          </a:p>
          <a:p>
            <a:pPr marL="285750" indent="-285750">
              <a:buFont typeface="Arial"/>
              <a:buChar char="•"/>
            </a:pPr>
            <a:endParaRPr lang="en-US" sz="1400">
              <a:latin typeface="Arial"/>
              <a:cs typeface="Helvetica"/>
            </a:endParaRPr>
          </a:p>
        </p:txBody>
      </p:sp>
      <p:pic>
        <p:nvPicPr>
          <p:cNvPr id="30" name="Picture 30" descr="Chart&#10;&#10;Description automatically generated">
            <a:extLst>
              <a:ext uri="{FF2B5EF4-FFF2-40B4-BE49-F238E27FC236}">
                <a16:creationId xmlns:a16="http://schemas.microsoft.com/office/drawing/2014/main" id="{328DE78A-75BE-C91A-A645-FF6C92B68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" y="3760848"/>
            <a:ext cx="3708303" cy="3018048"/>
          </a:xfrm>
          <a:prstGeom prst="rect">
            <a:avLst/>
          </a:prstGeom>
        </p:spPr>
      </p:pic>
      <p:pic>
        <p:nvPicPr>
          <p:cNvPr id="34" name="Picture 3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30F7834-4501-7FAA-B19A-D47334B7F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23337" y="3753716"/>
            <a:ext cx="3724255" cy="3102506"/>
          </a:xfrm>
          <a:ln>
            <a:solidFill>
              <a:schemeClr val="tx1"/>
            </a:solidFill>
          </a:ln>
        </p:spPr>
      </p:pic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5AF0CD1-041E-2876-579B-45CD7F49C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839" y="1038902"/>
            <a:ext cx="4788669" cy="25057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299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7A701DF-2667-F8A5-6B31-48A8049CF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845" y="971762"/>
            <a:ext cx="4611212" cy="2949501"/>
          </a:xfr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071A90-322C-6F49-3571-9FFB050D98C3}"/>
              </a:ext>
            </a:extLst>
          </p:cNvPr>
          <p:cNvSpPr/>
          <p:nvPr/>
        </p:nvSpPr>
        <p:spPr>
          <a:xfrm>
            <a:off x="3175" y="-2116"/>
            <a:ext cx="12186707" cy="9154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800">
                <a:latin typeface="Arial"/>
                <a:cs typeface="Calibri"/>
              </a:rPr>
              <a:t>Users' web activity : An important indicator of first destination</a:t>
            </a:r>
            <a:endParaRPr lang="en-US"/>
          </a:p>
        </p:txBody>
      </p:sp>
      <p:pic>
        <p:nvPicPr>
          <p:cNvPr id="4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66AEB4D-5E21-B267-8C5E-5B25138D6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45" y="3924013"/>
            <a:ext cx="4612669" cy="28833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E57EFC-1567-C47C-E6BC-0E9D89152FF7}"/>
              </a:ext>
            </a:extLst>
          </p:cNvPr>
          <p:cNvSpPr txBox="1"/>
          <p:nvPr/>
        </p:nvSpPr>
        <p:spPr>
          <a:xfrm>
            <a:off x="6770517" y="1011479"/>
            <a:ext cx="4572000" cy="594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>
              <a:latin typeface="Helvetica"/>
              <a:cs typeface="Helvetica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>
                <a:latin typeface="Arial"/>
                <a:ea typeface="+mn-lt"/>
                <a:cs typeface="Calibri"/>
              </a:rPr>
              <a:t>Average time per session is highest for users who booked </a:t>
            </a:r>
            <a:r>
              <a:rPr lang="en-US" sz="2000" b="1">
                <a:latin typeface="Arial"/>
                <a:ea typeface="+mn-lt"/>
                <a:cs typeface="Calibri"/>
              </a:rPr>
              <a:t>United States, Great Britain</a:t>
            </a:r>
            <a:r>
              <a:rPr lang="en-US" sz="2000">
                <a:latin typeface="Arial"/>
                <a:ea typeface="+mn-lt"/>
                <a:cs typeface="Calibri"/>
              </a:rPr>
              <a:t> as destination</a:t>
            </a:r>
          </a:p>
          <a:p>
            <a:pPr marL="285750" indent="-285750">
              <a:buFont typeface="Arial,Sans-Serif"/>
              <a:buChar char="•"/>
            </a:pPr>
            <a:endParaRPr lang="en-US" sz="2000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>
                <a:latin typeface="Arial"/>
                <a:ea typeface="+mn-lt"/>
                <a:cs typeface="+mn-lt"/>
              </a:rPr>
              <a:t>Average time per session is lowest for users who did not book any destination</a:t>
            </a:r>
            <a:endParaRPr lang="en-US" sz="2000">
              <a:latin typeface="Arial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endParaRPr lang="en-US" sz="2000">
              <a:latin typeface="Arial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>
                <a:latin typeface="Arial"/>
                <a:cs typeface="Calibri" panose="020F0502020204030204"/>
              </a:rPr>
              <a:t>Average number of sessions is highest for users who booked  </a:t>
            </a:r>
            <a:r>
              <a:rPr lang="en-US" sz="2000" b="1">
                <a:latin typeface="Arial"/>
                <a:cs typeface="Calibri" panose="020F0502020204030204"/>
              </a:rPr>
              <a:t>France, Italy</a:t>
            </a:r>
            <a:r>
              <a:rPr lang="en-US" sz="2000">
                <a:latin typeface="Arial"/>
                <a:cs typeface="Calibri" panose="020F0502020204030204"/>
              </a:rPr>
              <a:t> as destination</a:t>
            </a:r>
          </a:p>
          <a:p>
            <a:pPr marL="285750" indent="-285750">
              <a:buFont typeface="Arial,Sans-Serif"/>
              <a:buChar char="•"/>
            </a:pPr>
            <a:endParaRPr lang="en-US" sz="2000">
              <a:latin typeface="Arial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>
                <a:latin typeface="Arial"/>
                <a:ea typeface="+mn-lt"/>
                <a:cs typeface="+mn-lt"/>
              </a:rPr>
              <a:t>Average number of sessions is lowest for users who did not book any destination</a:t>
            </a:r>
            <a:endParaRPr lang="en-US" sz="2000">
              <a:latin typeface="Arial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sz="2000">
              <a:latin typeface="Arial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sz="140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400">
              <a:latin typeface="Arial"/>
              <a:cs typeface="Helvetica"/>
            </a:endParaRPr>
          </a:p>
          <a:p>
            <a:pPr marL="285750" indent="-285750">
              <a:buFont typeface="Arial"/>
              <a:buChar char="•"/>
            </a:pPr>
            <a:endParaRPr lang="en-US" sz="1400">
              <a:latin typeface="Arial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3807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C6917-259B-118B-55BE-6251D811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657"/>
            <a:ext cx="10515600" cy="5027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1600">
                <a:latin typeface="Arial"/>
                <a:cs typeface="Calibri"/>
              </a:rPr>
              <a:t>The goal is to predict  top 5  destinations a new user is likely to book. Here, the rank of the relevant destination is an important consideration</a:t>
            </a:r>
            <a:endParaRPr lang="en-US">
              <a:latin typeface="Arial"/>
              <a:cs typeface="Arial"/>
            </a:endParaRPr>
          </a:p>
          <a:p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1600">
                <a:latin typeface="Arial"/>
                <a:ea typeface="+mn-lt"/>
                <a:cs typeface="+mn-lt"/>
              </a:rPr>
              <a:t>For every new user, the ground truth country is marked with relevance = 1, while the rest have relevance = 0</a:t>
            </a:r>
            <a:endParaRPr lang="en-US">
              <a:latin typeface="Arial"/>
              <a:cs typeface="Calibri" panose="020F0502020204030204"/>
            </a:endParaRPr>
          </a:p>
          <a:p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16129B-61FE-6A4A-A9B0-61CA8A53DE76}"/>
              </a:ext>
            </a:extLst>
          </p:cNvPr>
          <p:cNvSpPr/>
          <p:nvPr/>
        </p:nvSpPr>
        <p:spPr>
          <a:xfrm>
            <a:off x="3175" y="-2116"/>
            <a:ext cx="12186707" cy="9154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>
                <a:latin typeface="Arial"/>
                <a:cs typeface="Calibri"/>
              </a:rPr>
              <a:t>EVALUATION METRIC : NDCG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95F3FA-8A1A-79F5-75B3-7D3A45CC2570}"/>
              </a:ext>
            </a:extLst>
          </p:cNvPr>
          <p:cNvSpPr/>
          <p:nvPr/>
        </p:nvSpPr>
        <p:spPr>
          <a:xfrm>
            <a:off x="3177146" y="1754187"/>
            <a:ext cx="5327854" cy="68211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NDCG (Normalized Discounted Cumulative Gain)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96AEFEC-0E11-B6B5-AC26-82A3D8A37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259" y="2529381"/>
            <a:ext cx="2183121" cy="1172379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75DEE00-A0FD-0ADD-BEAC-CD0CD4490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50921"/>
              </p:ext>
            </p:extLst>
          </p:nvPr>
        </p:nvGraphicFramePr>
        <p:xfrm>
          <a:off x="2468070" y="4504566"/>
          <a:ext cx="663112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900">
                  <a:extLst>
                    <a:ext uri="{9D8B030D-6E8A-4147-A177-3AD203B41FA5}">
                      <a16:colId xmlns:a16="http://schemas.microsoft.com/office/drawing/2014/main" val="2602903756"/>
                    </a:ext>
                  </a:extLst>
                </a:gridCol>
                <a:gridCol w="2591229">
                  <a:extLst>
                    <a:ext uri="{9D8B030D-6E8A-4147-A177-3AD203B41FA5}">
                      <a16:colId xmlns:a16="http://schemas.microsoft.com/office/drawing/2014/main" val="3988599839"/>
                    </a:ext>
                  </a:extLst>
                </a:gridCol>
              </a:tblGrid>
              <a:tr h="323326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Predictions ( For Ground Label : FR)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Score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068583"/>
                  </a:ext>
                </a:extLst>
              </a:tr>
              <a:tr h="32332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[FR,US,GB,IT,NZ]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528217"/>
                  </a:ext>
                </a:extLst>
              </a:tr>
              <a:tr h="3233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[US,FR,GB,IT,NZ]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000034"/>
                  </a:ext>
                </a:extLst>
              </a:tr>
              <a:tr h="3233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[US,GB,FR,IT,NZ]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567528"/>
                  </a:ext>
                </a:extLst>
              </a:tr>
              <a:tr h="3233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[US,GB,IT,FR,NZ]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867929"/>
                  </a:ext>
                </a:extLst>
              </a:tr>
              <a:tr h="3233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[US,GB, IT,NZ,FR]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379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22395FE-C268-FE83-B428-64F75EC08D82}"/>
              </a:ext>
            </a:extLst>
          </p:cNvPr>
          <p:cNvSpPr txBox="1"/>
          <p:nvPr/>
        </p:nvSpPr>
        <p:spPr>
          <a:xfrm>
            <a:off x="7031182" y="3429000"/>
            <a:ext cx="421178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IDCG is the maximum possible (ideal) DCG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5FBE1-9B06-9ABB-065F-706DC3FD324C}"/>
              </a:ext>
            </a:extLst>
          </p:cNvPr>
          <p:cNvSpPr txBox="1"/>
          <p:nvPr/>
        </p:nvSpPr>
        <p:spPr>
          <a:xfrm>
            <a:off x="7031181" y="2777836"/>
            <a:ext cx="421178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latin typeface="Arial"/>
                <a:cs typeface="Arial"/>
              </a:rPr>
              <a:t>rel_i</a:t>
            </a:r>
            <a:r>
              <a:rPr lang="en-US" sz="1600">
                <a:latin typeface="Arial"/>
                <a:cs typeface="Arial"/>
              </a:rPr>
              <a:t> is the relevance of result at position </a:t>
            </a:r>
            <a:r>
              <a:rPr lang="en-US" sz="1600" err="1">
                <a:latin typeface="Arial"/>
                <a:cs typeface="Arial"/>
              </a:rPr>
              <a:t>i</a:t>
            </a:r>
            <a:endParaRPr lang="en-US"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550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1590E1-52E7-FED8-6896-74644D86E501}"/>
              </a:ext>
            </a:extLst>
          </p:cNvPr>
          <p:cNvSpPr/>
          <p:nvPr/>
        </p:nvSpPr>
        <p:spPr>
          <a:xfrm>
            <a:off x="3175" y="-2116"/>
            <a:ext cx="12186707" cy="9154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>
                <a:latin typeface="Arial"/>
                <a:cs typeface="Calibri"/>
              </a:rPr>
              <a:t>FEATURE ENGINEERING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7C2A46-B8B1-5D55-BE0D-89197626074A}"/>
              </a:ext>
            </a:extLst>
          </p:cNvPr>
          <p:cNvSpPr/>
          <p:nvPr/>
        </p:nvSpPr>
        <p:spPr>
          <a:xfrm>
            <a:off x="2258959" y="1541341"/>
            <a:ext cx="2267566" cy="737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cs typeface="Calibri"/>
              </a:rPr>
              <a:t>Data Aggregation</a:t>
            </a:r>
          </a:p>
          <a:p>
            <a:pPr algn="ctr"/>
            <a:r>
              <a:rPr lang="en-US" sz="1400">
                <a:solidFill>
                  <a:schemeClr val="bg1"/>
                </a:solidFill>
                <a:cs typeface="Calibri"/>
              </a:rPr>
              <a:t>(User Data + Sessions Data)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0BB2962-58D6-6B13-E7BC-DE034C27D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651" y="1456916"/>
            <a:ext cx="4886632" cy="484295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1800">
                <a:latin typeface="Arial"/>
                <a:cs typeface="Calibri"/>
              </a:rPr>
              <a:t>Sessions Data contains information about customer interaction with Airbnb website / app</a:t>
            </a:r>
          </a:p>
          <a:p>
            <a:r>
              <a:rPr lang="en-US" sz="1800">
                <a:latin typeface="Arial"/>
                <a:cs typeface="Calibri"/>
              </a:rPr>
              <a:t>To capture the interactions with website/app, summary statistics like </a:t>
            </a:r>
            <a:r>
              <a:rPr lang="en-US" sz="1800" b="1" i="1">
                <a:latin typeface="Arial"/>
                <a:cs typeface="Calibri"/>
              </a:rPr>
              <a:t>mean time elapsed, number of unique actions, number of sessions</a:t>
            </a:r>
            <a:r>
              <a:rPr lang="en-US" sz="1800" b="1">
                <a:latin typeface="Arial"/>
                <a:cs typeface="Calibri"/>
              </a:rPr>
              <a:t> </a:t>
            </a:r>
            <a:r>
              <a:rPr lang="en-US" sz="1800">
                <a:latin typeface="Arial"/>
                <a:cs typeface="Calibri"/>
              </a:rPr>
              <a:t>were created</a:t>
            </a:r>
          </a:p>
          <a:p>
            <a:r>
              <a:rPr lang="en-US" sz="1800">
                <a:latin typeface="Arial"/>
                <a:cs typeface="Calibri"/>
              </a:rPr>
              <a:t>To capture the importance of certain Actions performed w.r.t booking, features like </a:t>
            </a:r>
            <a:r>
              <a:rPr lang="en-US" sz="1800" b="1">
                <a:latin typeface="Arial"/>
                <a:cs typeface="Calibri"/>
              </a:rPr>
              <a:t>actions, actions type, action details</a:t>
            </a:r>
            <a:r>
              <a:rPr lang="en-US" sz="1800">
                <a:latin typeface="Arial"/>
                <a:cs typeface="Calibri"/>
              </a:rPr>
              <a:t> that contain text data were vectorized through </a:t>
            </a:r>
            <a:r>
              <a:rPr lang="en-US" sz="1800" b="1">
                <a:latin typeface="Arial"/>
                <a:cs typeface="Calibri"/>
              </a:rPr>
              <a:t>Term Frequency – Inverse Document Frequency</a:t>
            </a:r>
          </a:p>
          <a:p>
            <a:r>
              <a:rPr lang="en-US" sz="1800" b="1">
                <a:latin typeface="Arial"/>
                <a:cs typeface="Calibri"/>
              </a:rPr>
              <a:t>Bag of Words (BOW)</a:t>
            </a:r>
            <a:r>
              <a:rPr lang="en-US" sz="1800">
                <a:latin typeface="Arial"/>
                <a:cs typeface="Calibri"/>
              </a:rPr>
              <a:t> used for processing device type</a:t>
            </a:r>
          </a:p>
          <a:p>
            <a:r>
              <a:rPr lang="en-US" sz="1800" b="1">
                <a:latin typeface="Arial"/>
                <a:cs typeface="Calibri"/>
              </a:rPr>
              <a:t>Ordinal Encoding</a:t>
            </a:r>
            <a:r>
              <a:rPr lang="en-US" sz="1800">
                <a:latin typeface="Arial"/>
                <a:cs typeface="Calibri"/>
              </a:rPr>
              <a:t> performed to encode categorical variables for Tree-Based modeling</a:t>
            </a:r>
          </a:p>
          <a:p>
            <a:r>
              <a:rPr lang="en-US" sz="1800" b="1">
                <a:latin typeface="Arial"/>
                <a:cs typeface="Calibri"/>
              </a:rPr>
              <a:t>One-hot encoding </a:t>
            </a:r>
            <a:r>
              <a:rPr lang="en-US" sz="1800">
                <a:latin typeface="Arial"/>
                <a:cs typeface="Calibri"/>
              </a:rPr>
              <a:t>used for Logistic and Naïve-Bias Classifier</a:t>
            </a: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ECB0627-3234-31BC-A83D-F20D60AF91E1}"/>
              </a:ext>
            </a:extLst>
          </p:cNvPr>
          <p:cNvCxnSpPr/>
          <p:nvPr/>
        </p:nvCxnSpPr>
        <p:spPr>
          <a:xfrm>
            <a:off x="3440368" y="2278932"/>
            <a:ext cx="496530" cy="9512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78D7A6C-5525-9522-2C1E-597FF24B8C4E}"/>
              </a:ext>
            </a:extLst>
          </p:cNvPr>
          <p:cNvSpPr/>
          <p:nvPr/>
        </p:nvSpPr>
        <p:spPr>
          <a:xfrm>
            <a:off x="3936588" y="2996378"/>
            <a:ext cx="1886568" cy="4670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err="1">
                <a:solidFill>
                  <a:schemeClr val="bg1"/>
                </a:solidFill>
                <a:cs typeface="Calibri"/>
              </a:rPr>
              <a:t>TfIdf</a:t>
            </a:r>
            <a:r>
              <a:rPr lang="en-US" sz="1400">
                <a:solidFill>
                  <a:schemeClr val="bg1"/>
                </a:solidFill>
                <a:cs typeface="Calibri"/>
              </a:rPr>
              <a:t> Vectorizer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3490C3-164F-3AA7-4B85-CED605FC26DD}"/>
              </a:ext>
            </a:extLst>
          </p:cNvPr>
          <p:cNvSpPr/>
          <p:nvPr/>
        </p:nvSpPr>
        <p:spPr>
          <a:xfrm>
            <a:off x="3942732" y="3825975"/>
            <a:ext cx="1880422" cy="4547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cs typeface="Calibri"/>
              </a:rPr>
              <a:t>Count Vectorizer (BOW)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BD8EF47-E365-DEF4-CE5D-BBF81F3A615B}"/>
              </a:ext>
            </a:extLst>
          </p:cNvPr>
          <p:cNvCxnSpPr/>
          <p:nvPr/>
        </p:nvCxnSpPr>
        <p:spPr>
          <a:xfrm flipH="1">
            <a:off x="2749345" y="2277397"/>
            <a:ext cx="683342" cy="9635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C8BCE20-51EF-CBB7-3908-B58EE9E55CB0}"/>
              </a:ext>
            </a:extLst>
          </p:cNvPr>
          <p:cNvSpPr/>
          <p:nvPr/>
        </p:nvSpPr>
        <p:spPr>
          <a:xfrm>
            <a:off x="839427" y="2996378"/>
            <a:ext cx="1886568" cy="4670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cs typeface="Calibri"/>
              </a:rPr>
              <a:t>Date / Month Extraction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ACEDCAE-B558-4290-98AF-60675EE7124C}"/>
              </a:ext>
            </a:extLst>
          </p:cNvPr>
          <p:cNvCxnSpPr>
            <a:cxnSpLocks/>
          </p:cNvCxnSpPr>
          <p:nvPr/>
        </p:nvCxnSpPr>
        <p:spPr>
          <a:xfrm flipH="1">
            <a:off x="2724764" y="2277398"/>
            <a:ext cx="738647" cy="17747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083ECCC-52F3-852B-4369-791E2BA53796}"/>
              </a:ext>
            </a:extLst>
          </p:cNvPr>
          <p:cNvSpPr/>
          <p:nvPr/>
        </p:nvSpPr>
        <p:spPr>
          <a:xfrm>
            <a:off x="845570" y="3819829"/>
            <a:ext cx="1874277" cy="4608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cs typeface="Calibri"/>
              </a:rPr>
              <a:t>Ordinal Encoding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8304FCA-F09B-EDE4-13A9-2A7BD7E24465}"/>
              </a:ext>
            </a:extLst>
          </p:cNvPr>
          <p:cNvCxnSpPr>
            <a:cxnSpLocks/>
          </p:cNvCxnSpPr>
          <p:nvPr/>
        </p:nvCxnSpPr>
        <p:spPr>
          <a:xfrm>
            <a:off x="3426540" y="2277398"/>
            <a:ext cx="514966" cy="1756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661CC61-24B9-5AA7-F61B-C0B74A208EA6}"/>
              </a:ext>
            </a:extLst>
          </p:cNvPr>
          <p:cNvCxnSpPr>
            <a:cxnSpLocks/>
          </p:cNvCxnSpPr>
          <p:nvPr/>
        </p:nvCxnSpPr>
        <p:spPr>
          <a:xfrm flipH="1">
            <a:off x="2712474" y="2283544"/>
            <a:ext cx="763227" cy="2524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1557FDB-B587-06C4-A77A-22F6FA210E84}"/>
              </a:ext>
            </a:extLst>
          </p:cNvPr>
          <p:cNvSpPr/>
          <p:nvPr/>
        </p:nvSpPr>
        <p:spPr>
          <a:xfrm>
            <a:off x="839424" y="4575683"/>
            <a:ext cx="1880422" cy="4547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cs typeface="Calibri"/>
              </a:rPr>
              <a:t>One Hot Encoding</a:t>
            </a:r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78195F07-6FD2-64F5-5064-90129603E7A0}"/>
              </a:ext>
            </a:extLst>
          </p:cNvPr>
          <p:cNvSpPr/>
          <p:nvPr/>
        </p:nvSpPr>
        <p:spPr>
          <a:xfrm>
            <a:off x="1719525" y="4303441"/>
            <a:ext cx="129050" cy="2703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4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32947B2-F9D8-D428-5F46-7E2A66006266}"/>
              </a:ext>
            </a:extLst>
          </p:cNvPr>
          <p:cNvSpPr/>
          <p:nvPr/>
        </p:nvSpPr>
        <p:spPr>
          <a:xfrm>
            <a:off x="3175" y="-2116"/>
            <a:ext cx="12186707" cy="9154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800">
                <a:latin typeface="Arial"/>
                <a:cs typeface="Calibri"/>
              </a:rPr>
              <a:t>XGBOOST and </a:t>
            </a:r>
            <a:r>
              <a:rPr lang="en-US" sz="2800" err="1">
                <a:latin typeface="Arial"/>
                <a:cs typeface="Calibri"/>
              </a:rPr>
              <a:t>LightGBM</a:t>
            </a:r>
            <a:r>
              <a:rPr lang="en-US" sz="2800">
                <a:latin typeface="Arial"/>
                <a:cs typeface="Calibri"/>
              </a:rPr>
              <a:t> resulted in highest NDCG score</a:t>
            </a:r>
          </a:p>
        </p:txBody>
      </p:sp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3D80D2FB-92AB-35AC-7E4B-3E626A67C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501874"/>
              </p:ext>
            </p:extLst>
          </p:nvPr>
        </p:nvGraphicFramePr>
        <p:xfrm>
          <a:off x="119000" y="1342269"/>
          <a:ext cx="7217832" cy="4668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582">
                  <a:extLst>
                    <a:ext uri="{9D8B030D-6E8A-4147-A177-3AD203B41FA5}">
                      <a16:colId xmlns:a16="http://schemas.microsoft.com/office/drawing/2014/main" val="2602903756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3988599839"/>
                    </a:ext>
                  </a:extLst>
                </a:gridCol>
                <a:gridCol w="2508250">
                  <a:extLst>
                    <a:ext uri="{9D8B030D-6E8A-4147-A177-3AD203B41FA5}">
                      <a16:colId xmlns:a16="http://schemas.microsoft.com/office/drawing/2014/main" val="2608520292"/>
                    </a:ext>
                  </a:extLst>
                </a:gridCol>
              </a:tblGrid>
              <a:tr h="75250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Training: NDCG Score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bg1"/>
                          </a:solidFill>
                        </a:rPr>
                        <a:t>Testing: NDCG Score</a:t>
                      </a:r>
                      <a:endParaRPr lang="en-US" sz="1800" b="1" i="0" u="none" strike="noStrike" noProof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i="0" u="none" strike="noStrike" noProof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068583"/>
                  </a:ext>
                </a:extLst>
              </a:tr>
              <a:tr h="66036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0.447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0.444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528217"/>
                  </a:ext>
                </a:extLst>
              </a:tr>
              <a:tr h="6450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0.686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0.806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000034"/>
                  </a:ext>
                </a:extLst>
              </a:tr>
              <a:tr h="62964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Random Forest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0.741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0.734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567528"/>
                  </a:ext>
                </a:extLst>
              </a:tr>
              <a:tr h="66036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XGBoost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0.858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867929"/>
                  </a:ext>
                </a:extLst>
              </a:tr>
              <a:tr h="66036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LightGBM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0.883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0.858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37995"/>
                  </a:ext>
                </a:extLst>
              </a:tr>
              <a:tr h="6603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ExtraTrees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0.894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0.847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718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493DA86-0004-0C4C-380C-D0E72B87B925}"/>
              </a:ext>
            </a:extLst>
          </p:cNvPr>
          <p:cNvSpPr txBox="1"/>
          <p:nvPr/>
        </p:nvSpPr>
        <p:spPr>
          <a:xfrm>
            <a:off x="7444316" y="1750484"/>
            <a:ext cx="4870450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600">
                <a:latin typeface="Arial"/>
                <a:cs typeface="Calibri"/>
              </a:rPr>
              <a:t>Naïve Bayes gives lowest NDCG score on training and test data. It assumes that features are independent, which is not true in most cases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Wingdings"/>
              <a:buChar char="Ø"/>
            </a:pPr>
            <a:endParaRPr lang="en-US">
              <a:cs typeface="Calibri" panose="020F0502020204030204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>
                <a:latin typeface="Arial"/>
                <a:cs typeface="Calibri"/>
              </a:rPr>
              <a:t>Logistic regression produces linear decision boundaries resulting in lower accuracy as compared to LightGBM / XGBoost /  </a:t>
            </a:r>
            <a:r>
              <a:rPr lang="en-US" sz="1600" err="1">
                <a:latin typeface="Arial"/>
                <a:cs typeface="Calibri"/>
              </a:rPr>
              <a:t>ExtraTrees</a:t>
            </a:r>
            <a:endParaRPr lang="en-US" sz="1600" err="1">
              <a:latin typeface="Arial"/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endParaRPr lang="en-US" sz="1600">
              <a:latin typeface="Arial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 err="1">
                <a:latin typeface="Arial"/>
                <a:cs typeface="Arial"/>
              </a:rPr>
              <a:t>ExtraTrees</a:t>
            </a:r>
            <a:r>
              <a:rPr lang="en-US" sz="1600">
                <a:latin typeface="Arial"/>
                <a:cs typeface="Calibri"/>
              </a:rPr>
              <a:t>, </a:t>
            </a:r>
            <a:r>
              <a:rPr lang="en-US" sz="1600" err="1">
                <a:latin typeface="Arial"/>
                <a:cs typeface="Calibri"/>
              </a:rPr>
              <a:t>XGBoost</a:t>
            </a:r>
            <a:r>
              <a:rPr lang="en-US" sz="1600">
                <a:latin typeface="Arial"/>
                <a:cs typeface="Calibri"/>
              </a:rPr>
              <a:t> and </a:t>
            </a:r>
            <a:r>
              <a:rPr lang="en-US" sz="1600" err="1">
                <a:latin typeface="Arial"/>
                <a:cs typeface="Calibri"/>
              </a:rPr>
              <a:t>LightGBM</a:t>
            </a:r>
            <a:r>
              <a:rPr lang="en-US" sz="1600">
                <a:latin typeface="Arial"/>
                <a:cs typeface="Calibri"/>
              </a:rPr>
              <a:t> produces better accuracy among these 6 models</a:t>
            </a:r>
            <a:r>
              <a:rPr lang="en-US">
                <a:latin typeface="Arial"/>
                <a:cs typeface="Calibri"/>
              </a:rPr>
              <a:t>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51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2021-12-01T22:02:13Z</dcterms:created>
  <dcterms:modified xsi:type="dcterms:W3CDTF">2022-05-04T19:19:25Z</dcterms:modified>
</cp:coreProperties>
</file>