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79" r:id="rId4"/>
    <p:sldId id="258" r:id="rId5"/>
    <p:sldId id="259" r:id="rId6"/>
    <p:sldId id="280" r:id="rId7"/>
    <p:sldId id="260" r:id="rId8"/>
    <p:sldId id="271" r:id="rId9"/>
    <p:sldId id="262" r:id="rId10"/>
    <p:sldId id="261" r:id="rId11"/>
    <p:sldId id="265" r:id="rId12"/>
    <p:sldId id="263" r:id="rId13"/>
    <p:sldId id="266" r:id="rId14"/>
    <p:sldId id="270" r:id="rId15"/>
    <p:sldId id="269" r:id="rId16"/>
    <p:sldId id="268" r:id="rId17"/>
    <p:sldId id="267" r:id="rId18"/>
    <p:sldId id="278" r:id="rId19"/>
    <p:sldId id="277" r:id="rId20"/>
    <p:sldId id="264" r:id="rId21"/>
    <p:sldId id="276" r:id="rId22"/>
    <p:sldId id="274" r:id="rId23"/>
    <p:sldId id="275" r:id="rId24"/>
  </p:sldIdLst>
  <p:sldSz cx="9144000" cy="5143500" type="screen16x9"/>
  <p:notesSz cx="7010400" cy="9296400"/>
  <p:embeddedFontLs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56" tIns="93156" rIns="93156" bIns="93156"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4064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701040" y="4415790"/>
            <a:ext cx="5608320" cy="4183380"/>
          </a:xfrm>
          <a:prstGeom prst="rect">
            <a:avLst/>
          </a:prstGeom>
        </p:spPr>
        <p:txBody>
          <a:bodyPr spcFirstLastPara="1" wrap="square" lIns="93156" tIns="93156" rIns="93156" bIns="93156"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c78216762_0_348:notes"/>
          <p:cNvSpPr>
            <a:spLocks noGrp="1" noRot="1" noChangeAspect="1"/>
          </p:cNvSpPr>
          <p:nvPr>
            <p:ph type="sldImg" idx="2"/>
          </p:nvPr>
        </p:nvSpPr>
        <p:spPr>
          <a:xfrm>
            <a:off x="4064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c78216762_0_348:notes"/>
          <p:cNvSpPr txBox="1">
            <a:spLocks noGrp="1"/>
          </p:cNvSpPr>
          <p:nvPr>
            <p:ph type="body" idx="1"/>
          </p:nvPr>
        </p:nvSpPr>
        <p:spPr>
          <a:xfrm>
            <a:off x="701040" y="4415790"/>
            <a:ext cx="5608320" cy="4183380"/>
          </a:xfrm>
          <a:prstGeom prst="rect">
            <a:avLst/>
          </a:prstGeom>
        </p:spPr>
        <p:txBody>
          <a:bodyPr spcFirstLastPara="1" wrap="square" lIns="93156" tIns="93156" rIns="93156" bIns="93156"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c78216762_0_353:notes"/>
          <p:cNvSpPr>
            <a:spLocks noGrp="1" noRot="1" noChangeAspect="1"/>
          </p:cNvSpPr>
          <p:nvPr>
            <p:ph type="sldImg" idx="2"/>
          </p:nvPr>
        </p:nvSpPr>
        <p:spPr>
          <a:xfrm>
            <a:off x="4064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c78216762_0_353:notes"/>
          <p:cNvSpPr txBox="1">
            <a:spLocks noGrp="1"/>
          </p:cNvSpPr>
          <p:nvPr>
            <p:ph type="body" idx="1"/>
          </p:nvPr>
        </p:nvSpPr>
        <p:spPr>
          <a:xfrm>
            <a:off x="701040" y="4415790"/>
            <a:ext cx="5608320" cy="4183380"/>
          </a:xfrm>
          <a:prstGeom prst="rect">
            <a:avLst/>
          </a:prstGeom>
        </p:spPr>
        <p:txBody>
          <a:bodyPr spcFirstLastPara="1" wrap="square" lIns="93156" tIns="93156" rIns="93156" bIns="93156"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c78216762_0_358:notes"/>
          <p:cNvSpPr>
            <a:spLocks noGrp="1" noRot="1" noChangeAspect="1"/>
          </p:cNvSpPr>
          <p:nvPr>
            <p:ph type="sldImg" idx="2"/>
          </p:nvPr>
        </p:nvSpPr>
        <p:spPr>
          <a:xfrm>
            <a:off x="4064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c78216762_0_358:notes"/>
          <p:cNvSpPr txBox="1">
            <a:spLocks noGrp="1"/>
          </p:cNvSpPr>
          <p:nvPr>
            <p:ph type="body" idx="1"/>
          </p:nvPr>
        </p:nvSpPr>
        <p:spPr>
          <a:xfrm>
            <a:off x="701040" y="4415790"/>
            <a:ext cx="5608320" cy="4183380"/>
          </a:xfrm>
          <a:prstGeom prst="rect">
            <a:avLst/>
          </a:prstGeom>
        </p:spPr>
        <p:txBody>
          <a:bodyPr spcFirstLastPara="1" wrap="square" lIns="93156" tIns="93156" rIns="93156" bIns="93156"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c78216762_0_363:notes"/>
          <p:cNvSpPr>
            <a:spLocks noGrp="1" noRot="1" noChangeAspect="1"/>
          </p:cNvSpPr>
          <p:nvPr>
            <p:ph type="sldImg" idx="2"/>
          </p:nvPr>
        </p:nvSpPr>
        <p:spPr>
          <a:xfrm>
            <a:off x="4064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c78216762_0_363:notes"/>
          <p:cNvSpPr txBox="1">
            <a:spLocks noGrp="1"/>
          </p:cNvSpPr>
          <p:nvPr>
            <p:ph type="body" idx="1"/>
          </p:nvPr>
        </p:nvSpPr>
        <p:spPr>
          <a:xfrm>
            <a:off x="701040" y="4415790"/>
            <a:ext cx="5608320" cy="4183380"/>
          </a:xfrm>
          <a:prstGeom prst="rect">
            <a:avLst/>
          </a:prstGeom>
        </p:spPr>
        <p:txBody>
          <a:bodyPr spcFirstLastPara="1" wrap="square" lIns="93156" tIns="93156" rIns="93156" bIns="93156"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29159" y="1028910"/>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Dental Office System</a:t>
            </a:r>
            <a:endParaRPr dirty="0"/>
          </a:p>
        </p:txBody>
      </p:sp>
      <p:sp>
        <p:nvSpPr>
          <p:cNvPr id="86" name="Google Shape;86;p13"/>
          <p:cNvSpPr txBox="1">
            <a:spLocks noGrp="1"/>
          </p:cNvSpPr>
          <p:nvPr>
            <p:ph type="subTitle" idx="1"/>
          </p:nvPr>
        </p:nvSpPr>
        <p:spPr>
          <a:xfrm>
            <a:off x="329159" y="2446972"/>
            <a:ext cx="8222100" cy="43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Shubham Mahajan		001314273</a:t>
            </a:r>
            <a:endParaRPr dirty="0"/>
          </a:p>
          <a:p>
            <a:pPr marL="0" lvl="0" indent="0" algn="r" rtl="0">
              <a:spcBef>
                <a:spcPts val="0"/>
              </a:spcBef>
              <a:spcAft>
                <a:spcPts val="0"/>
              </a:spcAft>
              <a:buNone/>
            </a:pPr>
            <a:r>
              <a:rPr lang="en" dirty="0"/>
              <a:t>Siddhesh Juhukar		</a:t>
            </a:r>
            <a:r>
              <a:rPr lang="en" dirty="0">
                <a:solidFill>
                  <a:srgbClr val="FFFFFF"/>
                </a:solidFill>
              </a:rPr>
              <a:t>001054857</a:t>
            </a:r>
            <a:endParaRPr dirty="0"/>
          </a:p>
          <a:p>
            <a:pPr marL="0" lvl="0" indent="0" algn="r" rtl="0">
              <a:spcBef>
                <a:spcPts val="0"/>
              </a:spcBef>
              <a:spcAft>
                <a:spcPts val="0"/>
              </a:spcAft>
              <a:buNone/>
            </a:pPr>
            <a:r>
              <a:rPr lang="en" dirty="0"/>
              <a:t>Anurag Rachcha		001375637</a:t>
            </a:r>
            <a:endParaRPr dirty="0"/>
          </a:p>
          <a:p>
            <a:pPr marL="0" lvl="0" indent="0" algn="r" rtl="0">
              <a:spcBef>
                <a:spcPts val="0"/>
              </a:spcBef>
              <a:spcAft>
                <a:spcPts val="0"/>
              </a:spcAft>
              <a:buNone/>
            </a:pPr>
            <a:r>
              <a:rPr lang="en" dirty="0"/>
              <a:t>Rushiraj Savalia		001407983</a:t>
            </a:r>
          </a:p>
          <a:p>
            <a:pPr marL="0" lvl="0" indent="0" algn="r" rtl="0">
              <a:spcBef>
                <a:spcPts val="0"/>
              </a:spcBef>
              <a:spcAft>
                <a:spcPts val="0"/>
              </a:spcAft>
              <a:buNone/>
            </a:pPr>
            <a:endParaRPr lang="en" dirty="0"/>
          </a:p>
          <a:p>
            <a:pPr marL="0" lvl="0" indent="0" algn="r" rtl="0">
              <a:spcBef>
                <a:spcPts val="0"/>
              </a:spcBef>
              <a:spcAft>
                <a:spcPts val="0"/>
              </a:spcAft>
              <a:buNone/>
            </a:pPr>
            <a:r>
              <a:rPr lang="en" dirty="0"/>
              <a:t>By </a:t>
            </a:r>
            <a:r>
              <a:rPr lang="en-US" dirty="0"/>
              <a:t>Group No. 7 (HellRaisers)</a:t>
            </a:r>
            <a:r>
              <a:rPr lang="e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C77837-CAA1-4B77-809A-509C08897384}"/>
              </a:ext>
            </a:extLst>
          </p:cNvPr>
          <p:cNvPicPr>
            <a:picLocks noChangeAspect="1"/>
          </p:cNvPicPr>
          <p:nvPr/>
        </p:nvPicPr>
        <p:blipFill>
          <a:blip r:embed="rId2"/>
          <a:stretch>
            <a:fillRect/>
          </a:stretch>
        </p:blipFill>
        <p:spPr>
          <a:xfrm>
            <a:off x="0" y="396143"/>
            <a:ext cx="9144000" cy="4351214"/>
          </a:xfrm>
          <a:prstGeom prst="rect">
            <a:avLst/>
          </a:prstGeom>
        </p:spPr>
      </p:pic>
    </p:spTree>
    <p:extLst>
      <p:ext uri="{BB962C8B-B14F-4D97-AF65-F5344CB8AC3E}">
        <p14:creationId xmlns:p14="http://schemas.microsoft.com/office/powerpoint/2010/main" val="2648121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599EDB-F9B4-4DFB-AE22-E9A0874EF040}"/>
              </a:ext>
            </a:extLst>
          </p:cNvPr>
          <p:cNvPicPr>
            <a:picLocks noChangeAspect="1"/>
          </p:cNvPicPr>
          <p:nvPr/>
        </p:nvPicPr>
        <p:blipFill>
          <a:blip r:embed="rId2"/>
          <a:stretch>
            <a:fillRect/>
          </a:stretch>
        </p:blipFill>
        <p:spPr>
          <a:xfrm>
            <a:off x="0" y="378697"/>
            <a:ext cx="9144000" cy="4386106"/>
          </a:xfrm>
          <a:prstGeom prst="rect">
            <a:avLst/>
          </a:prstGeom>
        </p:spPr>
      </p:pic>
    </p:spTree>
    <p:extLst>
      <p:ext uri="{BB962C8B-B14F-4D97-AF65-F5344CB8AC3E}">
        <p14:creationId xmlns:p14="http://schemas.microsoft.com/office/powerpoint/2010/main" val="1359461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9F2B74-E0FF-4BB1-B90F-427983EDE521}"/>
              </a:ext>
            </a:extLst>
          </p:cNvPr>
          <p:cNvPicPr>
            <a:picLocks noChangeAspect="1"/>
          </p:cNvPicPr>
          <p:nvPr/>
        </p:nvPicPr>
        <p:blipFill>
          <a:blip r:embed="rId2"/>
          <a:stretch>
            <a:fillRect/>
          </a:stretch>
        </p:blipFill>
        <p:spPr>
          <a:xfrm>
            <a:off x="0" y="395199"/>
            <a:ext cx="9144000" cy="4353101"/>
          </a:xfrm>
          <a:prstGeom prst="rect">
            <a:avLst/>
          </a:prstGeom>
        </p:spPr>
      </p:pic>
    </p:spTree>
    <p:extLst>
      <p:ext uri="{BB962C8B-B14F-4D97-AF65-F5344CB8AC3E}">
        <p14:creationId xmlns:p14="http://schemas.microsoft.com/office/powerpoint/2010/main" val="330755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8174-DC08-4718-9232-D19423811D2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2E8516-D93A-4BD2-AA45-0D3A2523ED3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E83CA10D-E8F9-490E-8BD5-55E032B82622}"/>
              </a:ext>
            </a:extLst>
          </p:cNvPr>
          <p:cNvPicPr>
            <a:picLocks noChangeAspect="1"/>
          </p:cNvPicPr>
          <p:nvPr/>
        </p:nvPicPr>
        <p:blipFill>
          <a:blip r:embed="rId2"/>
          <a:stretch>
            <a:fillRect/>
          </a:stretch>
        </p:blipFill>
        <p:spPr>
          <a:xfrm>
            <a:off x="0" y="381209"/>
            <a:ext cx="9144000" cy="4381081"/>
          </a:xfrm>
          <a:prstGeom prst="rect">
            <a:avLst/>
          </a:prstGeom>
        </p:spPr>
      </p:pic>
    </p:spTree>
    <p:extLst>
      <p:ext uri="{BB962C8B-B14F-4D97-AF65-F5344CB8AC3E}">
        <p14:creationId xmlns:p14="http://schemas.microsoft.com/office/powerpoint/2010/main" val="206250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30AEEC-7AB3-45E3-A0F2-EA60F0009682}"/>
              </a:ext>
            </a:extLst>
          </p:cNvPr>
          <p:cNvPicPr>
            <a:picLocks noChangeAspect="1"/>
          </p:cNvPicPr>
          <p:nvPr/>
        </p:nvPicPr>
        <p:blipFill>
          <a:blip r:embed="rId2"/>
          <a:stretch>
            <a:fillRect/>
          </a:stretch>
        </p:blipFill>
        <p:spPr>
          <a:xfrm>
            <a:off x="0" y="401229"/>
            <a:ext cx="9144000" cy="4341041"/>
          </a:xfrm>
          <a:prstGeom prst="rect">
            <a:avLst/>
          </a:prstGeom>
        </p:spPr>
      </p:pic>
    </p:spTree>
    <p:extLst>
      <p:ext uri="{BB962C8B-B14F-4D97-AF65-F5344CB8AC3E}">
        <p14:creationId xmlns:p14="http://schemas.microsoft.com/office/powerpoint/2010/main" val="364684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9D8978-5838-4BB8-BFBD-77E076973628}"/>
              </a:ext>
            </a:extLst>
          </p:cNvPr>
          <p:cNvPicPr>
            <a:picLocks noChangeAspect="1"/>
          </p:cNvPicPr>
          <p:nvPr/>
        </p:nvPicPr>
        <p:blipFill>
          <a:blip r:embed="rId2"/>
          <a:stretch>
            <a:fillRect/>
          </a:stretch>
        </p:blipFill>
        <p:spPr>
          <a:xfrm>
            <a:off x="0" y="407504"/>
            <a:ext cx="9144000" cy="4328491"/>
          </a:xfrm>
          <a:prstGeom prst="rect">
            <a:avLst/>
          </a:prstGeom>
        </p:spPr>
      </p:pic>
    </p:spTree>
    <p:extLst>
      <p:ext uri="{BB962C8B-B14F-4D97-AF65-F5344CB8AC3E}">
        <p14:creationId xmlns:p14="http://schemas.microsoft.com/office/powerpoint/2010/main" val="891986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8310-6980-4309-9A7E-F2801B9CC29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1D0FC85-0570-41A9-AE15-A0F0A8B11A6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D4C9D034-B3EB-4323-82D8-973A052BCF1D}"/>
              </a:ext>
            </a:extLst>
          </p:cNvPr>
          <p:cNvPicPr>
            <a:picLocks noChangeAspect="1"/>
          </p:cNvPicPr>
          <p:nvPr/>
        </p:nvPicPr>
        <p:blipFill>
          <a:blip r:embed="rId2"/>
          <a:stretch>
            <a:fillRect/>
          </a:stretch>
        </p:blipFill>
        <p:spPr>
          <a:xfrm>
            <a:off x="0" y="408813"/>
            <a:ext cx="9144000" cy="4325873"/>
          </a:xfrm>
          <a:prstGeom prst="rect">
            <a:avLst/>
          </a:prstGeom>
        </p:spPr>
      </p:pic>
    </p:spTree>
    <p:extLst>
      <p:ext uri="{BB962C8B-B14F-4D97-AF65-F5344CB8AC3E}">
        <p14:creationId xmlns:p14="http://schemas.microsoft.com/office/powerpoint/2010/main" val="256303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8E15F1-290A-45B8-BE07-D0B6516B6F5A}"/>
              </a:ext>
            </a:extLst>
          </p:cNvPr>
          <p:cNvPicPr>
            <a:picLocks noChangeAspect="1"/>
          </p:cNvPicPr>
          <p:nvPr/>
        </p:nvPicPr>
        <p:blipFill>
          <a:blip r:embed="rId2"/>
          <a:stretch>
            <a:fillRect/>
          </a:stretch>
        </p:blipFill>
        <p:spPr>
          <a:xfrm>
            <a:off x="1614074" y="252089"/>
            <a:ext cx="5915851" cy="4639322"/>
          </a:xfrm>
          <a:prstGeom prst="rect">
            <a:avLst/>
          </a:prstGeom>
        </p:spPr>
      </p:pic>
      <p:sp>
        <p:nvSpPr>
          <p:cNvPr id="6" name="TextBox 5">
            <a:extLst>
              <a:ext uri="{FF2B5EF4-FFF2-40B4-BE49-F238E27FC236}">
                <a16:creationId xmlns:a16="http://schemas.microsoft.com/office/drawing/2014/main" id="{B13A599F-6B22-4790-91F1-8F39AA4EA4E7}"/>
              </a:ext>
            </a:extLst>
          </p:cNvPr>
          <p:cNvSpPr txBox="1"/>
          <p:nvPr/>
        </p:nvSpPr>
        <p:spPr>
          <a:xfrm>
            <a:off x="7469841" y="3341595"/>
            <a:ext cx="2084294" cy="523220"/>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Invoice Generation Using Procedure</a:t>
            </a:r>
          </a:p>
        </p:txBody>
      </p:sp>
    </p:spTree>
    <p:extLst>
      <p:ext uri="{BB962C8B-B14F-4D97-AF65-F5344CB8AC3E}">
        <p14:creationId xmlns:p14="http://schemas.microsoft.com/office/powerpoint/2010/main" val="209805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29692D-7E49-40C5-9EAE-04DC9C9A29E9}"/>
              </a:ext>
            </a:extLst>
          </p:cNvPr>
          <p:cNvPicPr>
            <a:picLocks noChangeAspect="1"/>
          </p:cNvPicPr>
          <p:nvPr/>
        </p:nvPicPr>
        <p:blipFill>
          <a:blip r:embed="rId2"/>
          <a:stretch>
            <a:fillRect/>
          </a:stretch>
        </p:blipFill>
        <p:spPr>
          <a:xfrm>
            <a:off x="0" y="60514"/>
            <a:ext cx="9144000" cy="4316504"/>
          </a:xfrm>
          <a:prstGeom prst="rect">
            <a:avLst/>
          </a:prstGeom>
        </p:spPr>
      </p:pic>
      <p:sp>
        <p:nvSpPr>
          <p:cNvPr id="6" name="Rectangle 5">
            <a:extLst>
              <a:ext uri="{FF2B5EF4-FFF2-40B4-BE49-F238E27FC236}">
                <a16:creationId xmlns:a16="http://schemas.microsoft.com/office/drawing/2014/main" id="{E7923033-64E7-488E-81F8-E243AE23D055}"/>
              </a:ext>
            </a:extLst>
          </p:cNvPr>
          <p:cNvSpPr/>
          <p:nvPr/>
        </p:nvSpPr>
        <p:spPr>
          <a:xfrm>
            <a:off x="4658649" y="4549221"/>
            <a:ext cx="1657826" cy="307777"/>
          </a:xfrm>
          <a:prstGeom prst="rect">
            <a:avLst/>
          </a:prstGeom>
        </p:spPr>
        <p:txBody>
          <a:bodyPr wrap="none">
            <a:spAutoFit/>
          </a:bodyPr>
          <a:lstStyle/>
          <a:p>
            <a:r>
              <a:rPr lang="en-US" dirty="0">
                <a:ln w="0"/>
                <a:solidFill>
                  <a:schemeClr val="tx1"/>
                </a:solidFill>
                <a:effectLst>
                  <a:outerShdw blurRad="38100" dist="19050" dir="2700000" algn="tl" rotWithShape="0">
                    <a:schemeClr val="dk1">
                      <a:alpha val="40000"/>
                    </a:schemeClr>
                  </a:outerShdw>
                </a:effectLst>
              </a:rPr>
              <a:t>Equipment Cluster</a:t>
            </a:r>
          </a:p>
        </p:txBody>
      </p:sp>
    </p:spTree>
    <p:extLst>
      <p:ext uri="{BB962C8B-B14F-4D97-AF65-F5344CB8AC3E}">
        <p14:creationId xmlns:p14="http://schemas.microsoft.com/office/powerpoint/2010/main" val="284695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3E2C0C-C895-4B32-8FBB-F8833CC8D475}"/>
              </a:ext>
            </a:extLst>
          </p:cNvPr>
          <p:cNvPicPr>
            <a:picLocks noChangeAspect="1"/>
          </p:cNvPicPr>
          <p:nvPr/>
        </p:nvPicPr>
        <p:blipFill>
          <a:blip r:embed="rId2"/>
          <a:stretch>
            <a:fillRect/>
          </a:stretch>
        </p:blipFill>
        <p:spPr>
          <a:xfrm>
            <a:off x="0" y="0"/>
            <a:ext cx="7359015" cy="4888006"/>
          </a:xfrm>
          <a:prstGeom prst="rect">
            <a:avLst/>
          </a:prstGeom>
        </p:spPr>
      </p:pic>
      <p:sp>
        <p:nvSpPr>
          <p:cNvPr id="6" name="Rectangle 5">
            <a:extLst>
              <a:ext uri="{FF2B5EF4-FFF2-40B4-BE49-F238E27FC236}">
                <a16:creationId xmlns:a16="http://schemas.microsoft.com/office/drawing/2014/main" id="{1EFBCC99-E5B7-42CA-BB40-CA0CD0523B98}"/>
              </a:ext>
            </a:extLst>
          </p:cNvPr>
          <p:cNvSpPr/>
          <p:nvPr/>
        </p:nvSpPr>
        <p:spPr>
          <a:xfrm>
            <a:off x="7275745" y="3614650"/>
            <a:ext cx="1359668" cy="307777"/>
          </a:xfrm>
          <a:prstGeom prst="rect">
            <a:avLst/>
          </a:prstGeom>
        </p:spPr>
        <p:txBody>
          <a:bodyPr wrap="none">
            <a:spAutoFit/>
          </a:bodyPr>
          <a:lstStyle/>
          <a:p>
            <a:r>
              <a:rPr lang="en-US" dirty="0">
                <a:ln w="0"/>
                <a:solidFill>
                  <a:schemeClr val="tx1"/>
                </a:solidFill>
                <a:effectLst>
                  <a:outerShdw blurRad="38100" dist="19050" dir="2700000" algn="tl" rotWithShape="0">
                    <a:schemeClr val="dk1">
                      <a:alpha val="40000"/>
                    </a:schemeClr>
                  </a:outerShdw>
                </a:effectLst>
              </a:rPr>
              <a:t>Patient Cluster</a:t>
            </a:r>
          </a:p>
        </p:txBody>
      </p:sp>
    </p:spTree>
    <p:extLst>
      <p:ext uri="{BB962C8B-B14F-4D97-AF65-F5344CB8AC3E}">
        <p14:creationId xmlns:p14="http://schemas.microsoft.com/office/powerpoint/2010/main" val="317950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highlight>
                  <a:srgbClr val="FFFFFF"/>
                </a:highlight>
              </a:rPr>
              <a:t>Oral disease affects </a:t>
            </a:r>
            <a:r>
              <a:rPr lang="en" b="1">
                <a:solidFill>
                  <a:srgbClr val="000000"/>
                </a:solidFill>
                <a:highlight>
                  <a:srgbClr val="FFFFFF"/>
                </a:highlight>
              </a:rPr>
              <a:t>3.9 billion people</a:t>
            </a:r>
            <a:r>
              <a:rPr lang="en">
                <a:solidFill>
                  <a:srgbClr val="000000"/>
                </a:solidFill>
                <a:highlight>
                  <a:srgbClr val="FFFFFF"/>
                </a:highlight>
              </a:rPr>
              <a:t> worldwide, with untreated tooth decay (dental caries) impacting </a:t>
            </a:r>
            <a:r>
              <a:rPr lang="en" b="1">
                <a:solidFill>
                  <a:srgbClr val="000000"/>
                </a:solidFill>
                <a:highlight>
                  <a:srgbClr val="FFFFFF"/>
                </a:highlight>
              </a:rPr>
              <a:t>almost half of the world’s population</a:t>
            </a:r>
            <a:r>
              <a:rPr lang="en">
                <a:solidFill>
                  <a:srgbClr val="000000"/>
                </a:solidFill>
                <a:highlight>
                  <a:srgbClr val="FFFFFF"/>
                </a:highlight>
              </a:rPr>
              <a:t> (44%), making it the most prevalent of all the 291 conditions included in the Global Burden of Disease Study</a:t>
            </a:r>
            <a:endParaRPr>
              <a:solidFill>
                <a:srgbClr val="000000"/>
              </a:solidFill>
              <a:highlight>
                <a:srgbClr val="FFFFFF"/>
              </a:highlight>
            </a:endParaRPr>
          </a:p>
          <a:p>
            <a:pPr marL="457200" lvl="0" indent="-342900" algn="l" rtl="0">
              <a:spcBef>
                <a:spcPts val="1000"/>
              </a:spcBef>
              <a:spcAft>
                <a:spcPts val="0"/>
              </a:spcAft>
              <a:buClr>
                <a:srgbClr val="000000"/>
              </a:buClr>
              <a:buSzPts val="1800"/>
              <a:buChar char="●"/>
            </a:pPr>
            <a:r>
              <a:rPr lang="en">
                <a:solidFill>
                  <a:srgbClr val="000000"/>
                </a:solidFill>
                <a:highlight>
                  <a:srgbClr val="FFFFFF"/>
                </a:highlight>
              </a:rPr>
              <a:t>Globally, between </a:t>
            </a:r>
            <a:r>
              <a:rPr lang="en" b="1">
                <a:solidFill>
                  <a:srgbClr val="000000"/>
                </a:solidFill>
                <a:highlight>
                  <a:srgbClr val="FFFFFF"/>
                </a:highlight>
              </a:rPr>
              <a:t>60–90% of schoolchildren</a:t>
            </a:r>
            <a:r>
              <a:rPr lang="en">
                <a:solidFill>
                  <a:srgbClr val="000000"/>
                </a:solidFill>
                <a:highlight>
                  <a:srgbClr val="FFFFFF"/>
                </a:highlight>
              </a:rPr>
              <a:t> and nearly </a:t>
            </a:r>
            <a:r>
              <a:rPr lang="en" b="1">
                <a:solidFill>
                  <a:srgbClr val="000000"/>
                </a:solidFill>
                <a:highlight>
                  <a:srgbClr val="FFFFFF"/>
                </a:highlight>
              </a:rPr>
              <a:t>100% adults</a:t>
            </a:r>
            <a:r>
              <a:rPr lang="en">
                <a:solidFill>
                  <a:srgbClr val="000000"/>
                </a:solidFill>
                <a:highlight>
                  <a:srgbClr val="FFFFFF"/>
                </a:highlight>
              </a:rPr>
              <a:t> have tooth decay, often leading to pain and discomfort</a:t>
            </a:r>
            <a:endParaRPr>
              <a:solidFill>
                <a:srgbClr val="000000"/>
              </a:solidFill>
              <a:highlight>
                <a:srgbClr val="FFFFFF"/>
              </a:highlight>
            </a:endParaRPr>
          </a:p>
          <a:p>
            <a:pPr marL="457200" lvl="0" indent="-342900" algn="l" rtl="0">
              <a:spcBef>
                <a:spcPts val="1000"/>
              </a:spcBef>
              <a:spcAft>
                <a:spcPts val="0"/>
              </a:spcAft>
              <a:buClr>
                <a:srgbClr val="000000"/>
              </a:buClr>
              <a:buSzPts val="1800"/>
              <a:buChar char="●"/>
            </a:pPr>
            <a:r>
              <a:rPr lang="en">
                <a:solidFill>
                  <a:srgbClr val="000000"/>
                </a:solidFill>
              </a:rPr>
              <a:t>In Today’s fast paced world, where convenience and accessibility is considered a mere necessity there’s a need to have a system for easy and proper management of Appointments at a Dental Office </a:t>
            </a:r>
            <a:endParaRPr>
              <a:solidFill>
                <a:srgbClr val="000000"/>
              </a:solidFill>
            </a:endParaRPr>
          </a:p>
          <a:p>
            <a:pPr marL="0" lvl="0" indent="0" algn="l" rtl="0">
              <a:spcBef>
                <a:spcPts val="10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CF4DC3-650F-4DF0-8C66-12BEE7101DE6}"/>
              </a:ext>
            </a:extLst>
          </p:cNvPr>
          <p:cNvPicPr>
            <a:picLocks noChangeAspect="1"/>
          </p:cNvPicPr>
          <p:nvPr/>
        </p:nvPicPr>
        <p:blipFill>
          <a:blip r:embed="rId2"/>
          <a:stretch>
            <a:fillRect/>
          </a:stretch>
        </p:blipFill>
        <p:spPr>
          <a:xfrm>
            <a:off x="1741394" y="0"/>
            <a:ext cx="5176042" cy="5143500"/>
          </a:xfrm>
          <a:prstGeom prst="rect">
            <a:avLst/>
          </a:prstGeom>
        </p:spPr>
      </p:pic>
      <p:sp>
        <p:nvSpPr>
          <p:cNvPr id="7" name="Rectangle 6">
            <a:extLst>
              <a:ext uri="{FF2B5EF4-FFF2-40B4-BE49-F238E27FC236}">
                <a16:creationId xmlns:a16="http://schemas.microsoft.com/office/drawing/2014/main" id="{5A88A849-24DC-4180-85C4-3E89A5D545A8}"/>
              </a:ext>
            </a:extLst>
          </p:cNvPr>
          <p:cNvSpPr/>
          <p:nvPr/>
        </p:nvSpPr>
        <p:spPr>
          <a:xfrm>
            <a:off x="7194176" y="4461816"/>
            <a:ext cx="1949824" cy="738664"/>
          </a:xfrm>
          <a:prstGeom prst="rect">
            <a:avLst/>
          </a:prstGeom>
        </p:spPr>
        <p:txBody>
          <a:bodyPr wrap="square">
            <a:spAutoFit/>
          </a:bodyPr>
          <a:lstStyle/>
          <a:p>
            <a:r>
              <a:rPr lang="en-US" dirty="0" err="1">
                <a:ln w="0"/>
                <a:solidFill>
                  <a:schemeClr val="accent1"/>
                </a:solidFill>
                <a:effectLst>
                  <a:outerShdw blurRad="38100" dist="25400" dir="5400000" algn="ctr" rotWithShape="0">
                    <a:srgbClr val="6E747A">
                      <a:alpha val="43000"/>
                    </a:srgbClr>
                  </a:outerShdw>
                </a:effectLst>
              </a:rPr>
              <a:t>Patient_Tooth_History</a:t>
            </a:r>
            <a:r>
              <a:rPr lang="en-US" dirty="0">
                <a:ln w="0"/>
                <a:solidFill>
                  <a:schemeClr val="accent1"/>
                </a:solidFill>
                <a:effectLst>
                  <a:outerShdw blurRad="38100" dist="25400" dir="5400000" algn="ctr" rotWithShape="0">
                    <a:srgbClr val="6E747A">
                      <a:alpha val="43000"/>
                    </a:srgbClr>
                  </a:outerShdw>
                </a:effectLst>
              </a:rPr>
              <a:t> table initial Insertion  Using Procedure</a:t>
            </a:r>
          </a:p>
        </p:txBody>
      </p:sp>
    </p:spTree>
    <p:extLst>
      <p:ext uri="{BB962C8B-B14F-4D97-AF65-F5344CB8AC3E}">
        <p14:creationId xmlns:p14="http://schemas.microsoft.com/office/powerpoint/2010/main" val="323510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177EA7-321D-4207-8E7A-8850A75A68AF}"/>
              </a:ext>
            </a:extLst>
          </p:cNvPr>
          <p:cNvPicPr>
            <a:picLocks noChangeAspect="1"/>
          </p:cNvPicPr>
          <p:nvPr/>
        </p:nvPicPr>
        <p:blipFill>
          <a:blip r:embed="rId2"/>
          <a:stretch>
            <a:fillRect/>
          </a:stretch>
        </p:blipFill>
        <p:spPr>
          <a:xfrm>
            <a:off x="507372" y="0"/>
            <a:ext cx="3073161" cy="5143500"/>
          </a:xfrm>
          <a:prstGeom prst="rect">
            <a:avLst/>
          </a:prstGeom>
        </p:spPr>
      </p:pic>
      <p:sp>
        <p:nvSpPr>
          <p:cNvPr id="6" name="Rectangle 5">
            <a:extLst>
              <a:ext uri="{FF2B5EF4-FFF2-40B4-BE49-F238E27FC236}">
                <a16:creationId xmlns:a16="http://schemas.microsoft.com/office/drawing/2014/main" id="{8B18E13B-80FE-4775-B3E7-FC1965F5031C}"/>
              </a:ext>
            </a:extLst>
          </p:cNvPr>
          <p:cNvSpPr/>
          <p:nvPr/>
        </p:nvSpPr>
        <p:spPr>
          <a:xfrm>
            <a:off x="7073596" y="3641544"/>
            <a:ext cx="1359668" cy="307777"/>
          </a:xfrm>
          <a:prstGeom prst="rect">
            <a:avLst/>
          </a:prstGeom>
        </p:spPr>
        <p:txBody>
          <a:bodyPr wrap="none">
            <a:spAutoFit/>
          </a:bodyPr>
          <a:lstStyle/>
          <a:p>
            <a:r>
              <a:rPr lang="en-US" dirty="0">
                <a:ln w="0"/>
                <a:solidFill>
                  <a:schemeClr val="tx1"/>
                </a:solidFill>
                <a:effectLst>
                  <a:outerShdw blurRad="38100" dist="19050" dir="2700000" algn="tl" rotWithShape="0">
                    <a:schemeClr val="dk1">
                      <a:alpha val="40000"/>
                    </a:schemeClr>
                  </a:outerShdw>
                </a:effectLst>
              </a:rPr>
              <a:t>Dentist Cluster</a:t>
            </a:r>
          </a:p>
        </p:txBody>
      </p:sp>
    </p:spTree>
    <p:extLst>
      <p:ext uri="{BB962C8B-B14F-4D97-AF65-F5344CB8AC3E}">
        <p14:creationId xmlns:p14="http://schemas.microsoft.com/office/powerpoint/2010/main" val="32155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B49C5D-0171-42FC-8418-1829A97B418A}"/>
              </a:ext>
            </a:extLst>
          </p:cNvPr>
          <p:cNvPicPr>
            <a:picLocks noChangeAspect="1"/>
          </p:cNvPicPr>
          <p:nvPr/>
        </p:nvPicPr>
        <p:blipFill>
          <a:blip r:embed="rId2"/>
          <a:stretch>
            <a:fillRect/>
          </a:stretch>
        </p:blipFill>
        <p:spPr>
          <a:xfrm>
            <a:off x="0" y="-1"/>
            <a:ext cx="6091518" cy="5159547"/>
          </a:xfrm>
          <a:prstGeom prst="rect">
            <a:avLst/>
          </a:prstGeom>
        </p:spPr>
      </p:pic>
      <p:sp>
        <p:nvSpPr>
          <p:cNvPr id="6" name="Rectangle 5">
            <a:extLst>
              <a:ext uri="{FF2B5EF4-FFF2-40B4-BE49-F238E27FC236}">
                <a16:creationId xmlns:a16="http://schemas.microsoft.com/office/drawing/2014/main" id="{B650AFD6-41C4-469E-982E-4D68F237A4E3}"/>
              </a:ext>
            </a:extLst>
          </p:cNvPr>
          <p:cNvSpPr/>
          <p:nvPr/>
        </p:nvSpPr>
        <p:spPr>
          <a:xfrm>
            <a:off x="7149505" y="3574308"/>
            <a:ext cx="1478290" cy="307777"/>
          </a:xfrm>
          <a:prstGeom prst="rect">
            <a:avLst/>
          </a:prstGeom>
        </p:spPr>
        <p:txBody>
          <a:bodyPr wrap="none">
            <a:spAutoFit/>
          </a:bodyPr>
          <a:lstStyle/>
          <a:p>
            <a:r>
              <a:rPr lang="en-US" dirty="0">
                <a:ln w="0"/>
                <a:solidFill>
                  <a:schemeClr val="tx1"/>
                </a:solidFill>
                <a:effectLst>
                  <a:outerShdw blurRad="38100" dist="19050" dir="2700000" algn="tl" rotWithShape="0">
                    <a:schemeClr val="dk1">
                      <a:alpha val="40000"/>
                    </a:schemeClr>
                  </a:outerShdw>
                </a:effectLst>
              </a:rPr>
              <a:t>Location Cluster</a:t>
            </a:r>
          </a:p>
        </p:txBody>
      </p:sp>
    </p:spTree>
    <p:extLst>
      <p:ext uri="{BB962C8B-B14F-4D97-AF65-F5344CB8AC3E}">
        <p14:creationId xmlns:p14="http://schemas.microsoft.com/office/powerpoint/2010/main" val="3663587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B00CFA-D012-439E-9DE2-E0660D47E6C8}"/>
              </a:ext>
            </a:extLst>
          </p:cNvPr>
          <p:cNvSpPr txBox="1"/>
          <p:nvPr/>
        </p:nvSpPr>
        <p:spPr>
          <a:xfrm>
            <a:off x="2806132" y="1801906"/>
            <a:ext cx="3531736" cy="923330"/>
          </a:xfrm>
          <a:prstGeom prst="rect">
            <a:avLst/>
          </a:prstGeom>
          <a:noFill/>
        </p:spPr>
        <p:txBody>
          <a:bodyPr wrap="none" rtlCol="0">
            <a:spAutoFit/>
          </a:bodyPr>
          <a:lstStyle/>
          <a:p>
            <a:r>
              <a:rPr lang="en-US" sz="540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427947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6187-4BC1-48EC-A141-37C13C0E47AE}"/>
              </a:ext>
            </a:extLst>
          </p:cNvPr>
          <p:cNvSpPr>
            <a:spLocks noGrp="1"/>
          </p:cNvSpPr>
          <p:nvPr>
            <p:ph type="title"/>
          </p:nvPr>
        </p:nvSpPr>
        <p:spPr/>
        <p:txBody>
          <a:bodyPr/>
          <a:lstStyle/>
          <a:p>
            <a:r>
              <a:rPr lang="en-US" dirty="0"/>
              <a:t>INTRODUCTION :</a:t>
            </a:r>
          </a:p>
        </p:txBody>
      </p:sp>
      <p:sp>
        <p:nvSpPr>
          <p:cNvPr id="3" name="Text Placeholder 2">
            <a:extLst>
              <a:ext uri="{FF2B5EF4-FFF2-40B4-BE49-F238E27FC236}">
                <a16:creationId xmlns:a16="http://schemas.microsoft.com/office/drawing/2014/main" id="{50023C10-E098-4965-871D-85BFDF529448}"/>
              </a:ext>
            </a:extLst>
          </p:cNvPr>
          <p:cNvSpPr>
            <a:spLocks noGrp="1"/>
          </p:cNvSpPr>
          <p:nvPr>
            <p:ph type="body" idx="1"/>
          </p:nvPr>
        </p:nvSpPr>
        <p:spPr/>
        <p:txBody>
          <a:bodyPr/>
          <a:lstStyle/>
          <a:p>
            <a:r>
              <a:rPr lang="en-US" dirty="0"/>
              <a:t>Problem Statement</a:t>
            </a:r>
          </a:p>
          <a:p>
            <a:r>
              <a:rPr lang="en-US" dirty="0"/>
              <a:t>Overview</a:t>
            </a:r>
          </a:p>
          <a:p>
            <a:r>
              <a:rPr lang="en-US" dirty="0"/>
              <a:t>Approach</a:t>
            </a:r>
          </a:p>
          <a:p>
            <a:r>
              <a:rPr lang="en-US" dirty="0"/>
              <a:t>Technology Used</a:t>
            </a:r>
          </a:p>
          <a:p>
            <a:r>
              <a:rPr lang="en-US" dirty="0"/>
              <a:t>What’s Unique?</a:t>
            </a:r>
          </a:p>
          <a:p>
            <a:endParaRPr lang="en-US" dirty="0"/>
          </a:p>
        </p:txBody>
      </p:sp>
    </p:spTree>
    <p:extLst>
      <p:ext uri="{BB962C8B-B14F-4D97-AF65-F5344CB8AC3E}">
        <p14:creationId xmlns:p14="http://schemas.microsoft.com/office/powerpoint/2010/main" val="275365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dirty="0"/>
              <a:t>Our System aims to ease the process of scheduling and managing Appointments for the Patient at the concerned Dental Clinic.</a:t>
            </a:r>
          </a:p>
          <a:p>
            <a:pPr marL="457200" lvl="0" indent="-342900" algn="l" rtl="0">
              <a:lnSpc>
                <a:spcPct val="150000"/>
              </a:lnSpc>
              <a:spcBef>
                <a:spcPts val="1000"/>
              </a:spcBef>
              <a:spcAft>
                <a:spcPts val="0"/>
              </a:spcAft>
              <a:buSzPts val="1800"/>
              <a:buChar char="●"/>
            </a:pPr>
            <a:r>
              <a:rPr lang="en-US" dirty="0"/>
              <a:t>To do the same, we gather business requirements needed for the Implementation. </a:t>
            </a:r>
          </a:p>
          <a:p>
            <a:pPr marL="457200" lvl="0" indent="-342900" algn="l" rtl="0">
              <a:lnSpc>
                <a:spcPct val="150000"/>
              </a:lnSpc>
              <a:spcBef>
                <a:spcPts val="1000"/>
              </a:spcBef>
              <a:spcAft>
                <a:spcPts val="1000"/>
              </a:spcAft>
              <a:buSzPts val="1800"/>
              <a:buChar char="●"/>
            </a:pPr>
            <a:r>
              <a:rPr lang="en-US" dirty="0"/>
              <a:t>The Implementation of our system involves making use of Database Management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Approach</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Gathering Business Requirements</a:t>
            </a:r>
            <a:endParaRPr/>
          </a:p>
          <a:p>
            <a:pPr marL="457200" lvl="0" indent="-342900" algn="l" rtl="0">
              <a:lnSpc>
                <a:spcPct val="150000"/>
              </a:lnSpc>
              <a:spcBef>
                <a:spcPts val="1000"/>
              </a:spcBef>
              <a:spcAft>
                <a:spcPts val="0"/>
              </a:spcAft>
              <a:buSzPts val="1800"/>
              <a:buChar char="●"/>
            </a:pPr>
            <a:r>
              <a:rPr lang="en"/>
              <a:t>Developing the Design Document consisting of Design Areas, Business Rules, Data Model Diagram</a:t>
            </a:r>
            <a:endParaRPr/>
          </a:p>
          <a:p>
            <a:pPr marL="457200" lvl="0" indent="-342900" algn="l" rtl="0">
              <a:lnSpc>
                <a:spcPct val="150000"/>
              </a:lnSpc>
              <a:spcBef>
                <a:spcPts val="1000"/>
              </a:spcBef>
              <a:spcAft>
                <a:spcPts val="0"/>
              </a:spcAft>
              <a:buSzPts val="1800"/>
              <a:buChar char="●"/>
            </a:pPr>
            <a:r>
              <a:rPr lang="en"/>
              <a:t>Creating the Database on mySQL workbench</a:t>
            </a:r>
            <a:endParaRPr/>
          </a:p>
          <a:p>
            <a:pPr marL="457200" lvl="0" indent="-342900" algn="l" rtl="0">
              <a:lnSpc>
                <a:spcPct val="150000"/>
              </a:lnSpc>
              <a:spcBef>
                <a:spcPts val="1000"/>
              </a:spcBef>
              <a:spcAft>
                <a:spcPts val="0"/>
              </a:spcAft>
              <a:buSzPts val="1800"/>
              <a:buChar char="●"/>
            </a:pPr>
            <a:r>
              <a:rPr lang="en"/>
              <a:t>Implementing the front end using JSP servlets and connecting it to backend on MySQL using JDBC</a:t>
            </a:r>
            <a:endParaRPr/>
          </a:p>
          <a:p>
            <a:pPr marL="0" lvl="0" indent="0" algn="l" rtl="0">
              <a:spcBef>
                <a:spcPts val="10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9456-FF6F-44A1-83EC-57632E3D4E4D}"/>
              </a:ext>
            </a:extLst>
          </p:cNvPr>
          <p:cNvSpPr>
            <a:spLocks noGrp="1"/>
          </p:cNvSpPr>
          <p:nvPr>
            <p:ph type="title"/>
          </p:nvPr>
        </p:nvSpPr>
        <p:spPr/>
        <p:txBody>
          <a:bodyPr/>
          <a:lstStyle/>
          <a:p>
            <a:pPr algn="ctr"/>
            <a:r>
              <a:rPr lang="en-US" dirty="0"/>
              <a:t>Technology Used</a:t>
            </a:r>
          </a:p>
        </p:txBody>
      </p:sp>
      <p:sp>
        <p:nvSpPr>
          <p:cNvPr id="3" name="Text Placeholder 2">
            <a:extLst>
              <a:ext uri="{FF2B5EF4-FFF2-40B4-BE49-F238E27FC236}">
                <a16:creationId xmlns:a16="http://schemas.microsoft.com/office/drawing/2014/main" id="{B2A66B50-B824-4E78-8658-EE7FE6B77467}"/>
              </a:ext>
            </a:extLst>
          </p:cNvPr>
          <p:cNvSpPr>
            <a:spLocks noGrp="1"/>
          </p:cNvSpPr>
          <p:nvPr>
            <p:ph type="body" idx="1"/>
          </p:nvPr>
        </p:nvSpPr>
        <p:spPr/>
        <p:txBody>
          <a:bodyPr/>
          <a:lstStyle/>
          <a:p>
            <a:r>
              <a:rPr lang="en-US" dirty="0"/>
              <a:t>JSP Servlets</a:t>
            </a:r>
          </a:p>
          <a:p>
            <a:r>
              <a:rPr lang="en-US" dirty="0"/>
              <a:t>JDBC – Java Database Connectivity</a:t>
            </a:r>
          </a:p>
          <a:p>
            <a:r>
              <a:rPr lang="en-US" dirty="0"/>
              <a:t>MySQL Workbench</a:t>
            </a:r>
          </a:p>
          <a:p>
            <a:r>
              <a:rPr lang="en-US" dirty="0"/>
              <a:t>Eclipse (IDE)</a:t>
            </a:r>
          </a:p>
        </p:txBody>
      </p:sp>
    </p:spTree>
    <p:extLst>
      <p:ext uri="{BB962C8B-B14F-4D97-AF65-F5344CB8AC3E}">
        <p14:creationId xmlns:p14="http://schemas.microsoft.com/office/powerpoint/2010/main" val="208167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Unique?</a:t>
            </a: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Implemented the front-end to database connectivity ourselves over using WAMP server</a:t>
            </a:r>
            <a:endParaRPr dirty="0"/>
          </a:p>
          <a:p>
            <a:pPr marL="457200" lvl="0" indent="-342900" algn="l" rtl="0">
              <a:spcBef>
                <a:spcPts val="0"/>
              </a:spcBef>
              <a:spcAft>
                <a:spcPts val="0"/>
              </a:spcAft>
              <a:buSzPts val="1800"/>
              <a:buChar char="●"/>
            </a:pPr>
            <a:r>
              <a:rPr lang="en" dirty="0"/>
              <a:t>We generate a calculated invoice from a completed appointment using PROCEDURE using CURSOR.</a:t>
            </a:r>
            <a:endParaRPr dirty="0"/>
          </a:p>
          <a:p>
            <a:pPr marL="457200" lvl="0" indent="-342900" algn="l" rtl="0">
              <a:spcBef>
                <a:spcPts val="0"/>
              </a:spcBef>
              <a:spcAft>
                <a:spcPts val="0"/>
              </a:spcAft>
              <a:buSzPts val="1800"/>
              <a:buChar char="●"/>
            </a:pPr>
            <a:r>
              <a:rPr lang="en-US" dirty="0"/>
              <a:t>Patient Tooth History is maintained. In that status of patient’s each tooth is handled with the help of flag. The flag will have value ‘Y’ if that particular tooth present for the patient otherwise it will have value ‘N’. For each patient there will be 32 or 20 entries in the table ‘Patient Tooth History’ based on the </a:t>
            </a:r>
            <a:r>
              <a:rPr lang="en-US" dirty="0" err="1"/>
              <a:t>patient_type</a:t>
            </a:r>
            <a:r>
              <a:rPr lang="en-US" dirty="0"/>
              <a:t> of Patient table </a:t>
            </a:r>
            <a:r>
              <a:rPr lang="en-US" dirty="0" err="1"/>
              <a:t>i.e</a:t>
            </a:r>
            <a:r>
              <a:rPr lang="en-US" dirty="0"/>
              <a:t> A=Adult or C=Child.</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99EC12-A615-4EB5-9508-5DDD1028D6B9}"/>
              </a:ext>
            </a:extLst>
          </p:cNvPr>
          <p:cNvPicPr>
            <a:picLocks noChangeAspect="1"/>
          </p:cNvPicPr>
          <p:nvPr/>
        </p:nvPicPr>
        <p:blipFill>
          <a:blip r:embed="rId2"/>
          <a:stretch>
            <a:fillRect/>
          </a:stretch>
        </p:blipFill>
        <p:spPr>
          <a:xfrm>
            <a:off x="124422" y="161365"/>
            <a:ext cx="4567012" cy="4686300"/>
          </a:xfrm>
          <a:prstGeom prst="rect">
            <a:avLst/>
          </a:prstGeom>
        </p:spPr>
      </p:pic>
      <p:sp>
        <p:nvSpPr>
          <p:cNvPr id="6" name="TextBox 5">
            <a:extLst>
              <a:ext uri="{FF2B5EF4-FFF2-40B4-BE49-F238E27FC236}">
                <a16:creationId xmlns:a16="http://schemas.microsoft.com/office/drawing/2014/main" id="{61F81AEB-697F-492F-8284-59BC747FE2BB}"/>
              </a:ext>
            </a:extLst>
          </p:cNvPr>
          <p:cNvSpPr txBox="1"/>
          <p:nvPr/>
        </p:nvSpPr>
        <p:spPr>
          <a:xfrm>
            <a:off x="7079878" y="3536577"/>
            <a:ext cx="2143460" cy="307777"/>
          </a:xfrm>
          <a:prstGeom prst="rect">
            <a:avLst/>
          </a:prstGeom>
          <a:noFill/>
        </p:spPr>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Java-</a:t>
            </a:r>
            <a:r>
              <a:rPr lang="en-US" dirty="0" err="1">
                <a:ln w="0"/>
                <a:solidFill>
                  <a:schemeClr val="tx1"/>
                </a:solidFill>
                <a:effectLst>
                  <a:outerShdw blurRad="38100" dist="19050" dir="2700000" algn="tl" rotWithShape="0">
                    <a:schemeClr val="dk1">
                      <a:alpha val="40000"/>
                    </a:schemeClr>
                  </a:outerShdw>
                </a:effectLst>
              </a:rPr>
              <a:t>MySql</a:t>
            </a:r>
            <a:r>
              <a:rPr lang="en-US" dirty="0">
                <a:ln w="0"/>
                <a:solidFill>
                  <a:schemeClr val="tx1"/>
                </a:solidFill>
                <a:effectLst>
                  <a:outerShdw blurRad="38100" dist="19050" dir="2700000" algn="tl" rotWithShape="0">
                    <a:schemeClr val="dk1">
                      <a:alpha val="40000"/>
                    </a:schemeClr>
                  </a:outerShdw>
                </a:effectLst>
              </a:rPr>
              <a:t> Connectivity</a:t>
            </a:r>
          </a:p>
        </p:txBody>
      </p:sp>
    </p:spTree>
    <p:extLst>
      <p:ext uri="{BB962C8B-B14F-4D97-AF65-F5344CB8AC3E}">
        <p14:creationId xmlns:p14="http://schemas.microsoft.com/office/powerpoint/2010/main" val="310357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BBF99E-6C81-4CE4-85A0-D56615C2586C}"/>
              </a:ext>
            </a:extLst>
          </p:cNvPr>
          <p:cNvPicPr>
            <a:picLocks noChangeAspect="1"/>
          </p:cNvPicPr>
          <p:nvPr/>
        </p:nvPicPr>
        <p:blipFill>
          <a:blip r:embed="rId2"/>
          <a:stretch>
            <a:fillRect/>
          </a:stretch>
        </p:blipFill>
        <p:spPr>
          <a:xfrm>
            <a:off x="0" y="405935"/>
            <a:ext cx="9144000" cy="4331629"/>
          </a:xfrm>
          <a:prstGeom prst="rect">
            <a:avLst/>
          </a:prstGeom>
        </p:spPr>
      </p:pic>
    </p:spTree>
    <p:extLst>
      <p:ext uri="{BB962C8B-B14F-4D97-AF65-F5344CB8AC3E}">
        <p14:creationId xmlns:p14="http://schemas.microsoft.com/office/powerpoint/2010/main" val="2257601416"/>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359</Words>
  <Application>Microsoft Office PowerPoint</Application>
  <PresentationFormat>On-screen Show (16:9)</PresentationFormat>
  <Paragraphs>43</Paragraphs>
  <Slides>23</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Roboto</vt:lpstr>
      <vt:lpstr>Arial</vt:lpstr>
      <vt:lpstr>Geometric</vt:lpstr>
      <vt:lpstr>Dental Office System</vt:lpstr>
      <vt:lpstr>Problem Statement</vt:lpstr>
      <vt:lpstr>INTRODUCTION :</vt:lpstr>
      <vt:lpstr>Overview</vt:lpstr>
      <vt:lpstr>Approach</vt:lpstr>
      <vt:lpstr>Technology Used</vt:lpstr>
      <vt:lpstr>What’s Unique?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Office System</dc:title>
  <cp:lastModifiedBy>AnuragMastBanda !</cp:lastModifiedBy>
  <cp:revision>16</cp:revision>
  <cp:lastPrinted>2019-12-13T21:49:10Z</cp:lastPrinted>
  <dcterms:modified xsi:type="dcterms:W3CDTF">2019-12-13T23:19:25Z</dcterms:modified>
</cp:coreProperties>
</file>