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0" r:id="rId6"/>
    <p:sldId id="261" r:id="rId7"/>
    <p:sldId id="262" r:id="rId8"/>
    <p:sldId id="266" r:id="rId9"/>
    <p:sldId id="267" r:id="rId10"/>
    <p:sldId id="263"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9087A-3597-4402-A6F8-37CCA3FB1190}" v="9" dt="2020-12-20T01:39:35.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4660"/>
  </p:normalViewPr>
  <p:slideViewPr>
    <p:cSldViewPr snapToGrid="0">
      <p:cViewPr varScale="1">
        <p:scale>
          <a:sx n="125" d="100"/>
          <a:sy n="125" d="100"/>
        </p:scale>
        <p:origin x="184"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Mahajan" userId="S::mahajan.s@northeastern.edu::eff37a1d-00c4-4204-8d61-eb26165ae043" providerId="AD" clId="Web-{FA59087A-3597-4402-A6F8-37CCA3FB1190}"/>
    <pc:docChg chg="modSld">
      <pc:chgData name="Shubham Mahajan" userId="S::mahajan.s@northeastern.edu::eff37a1d-00c4-4204-8d61-eb26165ae043" providerId="AD" clId="Web-{FA59087A-3597-4402-A6F8-37CCA3FB1190}" dt="2020-12-20T01:39:35.042" v="8" actId="20577"/>
      <pc:docMkLst>
        <pc:docMk/>
      </pc:docMkLst>
      <pc:sldChg chg="modSp">
        <pc:chgData name="Shubham Mahajan" userId="S::mahajan.s@northeastern.edu::eff37a1d-00c4-4204-8d61-eb26165ae043" providerId="AD" clId="Web-{FA59087A-3597-4402-A6F8-37CCA3FB1190}" dt="2020-12-20T01:39:33.574" v="6" actId="20577"/>
        <pc:sldMkLst>
          <pc:docMk/>
          <pc:sldMk cId="2449953466" sldId="264"/>
        </pc:sldMkLst>
        <pc:spChg chg="mod">
          <ac:chgData name="Shubham Mahajan" userId="S::mahajan.s@northeastern.edu::eff37a1d-00c4-4204-8d61-eb26165ae043" providerId="AD" clId="Web-{FA59087A-3597-4402-A6F8-37CCA3FB1190}" dt="2020-12-20T01:39:33.574" v="6" actId="20577"/>
          <ac:spMkLst>
            <pc:docMk/>
            <pc:sldMk cId="2449953466" sldId="264"/>
            <ac:spMk id="3" creationId="{8021D0DB-030E-405E-BC88-2B1F252759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6A7B4-E9A7-4FC1-BF75-9686DBCD1EA1}"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D2BDB-6B6F-40A2-BD4F-CB424F58A0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2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6A7B4-E9A7-4FC1-BF75-9686DBCD1EA1}"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141783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6A7B4-E9A7-4FC1-BF75-9686DBCD1EA1}"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99610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6A7B4-E9A7-4FC1-BF75-9686DBCD1EA1}"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376355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6A7B4-E9A7-4FC1-BF75-9686DBCD1EA1}" type="datetimeFigureOut">
              <a:rPr lang="en-US" smtClean="0"/>
              <a:t>12/19/20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D2BDB-6B6F-40A2-BD4F-CB424F58A0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88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76A7B4-E9A7-4FC1-BF75-9686DBCD1EA1}" type="datetimeFigureOut">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269799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76A7B4-E9A7-4FC1-BF75-9686DBCD1EA1}" type="datetimeFigureOut">
              <a:rPr lang="en-US" smtClean="0"/>
              <a:t>12/19/20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380262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76A7B4-E9A7-4FC1-BF75-9686DBCD1EA1}" type="datetimeFigureOut">
              <a:rPr lang="en-US" smtClean="0"/>
              <a:t>12/19/20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121899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476A7B4-E9A7-4FC1-BF75-9686DBCD1EA1}" type="datetimeFigureOut">
              <a:rPr lang="en-US" smtClean="0"/>
              <a:t>12/19/20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143682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76A7B4-E9A7-4FC1-BF75-9686DBCD1EA1}" type="datetimeFigureOut">
              <a:rPr lang="en-US" smtClean="0"/>
              <a:t>12/19/20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CD2BDB-6B6F-40A2-BD4F-CB424F58A0AE}" type="slidenum">
              <a:rPr lang="en-US" smtClean="0"/>
              <a:t>‹#›</a:t>
            </a:fld>
            <a:endParaRPr lang="en-US"/>
          </a:p>
        </p:txBody>
      </p:sp>
    </p:spTree>
    <p:extLst>
      <p:ext uri="{BB962C8B-B14F-4D97-AF65-F5344CB8AC3E}">
        <p14:creationId xmlns:p14="http://schemas.microsoft.com/office/powerpoint/2010/main" val="243501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76A7B4-E9A7-4FC1-BF75-9686DBCD1EA1}" type="datetimeFigureOut">
              <a:rPr lang="en-US" smtClean="0"/>
              <a:t>12/19/20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D2BDB-6B6F-40A2-BD4F-CB424F58A0AE}" type="slidenum">
              <a:rPr lang="en-US" smtClean="0"/>
              <a:t>‹#›</a:t>
            </a:fld>
            <a:endParaRPr lang="en-US"/>
          </a:p>
        </p:txBody>
      </p:sp>
    </p:spTree>
    <p:extLst>
      <p:ext uri="{BB962C8B-B14F-4D97-AF65-F5344CB8AC3E}">
        <p14:creationId xmlns:p14="http://schemas.microsoft.com/office/powerpoint/2010/main" val="320416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76A7B4-E9A7-4FC1-BF75-9686DBCD1EA1}" type="datetimeFigureOut">
              <a:rPr lang="en-US" smtClean="0"/>
              <a:t>12/19/20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CD2BDB-6B6F-40A2-BD4F-CB424F58A0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44874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1F04-BE69-4C46-A420-78028F99DE3B}"/>
              </a:ext>
            </a:extLst>
          </p:cNvPr>
          <p:cNvSpPr>
            <a:spLocks noGrp="1"/>
          </p:cNvSpPr>
          <p:nvPr>
            <p:ph type="ctrTitle"/>
          </p:nvPr>
        </p:nvSpPr>
        <p:spPr>
          <a:xfrm>
            <a:off x="1524000" y="2164080"/>
            <a:ext cx="9144000" cy="1645920"/>
          </a:xfrm>
        </p:spPr>
        <p:txBody>
          <a:bodyPr>
            <a:normAutofit/>
          </a:bodyPr>
          <a:lstStyle/>
          <a:p>
            <a:r>
              <a:rPr lang="en-US" sz="4400" dirty="0"/>
              <a:t>Recursive Harmony Search Based Classifier Ensemble Reduction </a:t>
            </a:r>
          </a:p>
        </p:txBody>
      </p:sp>
      <p:sp>
        <p:nvSpPr>
          <p:cNvPr id="3" name="Subtitle 2">
            <a:extLst>
              <a:ext uri="{FF2B5EF4-FFF2-40B4-BE49-F238E27FC236}">
                <a16:creationId xmlns:a16="http://schemas.microsoft.com/office/drawing/2014/main" id="{7C5118FD-705E-46DA-9D20-3E4C69220B0B}"/>
              </a:ext>
            </a:extLst>
          </p:cNvPr>
          <p:cNvSpPr>
            <a:spLocks noGrp="1"/>
          </p:cNvSpPr>
          <p:nvPr>
            <p:ph type="subTitle" idx="1"/>
          </p:nvPr>
        </p:nvSpPr>
        <p:spPr>
          <a:xfrm>
            <a:off x="1524000" y="4552950"/>
            <a:ext cx="9144000" cy="1343024"/>
          </a:xfrm>
        </p:spPr>
        <p:txBody>
          <a:bodyPr>
            <a:normAutofit fontScale="92500" lnSpcReduction="10000"/>
          </a:bodyPr>
          <a:lstStyle/>
          <a:p>
            <a:r>
              <a:rPr lang="en-US" dirty="0"/>
              <a:t>Submitted By :</a:t>
            </a:r>
          </a:p>
          <a:p>
            <a:r>
              <a:rPr lang="en-US" dirty="0"/>
              <a:t>Shalini Chandra (001062801)</a:t>
            </a:r>
          </a:p>
          <a:p>
            <a:r>
              <a:rPr lang="en-US" dirty="0"/>
              <a:t>Shubham Mahajan (001314273)</a:t>
            </a:r>
          </a:p>
          <a:p>
            <a:endParaRPr lang="en-US" dirty="0"/>
          </a:p>
        </p:txBody>
      </p:sp>
      <p:pic>
        <p:nvPicPr>
          <p:cNvPr id="4" name="Picture 3">
            <a:extLst>
              <a:ext uri="{FF2B5EF4-FFF2-40B4-BE49-F238E27FC236}">
                <a16:creationId xmlns:a16="http://schemas.microsoft.com/office/drawing/2014/main" id="{D9209C94-5084-43EB-814E-6FC485D71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08" y="30617"/>
            <a:ext cx="5310716" cy="926655"/>
          </a:xfrm>
          <a:prstGeom prst="rect">
            <a:avLst/>
          </a:prstGeom>
        </p:spPr>
      </p:pic>
      <p:sp>
        <p:nvSpPr>
          <p:cNvPr id="5" name="TextBox 4">
            <a:extLst>
              <a:ext uri="{FF2B5EF4-FFF2-40B4-BE49-F238E27FC236}">
                <a16:creationId xmlns:a16="http://schemas.microsoft.com/office/drawing/2014/main" id="{CF22CC22-6623-48C9-9543-B98554AC7BEC}"/>
              </a:ext>
            </a:extLst>
          </p:cNvPr>
          <p:cNvSpPr txBox="1"/>
          <p:nvPr/>
        </p:nvSpPr>
        <p:spPr>
          <a:xfrm flipH="1">
            <a:off x="1336039" y="1425545"/>
            <a:ext cx="9519922" cy="461665"/>
          </a:xfrm>
          <a:prstGeom prst="rect">
            <a:avLst/>
          </a:prstGeom>
          <a:noFill/>
        </p:spPr>
        <p:txBody>
          <a:bodyPr wrap="square" rtlCol="0">
            <a:spAutoFit/>
          </a:bodyPr>
          <a:lstStyle/>
          <a:p>
            <a:r>
              <a:rPr lang="en-US" sz="2400" b="1" dirty="0"/>
              <a:t>INFO 7390 – Advances in  Data Sciences  &amp; Architecture</a:t>
            </a:r>
          </a:p>
        </p:txBody>
      </p:sp>
    </p:spTree>
    <p:extLst>
      <p:ext uri="{BB962C8B-B14F-4D97-AF65-F5344CB8AC3E}">
        <p14:creationId xmlns:p14="http://schemas.microsoft.com/office/powerpoint/2010/main" val="2931664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AA51-D513-400C-B6B8-B45FD419AD38}"/>
              </a:ext>
            </a:extLst>
          </p:cNvPr>
          <p:cNvSpPr>
            <a:spLocks noGrp="1"/>
          </p:cNvSpPr>
          <p:nvPr>
            <p:ph type="title"/>
          </p:nvPr>
        </p:nvSpPr>
        <p:spPr/>
        <p:txBody>
          <a:bodyPr>
            <a:normAutofit/>
          </a:bodyPr>
          <a:lstStyle/>
          <a:p>
            <a:r>
              <a:rPr lang="en-US" b="1" dirty="0"/>
              <a:t>Results: Accuracy and CPU Run time before and after applying CER.</a:t>
            </a:r>
          </a:p>
        </p:txBody>
      </p:sp>
      <p:pic>
        <p:nvPicPr>
          <p:cNvPr id="6" name="Picture 5" descr="Chart, line chart&#10;&#10;Description automatically generated">
            <a:extLst>
              <a:ext uri="{FF2B5EF4-FFF2-40B4-BE49-F238E27FC236}">
                <a16:creationId xmlns:a16="http://schemas.microsoft.com/office/drawing/2014/main" id="{44B4B097-8CC7-0548-B3CB-C7635E738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4" y="1838537"/>
            <a:ext cx="6640836" cy="4521623"/>
          </a:xfrm>
          <a:prstGeom prst="rect">
            <a:avLst/>
          </a:prstGeom>
        </p:spPr>
      </p:pic>
      <p:pic>
        <p:nvPicPr>
          <p:cNvPr id="9" name="Picture 8">
            <a:extLst>
              <a:ext uri="{FF2B5EF4-FFF2-40B4-BE49-F238E27FC236}">
                <a16:creationId xmlns:a16="http://schemas.microsoft.com/office/drawing/2014/main" id="{4161B972-BF1B-2743-8ED3-AAEDB1DBE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126" y="3934248"/>
            <a:ext cx="4051634" cy="330200"/>
          </a:xfrm>
          <a:prstGeom prst="rect">
            <a:avLst/>
          </a:prstGeom>
        </p:spPr>
      </p:pic>
    </p:spTree>
    <p:extLst>
      <p:ext uri="{BB962C8B-B14F-4D97-AF65-F5344CB8AC3E}">
        <p14:creationId xmlns:p14="http://schemas.microsoft.com/office/powerpoint/2010/main" val="81505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69E62C6A-EB0D-3E43-AE9A-E508365E4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59" y="900024"/>
            <a:ext cx="5186427" cy="3152545"/>
          </a:xfrm>
          <a:prstGeom prst="rect">
            <a:avLst/>
          </a:prstGeom>
        </p:spPr>
      </p:pic>
      <p:pic>
        <p:nvPicPr>
          <p:cNvPr id="6" name="Picture 5" descr="Chart, line chart&#10;&#10;Description automatically generated">
            <a:extLst>
              <a:ext uri="{FF2B5EF4-FFF2-40B4-BE49-F238E27FC236}">
                <a16:creationId xmlns:a16="http://schemas.microsoft.com/office/drawing/2014/main" id="{535C39A1-29BB-764B-AC80-8A8B970F9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13" y="463144"/>
            <a:ext cx="6324347" cy="5034866"/>
          </a:xfrm>
          <a:prstGeom prst="rect">
            <a:avLst/>
          </a:prstGeom>
        </p:spPr>
      </p:pic>
    </p:spTree>
    <p:extLst>
      <p:ext uri="{BB962C8B-B14F-4D97-AF65-F5344CB8AC3E}">
        <p14:creationId xmlns:p14="http://schemas.microsoft.com/office/powerpoint/2010/main" val="99546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FA80-CA35-464D-9BBA-EDE0E168AD2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8021D0DB-030E-405E-BC88-2B1F252759E9}"/>
              </a:ext>
            </a:extLst>
          </p:cNvPr>
          <p:cNvSpPr>
            <a:spLocks noGrp="1"/>
          </p:cNvSpPr>
          <p:nvPr>
            <p:ph idx="1"/>
          </p:nvPr>
        </p:nvSpPr>
        <p:spPr/>
        <p:txBody>
          <a:bodyPr vert="horz" lIns="0" tIns="45720" rIns="0" bIns="45720" rtlCol="0" anchor="t">
            <a:normAutofit/>
          </a:bodyPr>
          <a:lstStyle/>
          <a:p>
            <a:pPr marL="0" indent="0">
              <a:buNone/>
            </a:pPr>
            <a:endParaRPr lang="en-US" dirty="0">
              <a:cs typeface="Calibri"/>
            </a:endParaRPr>
          </a:p>
          <a:p>
            <a:r>
              <a:rPr lang="en-US" dirty="0"/>
              <a:t>The recursive classifier ensemble reduction results in a reduced subset of classifiers that are used to train the ensemble classifier. This reduced set of the ensemble classifiers eliminates redundancy and is shown to run faster than the original set of the ensemble classifier.</a:t>
            </a:r>
          </a:p>
          <a:p>
            <a:r>
              <a:rPr lang="en-US" dirty="0"/>
              <a:t>The recursive classifier ensemble reduction technique minimizes redundancy, maintains and improves diversity and accuracy, and reduces system memory and run time requirements.</a:t>
            </a:r>
          </a:p>
        </p:txBody>
      </p:sp>
    </p:spTree>
    <p:extLst>
      <p:ext uri="{BB962C8B-B14F-4D97-AF65-F5344CB8AC3E}">
        <p14:creationId xmlns:p14="http://schemas.microsoft.com/office/powerpoint/2010/main" val="244995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F41F-4239-4E52-B560-32F868996993}"/>
              </a:ext>
            </a:extLst>
          </p:cNvPr>
          <p:cNvSpPr>
            <a:spLocks noGrp="1"/>
          </p:cNvSpPr>
          <p:nvPr>
            <p:ph type="title"/>
          </p:nvPr>
        </p:nvSpPr>
        <p:spPr/>
        <p:txBody>
          <a:bodyPr>
            <a:normAutofit/>
          </a:bodyPr>
          <a:lstStyle/>
          <a:p>
            <a:r>
              <a:rPr lang="en-US" sz="4800" b="1" dirty="0"/>
              <a:t>Project objective:</a:t>
            </a:r>
          </a:p>
        </p:txBody>
      </p:sp>
      <p:sp>
        <p:nvSpPr>
          <p:cNvPr id="3" name="Content Placeholder 2">
            <a:extLst>
              <a:ext uri="{FF2B5EF4-FFF2-40B4-BE49-F238E27FC236}">
                <a16:creationId xmlns:a16="http://schemas.microsoft.com/office/drawing/2014/main" id="{83BDAF45-3200-48DE-ACA2-0F8D425C454E}"/>
              </a:ext>
            </a:extLst>
          </p:cNvPr>
          <p:cNvSpPr>
            <a:spLocks noGrp="1"/>
          </p:cNvSpPr>
          <p:nvPr>
            <p:ph idx="1"/>
          </p:nvPr>
        </p:nvSpPr>
        <p:spPr/>
        <p:txBody>
          <a:bodyPr>
            <a:normAutofit/>
          </a:bodyPr>
          <a:lstStyle/>
          <a:p>
            <a:pPr marL="0" indent="0">
              <a:buNone/>
            </a:pPr>
            <a:r>
              <a:rPr lang="en-US" sz="4400" dirty="0"/>
              <a:t>Improve accuracy, diversity and reduce memory and storage requirement of ensemble classifier by eliminating redundancy</a:t>
            </a:r>
          </a:p>
        </p:txBody>
      </p:sp>
    </p:spTree>
    <p:extLst>
      <p:ext uri="{BB962C8B-B14F-4D97-AF65-F5344CB8AC3E}">
        <p14:creationId xmlns:p14="http://schemas.microsoft.com/office/powerpoint/2010/main" val="317212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4CEE-945D-469F-967C-9399410C05C3}"/>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5DCC4814-CB5D-4756-935F-808C7FC53107}"/>
              </a:ext>
            </a:extLst>
          </p:cNvPr>
          <p:cNvSpPr>
            <a:spLocks noGrp="1"/>
          </p:cNvSpPr>
          <p:nvPr>
            <p:ph idx="1"/>
          </p:nvPr>
        </p:nvSpPr>
        <p:spPr/>
        <p:txBody>
          <a:bodyPr/>
          <a:lstStyle/>
          <a:p>
            <a:r>
              <a:rPr lang="en-US" dirty="0"/>
              <a:t>In recent times classifier ensembles have become a mainstay in data mining and machine learning. The combination of several classifiers generally results in better performance and accuracy as compared to a single classifier.</a:t>
            </a:r>
          </a:p>
          <a:p>
            <a:r>
              <a:rPr lang="en-US" dirty="0"/>
              <a:t>This paper discusses using feature selection and in particular employing recursive harmony search to perform classifier ensemble reduction via feature selection. </a:t>
            </a:r>
          </a:p>
          <a:p>
            <a:r>
              <a:rPr lang="en-US" dirty="0"/>
              <a:t>The final ensemble classifier will be a reduced set of the original ensemble classifier, while maintaining diversity and accuracy of the original one.</a:t>
            </a:r>
          </a:p>
        </p:txBody>
      </p:sp>
    </p:spTree>
    <p:extLst>
      <p:ext uri="{BB962C8B-B14F-4D97-AF65-F5344CB8AC3E}">
        <p14:creationId xmlns:p14="http://schemas.microsoft.com/office/powerpoint/2010/main" val="23042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6695-CE4A-442F-B15A-4E6BB1A9A8AD}"/>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91C9ECBB-0FE1-44D6-932A-08397AA776E6}"/>
              </a:ext>
            </a:extLst>
          </p:cNvPr>
          <p:cNvSpPr>
            <a:spLocks noGrp="1"/>
          </p:cNvSpPr>
          <p:nvPr>
            <p:ph idx="1"/>
          </p:nvPr>
        </p:nvSpPr>
        <p:spPr/>
        <p:txBody>
          <a:bodyPr>
            <a:normAutofit/>
          </a:bodyPr>
          <a:lstStyle/>
          <a:p>
            <a:r>
              <a:rPr lang="en-US" dirty="0"/>
              <a:t>Ensemble learning: A machine learning approach where multiple classifiers are trained to solve the same problem. </a:t>
            </a:r>
          </a:p>
          <a:p>
            <a:r>
              <a:rPr lang="en-US" dirty="0"/>
              <a:t>The main objective of ensemble classifiers is to improve the performance of standalone classifiers. </a:t>
            </a:r>
          </a:p>
          <a:p>
            <a:r>
              <a:rPr lang="en-US" dirty="0"/>
              <a:t> Problem: Redundant classifiers and redundant data.</a:t>
            </a:r>
          </a:p>
          <a:p>
            <a:r>
              <a:rPr lang="en-US" dirty="0"/>
              <a:t> Consequence:  No improvement in accuracy and diversity. ○ Increased training and testing time. </a:t>
            </a:r>
          </a:p>
          <a:p>
            <a:r>
              <a:rPr lang="en-US" dirty="0"/>
              <a:t>Therefore, the time and data constraints result in a significant overhead to system memory and run time.</a:t>
            </a:r>
          </a:p>
        </p:txBody>
      </p:sp>
    </p:spTree>
    <p:extLst>
      <p:ext uri="{BB962C8B-B14F-4D97-AF65-F5344CB8AC3E}">
        <p14:creationId xmlns:p14="http://schemas.microsoft.com/office/powerpoint/2010/main" val="200144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0824-69BF-4969-97AE-E3829C4334A5}"/>
              </a:ext>
            </a:extLst>
          </p:cNvPr>
          <p:cNvSpPr>
            <a:spLocks noGrp="1"/>
          </p:cNvSpPr>
          <p:nvPr>
            <p:ph type="title"/>
          </p:nvPr>
        </p:nvSpPr>
        <p:spPr/>
        <p:txBody>
          <a:bodyPr/>
          <a:lstStyle/>
          <a:p>
            <a:r>
              <a:rPr lang="en-US" b="1" dirty="0"/>
              <a:t>Harmony Search</a:t>
            </a:r>
          </a:p>
        </p:txBody>
      </p:sp>
      <p:sp>
        <p:nvSpPr>
          <p:cNvPr id="3" name="Content Placeholder 2">
            <a:extLst>
              <a:ext uri="{FF2B5EF4-FFF2-40B4-BE49-F238E27FC236}">
                <a16:creationId xmlns:a16="http://schemas.microsoft.com/office/drawing/2014/main" id="{2567EEAD-7F1C-4B1E-AF9E-B349BBCD2806}"/>
              </a:ext>
            </a:extLst>
          </p:cNvPr>
          <p:cNvSpPr>
            <a:spLocks noGrp="1"/>
          </p:cNvSpPr>
          <p:nvPr>
            <p:ph idx="1"/>
          </p:nvPr>
        </p:nvSpPr>
        <p:spPr/>
        <p:txBody>
          <a:bodyPr>
            <a:normAutofit/>
          </a:bodyPr>
          <a:lstStyle/>
          <a:p>
            <a:r>
              <a:rPr lang="en-US" dirty="0"/>
              <a:t>Harmony search is a meta heuristic algorithm which is based on finding a solution vector to optimize the cost function of a given optimization problem. </a:t>
            </a:r>
          </a:p>
          <a:p>
            <a:r>
              <a:rPr lang="en-US" dirty="0"/>
              <a:t>Essentially harmony search is selecting the set of notes (set of features) that produce the best harmony (global optimum). </a:t>
            </a:r>
          </a:p>
          <a:p>
            <a:r>
              <a:rPr lang="en-US" dirty="0"/>
              <a:t>The musician is the decision variable, the musician decides whether a note should be included in the harmony or not. The harmony (feature subset) is composed of notes that the musicians decide on.</a:t>
            </a:r>
          </a:p>
          <a:p>
            <a:r>
              <a:rPr lang="en-US" dirty="0"/>
              <a:t>Evaluate the feature subsets to identify the best harmony that is produced by the decisions of the musicians.</a:t>
            </a:r>
          </a:p>
        </p:txBody>
      </p:sp>
    </p:spTree>
    <p:extLst>
      <p:ext uri="{BB962C8B-B14F-4D97-AF65-F5344CB8AC3E}">
        <p14:creationId xmlns:p14="http://schemas.microsoft.com/office/powerpoint/2010/main" val="386824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A25F-CE6F-47D0-A980-323B4D2D591F}"/>
              </a:ext>
            </a:extLst>
          </p:cNvPr>
          <p:cNvSpPr>
            <a:spLocks noGrp="1"/>
          </p:cNvSpPr>
          <p:nvPr>
            <p:ph type="title"/>
          </p:nvPr>
        </p:nvSpPr>
        <p:spPr/>
        <p:txBody>
          <a:bodyPr/>
          <a:lstStyle/>
          <a:p>
            <a:r>
              <a:rPr lang="en-US" b="1" dirty="0"/>
              <a:t>Harmony Search Feature Selection</a:t>
            </a:r>
          </a:p>
        </p:txBody>
      </p:sp>
      <p:sp>
        <p:nvSpPr>
          <p:cNvPr id="3" name="Content Placeholder 2">
            <a:extLst>
              <a:ext uri="{FF2B5EF4-FFF2-40B4-BE49-F238E27FC236}">
                <a16:creationId xmlns:a16="http://schemas.microsoft.com/office/drawing/2014/main" id="{57A219F7-8F73-462E-8765-36E954855CBB}"/>
              </a:ext>
            </a:extLst>
          </p:cNvPr>
          <p:cNvSpPr>
            <a:spLocks noGrp="1"/>
          </p:cNvSpPr>
          <p:nvPr>
            <p:ph idx="1"/>
          </p:nvPr>
        </p:nvSpPr>
        <p:spPr/>
        <p:txBody>
          <a:bodyPr>
            <a:normAutofit/>
          </a:bodyPr>
          <a:lstStyle/>
          <a:p>
            <a:r>
              <a:rPr lang="en-US" dirty="0"/>
              <a:t>The feature selection algorithm to perform classifier ensemble reduction is inspired from the harmony search algorithm. </a:t>
            </a:r>
          </a:p>
          <a:p>
            <a:r>
              <a:rPr lang="en-US" dirty="0"/>
              <a:t>The notes are the base classifiers, and the harmony is the ensemble classifier. </a:t>
            </a:r>
          </a:p>
          <a:p>
            <a:r>
              <a:rPr lang="en-US" dirty="0"/>
              <a:t>The idea is that the musician will select whether to use a base model or not, that is whether the base model should be included in the group of classifiers forming the ensemble classifier. </a:t>
            </a:r>
          </a:p>
          <a:p>
            <a:r>
              <a:rPr lang="en-US" dirty="0"/>
              <a:t>Problem: Reliance on a randomly initialized harmony search matrix, which could lead to a suboptimal solution.</a:t>
            </a:r>
          </a:p>
        </p:txBody>
      </p:sp>
    </p:spTree>
    <p:extLst>
      <p:ext uri="{BB962C8B-B14F-4D97-AF65-F5344CB8AC3E}">
        <p14:creationId xmlns:p14="http://schemas.microsoft.com/office/powerpoint/2010/main" val="245392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9D3-6765-4537-AB01-483421392DDC}"/>
              </a:ext>
            </a:extLst>
          </p:cNvPr>
          <p:cNvSpPr>
            <a:spLocks noGrp="1"/>
          </p:cNvSpPr>
          <p:nvPr>
            <p:ph type="title"/>
          </p:nvPr>
        </p:nvSpPr>
        <p:spPr/>
        <p:txBody>
          <a:bodyPr>
            <a:normAutofit/>
          </a:bodyPr>
          <a:lstStyle/>
          <a:p>
            <a:r>
              <a:rPr lang="en-US" b="1" dirty="0"/>
              <a:t>Recursive Harmony Search Feature Selection</a:t>
            </a:r>
          </a:p>
        </p:txBody>
      </p:sp>
      <p:sp>
        <p:nvSpPr>
          <p:cNvPr id="3" name="Content Placeholder 2">
            <a:extLst>
              <a:ext uri="{FF2B5EF4-FFF2-40B4-BE49-F238E27FC236}">
                <a16:creationId xmlns:a16="http://schemas.microsoft.com/office/drawing/2014/main" id="{C77C0A26-C0D8-4CE3-A8BD-18F93F7F50DB}"/>
              </a:ext>
            </a:extLst>
          </p:cNvPr>
          <p:cNvSpPr>
            <a:spLocks noGrp="1"/>
          </p:cNvSpPr>
          <p:nvPr>
            <p:ph idx="1"/>
          </p:nvPr>
        </p:nvSpPr>
        <p:spPr/>
        <p:txBody>
          <a:bodyPr>
            <a:normAutofit/>
          </a:bodyPr>
          <a:lstStyle/>
          <a:p>
            <a:r>
              <a:rPr lang="en-US" dirty="0"/>
              <a:t>To overcome the drawback, we proposed an extension to the harmony search feature selection algorithm. </a:t>
            </a:r>
          </a:p>
          <a:p>
            <a:r>
              <a:rPr lang="en-US" dirty="0"/>
              <a:t>The recursive harmony search feature selection algorithm reduces the reliance of the harmony search feature selection algorithm on the initial matrix. </a:t>
            </a:r>
          </a:p>
          <a:p>
            <a:r>
              <a:rPr lang="en-US" dirty="0"/>
              <a:t> Recursive harmony search feature selection initializes multiple harmony matrices and evaluates these matrices recursively (using harmony search) to find the optimal matrix across all the initial matrices. </a:t>
            </a:r>
          </a:p>
          <a:p>
            <a:r>
              <a:rPr lang="en-US" dirty="0"/>
              <a:t> This final matrix leads to an optimal solution as the reliance on the randomly initialized harmony search matrix is vastly reduced.</a:t>
            </a:r>
          </a:p>
        </p:txBody>
      </p:sp>
    </p:spTree>
    <p:extLst>
      <p:ext uri="{BB962C8B-B14F-4D97-AF65-F5344CB8AC3E}">
        <p14:creationId xmlns:p14="http://schemas.microsoft.com/office/powerpoint/2010/main" val="420560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AA51-D513-400C-B6B8-B45FD419AD38}"/>
              </a:ext>
            </a:extLst>
          </p:cNvPr>
          <p:cNvSpPr>
            <a:spLocks noGrp="1"/>
          </p:cNvSpPr>
          <p:nvPr>
            <p:ph type="title"/>
          </p:nvPr>
        </p:nvSpPr>
        <p:spPr/>
        <p:txBody>
          <a:bodyPr>
            <a:normAutofit/>
          </a:bodyPr>
          <a:lstStyle/>
          <a:p>
            <a:r>
              <a:rPr lang="en-US" b="1" dirty="0"/>
              <a:t>Results: Accuracy and CPU Run time before and after applying CER.</a:t>
            </a:r>
          </a:p>
        </p:txBody>
      </p:sp>
      <p:pic>
        <p:nvPicPr>
          <p:cNvPr id="4" name="Picture 3" descr="Chart, line chart&#10;&#10;Description automatically generated">
            <a:extLst>
              <a:ext uri="{FF2B5EF4-FFF2-40B4-BE49-F238E27FC236}">
                <a16:creationId xmlns:a16="http://schemas.microsoft.com/office/drawing/2014/main" id="{38F93B3F-BBD5-894F-9CB6-BF0827304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5902960" cy="4114800"/>
          </a:xfrm>
          <a:prstGeom prst="rect">
            <a:avLst/>
          </a:prstGeom>
        </p:spPr>
      </p:pic>
      <p:pic>
        <p:nvPicPr>
          <p:cNvPr id="11" name="Picture 10" descr="Chart, line chart&#10;&#10;Description automatically generated">
            <a:extLst>
              <a:ext uri="{FF2B5EF4-FFF2-40B4-BE49-F238E27FC236}">
                <a16:creationId xmlns:a16="http://schemas.microsoft.com/office/drawing/2014/main" id="{9792B9EF-AD83-FB49-BB86-B2266D51F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172" y="1776381"/>
            <a:ext cx="5479958" cy="4219637"/>
          </a:xfrm>
          <a:prstGeom prst="rect">
            <a:avLst/>
          </a:prstGeom>
        </p:spPr>
      </p:pic>
      <p:pic>
        <p:nvPicPr>
          <p:cNvPr id="13" name="Picture 12" descr="A picture containing logo&#10;&#10;Description automatically generated">
            <a:extLst>
              <a:ext uri="{FF2B5EF4-FFF2-40B4-BE49-F238E27FC236}">
                <a16:creationId xmlns:a16="http://schemas.microsoft.com/office/drawing/2014/main" id="{19C44A06-99F9-4644-A676-E9BE34439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972" y="5943600"/>
            <a:ext cx="4978400" cy="350385"/>
          </a:xfrm>
          <a:prstGeom prst="rect">
            <a:avLst/>
          </a:prstGeom>
        </p:spPr>
      </p:pic>
    </p:spTree>
    <p:extLst>
      <p:ext uri="{BB962C8B-B14F-4D97-AF65-F5344CB8AC3E}">
        <p14:creationId xmlns:p14="http://schemas.microsoft.com/office/powerpoint/2010/main" val="363221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1D655E4C-334E-AA4F-B364-86A52B76C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63" y="182880"/>
            <a:ext cx="11529874" cy="6116320"/>
          </a:xfrm>
          <a:prstGeom prst="rect">
            <a:avLst/>
          </a:prstGeom>
        </p:spPr>
      </p:pic>
    </p:spTree>
    <p:extLst>
      <p:ext uri="{BB962C8B-B14F-4D97-AF65-F5344CB8AC3E}">
        <p14:creationId xmlns:p14="http://schemas.microsoft.com/office/powerpoint/2010/main" val="21813559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TotalTime>
  <Words>604</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Recursive Harmony Search Based Classifier Ensemble Reduction </vt:lpstr>
      <vt:lpstr>Project objective:</vt:lpstr>
      <vt:lpstr>Abstract</vt:lpstr>
      <vt:lpstr>Introduction</vt:lpstr>
      <vt:lpstr>Harmony Search</vt:lpstr>
      <vt:lpstr>Harmony Search Feature Selection</vt:lpstr>
      <vt:lpstr>Recursive Harmony Search Feature Selection</vt:lpstr>
      <vt:lpstr>Results: Accuracy and CPU Run time before and after applying CER.</vt:lpstr>
      <vt:lpstr>PowerPoint Presentation</vt:lpstr>
      <vt:lpstr>Results: Accuracy and CPU Run time before and after applying CER.</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Recursive Harmony Search Based Classifier Ensemble Reduction</dc:title>
  <dc:creator>shalini.chandra1993@gmail.com</dc:creator>
  <cp:lastModifiedBy>Shubham Mahajan</cp:lastModifiedBy>
  <cp:revision>13</cp:revision>
  <dcterms:created xsi:type="dcterms:W3CDTF">2020-12-19T15:52:34Z</dcterms:created>
  <dcterms:modified xsi:type="dcterms:W3CDTF">2020-12-20T02:27:54Z</dcterms:modified>
</cp:coreProperties>
</file>