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sldIdLst>
    <p:sldId id="256" r:id="rId5"/>
    <p:sldId id="257" r:id="rId6"/>
    <p:sldId id="262" r:id="rId7"/>
    <p:sldId id="273" r:id="rId8"/>
    <p:sldId id="282" r:id="rId9"/>
    <p:sldId id="259" r:id="rId10"/>
    <p:sldId id="260" r:id="rId11"/>
    <p:sldId id="261" r:id="rId12"/>
    <p:sldId id="303" r:id="rId13"/>
    <p:sldId id="294" r:id="rId14"/>
    <p:sldId id="258" r:id="rId15"/>
    <p:sldId id="277" r:id="rId16"/>
    <p:sldId id="279" r:id="rId17"/>
    <p:sldId id="264" r:id="rId18"/>
    <p:sldId id="289" r:id="rId19"/>
    <p:sldId id="295" r:id="rId20"/>
    <p:sldId id="290" r:id="rId21"/>
    <p:sldId id="296" r:id="rId22"/>
    <p:sldId id="291" r:id="rId23"/>
    <p:sldId id="297" r:id="rId24"/>
    <p:sldId id="292" r:id="rId25"/>
    <p:sldId id="298" r:id="rId26"/>
    <p:sldId id="293" r:id="rId27"/>
    <p:sldId id="299" r:id="rId28"/>
    <p:sldId id="300" r:id="rId29"/>
    <p:sldId id="301" r:id="rId30"/>
    <p:sldId id="305" r:id="rId31"/>
    <p:sldId id="302" r:id="rId32"/>
    <p:sldId id="265" r:id="rId33"/>
    <p:sldId id="304" r:id="rId34"/>
    <p:sldId id="306" r:id="rId35"/>
    <p:sldId id="307" r:id="rId36"/>
    <p:sldId id="308" r:id="rId37"/>
    <p:sldId id="26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A9EBD-E8BA-4AC9-AE67-BC6F8EC9C20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84B469-AE5D-4D94-AEF4-D751D063C74A}">
      <dgm:prSet/>
      <dgm:spPr/>
      <dgm:t>
        <a:bodyPr/>
        <a:lstStyle/>
        <a:p>
          <a:r>
            <a:rPr lang="en-IN"/>
            <a:t>Multinomial Naïve Bayes (MNB)</a:t>
          </a:r>
          <a:endParaRPr lang="en-US"/>
        </a:p>
      </dgm:t>
    </dgm:pt>
    <dgm:pt modelId="{878201D5-93F5-4D0A-8359-61D119980CC7}" type="parTrans" cxnId="{FCF83E27-5135-4C93-BBA1-E2D25AB6FAA8}">
      <dgm:prSet/>
      <dgm:spPr/>
      <dgm:t>
        <a:bodyPr/>
        <a:lstStyle/>
        <a:p>
          <a:endParaRPr lang="en-US"/>
        </a:p>
      </dgm:t>
    </dgm:pt>
    <dgm:pt modelId="{DF1672D1-0AE8-4EDB-8948-1D0D2DEFDC5C}" type="sibTrans" cxnId="{FCF83E27-5135-4C93-BBA1-E2D25AB6FAA8}">
      <dgm:prSet/>
      <dgm:spPr/>
      <dgm:t>
        <a:bodyPr/>
        <a:lstStyle/>
        <a:p>
          <a:endParaRPr lang="en-US"/>
        </a:p>
      </dgm:t>
    </dgm:pt>
    <dgm:pt modelId="{60D5846A-DDCA-4835-94EF-DC30A3A25444}">
      <dgm:prSet/>
      <dgm:spPr/>
      <dgm:t>
        <a:bodyPr/>
        <a:lstStyle/>
        <a:p>
          <a:r>
            <a:rPr lang="en-IN" dirty="0"/>
            <a:t>Random Forest</a:t>
          </a:r>
          <a:endParaRPr lang="en-US" dirty="0"/>
        </a:p>
      </dgm:t>
    </dgm:pt>
    <dgm:pt modelId="{895B48A6-7F73-4EAD-B50E-8E991BD1607D}" type="parTrans" cxnId="{C81F979B-65C3-4BC2-8BD8-6FCC7FE6C934}">
      <dgm:prSet/>
      <dgm:spPr/>
      <dgm:t>
        <a:bodyPr/>
        <a:lstStyle/>
        <a:p>
          <a:endParaRPr lang="en-US"/>
        </a:p>
      </dgm:t>
    </dgm:pt>
    <dgm:pt modelId="{DDF20C0F-8455-454A-907A-A5D461D5B206}" type="sibTrans" cxnId="{C81F979B-65C3-4BC2-8BD8-6FCC7FE6C934}">
      <dgm:prSet/>
      <dgm:spPr/>
      <dgm:t>
        <a:bodyPr/>
        <a:lstStyle/>
        <a:p>
          <a:endParaRPr lang="en-US"/>
        </a:p>
      </dgm:t>
    </dgm:pt>
    <dgm:pt modelId="{0518166A-C5F8-48CF-A04D-EAE03B364205}">
      <dgm:prSet/>
      <dgm:spPr/>
      <dgm:t>
        <a:bodyPr/>
        <a:lstStyle/>
        <a:p>
          <a:r>
            <a:rPr lang="en-IN" dirty="0"/>
            <a:t>Support Vector Machine (SVM)</a:t>
          </a:r>
          <a:endParaRPr lang="en-US" dirty="0"/>
        </a:p>
      </dgm:t>
    </dgm:pt>
    <dgm:pt modelId="{0D9C6EBF-5AB9-45FA-B676-225F9109E071}" type="parTrans" cxnId="{955ED6F8-C621-4957-81CD-2D557C755C41}">
      <dgm:prSet/>
      <dgm:spPr/>
      <dgm:t>
        <a:bodyPr/>
        <a:lstStyle/>
        <a:p>
          <a:endParaRPr lang="en-US"/>
        </a:p>
      </dgm:t>
    </dgm:pt>
    <dgm:pt modelId="{EBC5F6E5-5256-4162-82CA-F761622F922F}" type="sibTrans" cxnId="{955ED6F8-C621-4957-81CD-2D557C755C41}">
      <dgm:prSet/>
      <dgm:spPr/>
      <dgm:t>
        <a:bodyPr/>
        <a:lstStyle/>
        <a:p>
          <a:endParaRPr lang="en-US"/>
        </a:p>
      </dgm:t>
    </dgm:pt>
    <dgm:pt modelId="{12F62471-29C4-413D-A9B7-043252A9D1E9}">
      <dgm:prSet/>
      <dgm:spPr/>
      <dgm:t>
        <a:bodyPr/>
        <a:lstStyle/>
        <a:p>
          <a:r>
            <a:rPr lang="en-IN"/>
            <a:t>K-Nearest Neighbours (KNN)</a:t>
          </a:r>
          <a:endParaRPr lang="en-US"/>
        </a:p>
      </dgm:t>
    </dgm:pt>
    <dgm:pt modelId="{9DCD18CC-E5A5-4D33-BADD-9C2583CE40E2}" type="parTrans" cxnId="{401267C4-7FD8-4292-AF74-AC7748BCAD4F}">
      <dgm:prSet/>
      <dgm:spPr/>
      <dgm:t>
        <a:bodyPr/>
        <a:lstStyle/>
        <a:p>
          <a:endParaRPr lang="en-US"/>
        </a:p>
      </dgm:t>
    </dgm:pt>
    <dgm:pt modelId="{BC98F2F5-81F4-4257-9270-33735CFD2454}" type="sibTrans" cxnId="{401267C4-7FD8-4292-AF74-AC7748BCAD4F}">
      <dgm:prSet/>
      <dgm:spPr/>
      <dgm:t>
        <a:bodyPr/>
        <a:lstStyle/>
        <a:p>
          <a:endParaRPr lang="en-US"/>
        </a:p>
      </dgm:t>
    </dgm:pt>
    <dgm:pt modelId="{CD26782E-53E0-45A9-86F6-8B52C287D13A}">
      <dgm:prSet/>
      <dgm:spPr/>
      <dgm:t>
        <a:bodyPr/>
        <a:lstStyle/>
        <a:p>
          <a:r>
            <a:rPr lang="en-IN"/>
            <a:t>Stochastic Gradient Descent (SGD)</a:t>
          </a:r>
          <a:endParaRPr lang="en-US"/>
        </a:p>
      </dgm:t>
    </dgm:pt>
    <dgm:pt modelId="{4865BB37-9C28-4AB4-BF61-27CDFD682A45}" type="parTrans" cxnId="{3AE65B75-2B2E-44BB-8B7F-6314556B56F2}">
      <dgm:prSet/>
      <dgm:spPr/>
      <dgm:t>
        <a:bodyPr/>
        <a:lstStyle/>
        <a:p>
          <a:endParaRPr lang="en-US"/>
        </a:p>
      </dgm:t>
    </dgm:pt>
    <dgm:pt modelId="{C887D442-4BA7-484F-B4A8-BB4388379A03}" type="sibTrans" cxnId="{3AE65B75-2B2E-44BB-8B7F-6314556B56F2}">
      <dgm:prSet/>
      <dgm:spPr/>
      <dgm:t>
        <a:bodyPr/>
        <a:lstStyle/>
        <a:p>
          <a:endParaRPr lang="en-US"/>
        </a:p>
      </dgm:t>
    </dgm:pt>
    <dgm:pt modelId="{2CD3B3FC-5C58-4E30-A007-37EF37796083}" type="pres">
      <dgm:prSet presAssocID="{A28A9EBD-E8BA-4AC9-AE67-BC6F8EC9C208}" presName="linear" presStyleCnt="0">
        <dgm:presLayoutVars>
          <dgm:animLvl val="lvl"/>
          <dgm:resizeHandles val="exact"/>
        </dgm:presLayoutVars>
      </dgm:prSet>
      <dgm:spPr/>
    </dgm:pt>
    <dgm:pt modelId="{D12AA00C-4527-4E7E-831E-AE11FA1EA811}" type="pres">
      <dgm:prSet presAssocID="{BD84B469-AE5D-4D94-AEF4-D751D063C7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D8930DE-B05F-47D8-BC1B-A916341F947F}" type="pres">
      <dgm:prSet presAssocID="{DF1672D1-0AE8-4EDB-8948-1D0D2DEFDC5C}" presName="spacer" presStyleCnt="0"/>
      <dgm:spPr/>
    </dgm:pt>
    <dgm:pt modelId="{650131CB-8642-43B1-B16A-1F05DF0F9F27}" type="pres">
      <dgm:prSet presAssocID="{60D5846A-DDCA-4835-94EF-DC30A3A254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0E0EA3-19FF-4DCA-B784-5A5D586FB848}" type="pres">
      <dgm:prSet presAssocID="{DDF20C0F-8455-454A-907A-A5D461D5B206}" presName="spacer" presStyleCnt="0"/>
      <dgm:spPr/>
    </dgm:pt>
    <dgm:pt modelId="{0A5F7C3C-B3B7-469B-8ABE-D8FA54CDBB74}" type="pres">
      <dgm:prSet presAssocID="{0518166A-C5F8-48CF-A04D-EAE03B3642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E84107-FFB5-4ABA-B14A-A37B5A34D1C9}" type="pres">
      <dgm:prSet presAssocID="{EBC5F6E5-5256-4162-82CA-F761622F922F}" presName="spacer" presStyleCnt="0"/>
      <dgm:spPr/>
    </dgm:pt>
    <dgm:pt modelId="{7C987485-FA26-446C-991D-57C05746AC23}" type="pres">
      <dgm:prSet presAssocID="{12F62471-29C4-413D-A9B7-043252A9D1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F06E0F-3C6A-4D14-AF7E-E1099820357F}" type="pres">
      <dgm:prSet presAssocID="{BC98F2F5-81F4-4257-9270-33735CFD2454}" presName="spacer" presStyleCnt="0"/>
      <dgm:spPr/>
    </dgm:pt>
    <dgm:pt modelId="{B424AE20-7A20-482F-9FE9-92635DFBC442}" type="pres">
      <dgm:prSet presAssocID="{CD26782E-53E0-45A9-86F6-8B52C287D1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F83E27-5135-4C93-BBA1-E2D25AB6FAA8}" srcId="{A28A9EBD-E8BA-4AC9-AE67-BC6F8EC9C208}" destId="{BD84B469-AE5D-4D94-AEF4-D751D063C74A}" srcOrd="0" destOrd="0" parTransId="{878201D5-93F5-4D0A-8359-61D119980CC7}" sibTransId="{DF1672D1-0AE8-4EDB-8948-1D0D2DEFDC5C}"/>
    <dgm:cxn modelId="{A5FEEE3C-EADB-4A1E-A4FA-9FBAB9B1A519}" type="presOf" srcId="{BD84B469-AE5D-4D94-AEF4-D751D063C74A}" destId="{D12AA00C-4527-4E7E-831E-AE11FA1EA811}" srcOrd="0" destOrd="0" presId="urn:microsoft.com/office/officeart/2005/8/layout/vList2"/>
    <dgm:cxn modelId="{3AE65B75-2B2E-44BB-8B7F-6314556B56F2}" srcId="{A28A9EBD-E8BA-4AC9-AE67-BC6F8EC9C208}" destId="{CD26782E-53E0-45A9-86F6-8B52C287D13A}" srcOrd="4" destOrd="0" parTransId="{4865BB37-9C28-4AB4-BF61-27CDFD682A45}" sibTransId="{C887D442-4BA7-484F-B4A8-BB4388379A03}"/>
    <dgm:cxn modelId="{AAD1C794-E6C1-4278-B931-6D4EE4234C70}" type="presOf" srcId="{12F62471-29C4-413D-A9B7-043252A9D1E9}" destId="{7C987485-FA26-446C-991D-57C05746AC23}" srcOrd="0" destOrd="0" presId="urn:microsoft.com/office/officeart/2005/8/layout/vList2"/>
    <dgm:cxn modelId="{C81F979B-65C3-4BC2-8BD8-6FCC7FE6C934}" srcId="{A28A9EBD-E8BA-4AC9-AE67-BC6F8EC9C208}" destId="{60D5846A-DDCA-4835-94EF-DC30A3A25444}" srcOrd="1" destOrd="0" parTransId="{895B48A6-7F73-4EAD-B50E-8E991BD1607D}" sibTransId="{DDF20C0F-8455-454A-907A-A5D461D5B206}"/>
    <dgm:cxn modelId="{BC65DAA1-6E50-499A-98D8-6DDA40E6246C}" type="presOf" srcId="{A28A9EBD-E8BA-4AC9-AE67-BC6F8EC9C208}" destId="{2CD3B3FC-5C58-4E30-A007-37EF37796083}" srcOrd="0" destOrd="0" presId="urn:microsoft.com/office/officeart/2005/8/layout/vList2"/>
    <dgm:cxn modelId="{343477C0-0AF5-4979-9627-B2216970979D}" type="presOf" srcId="{60D5846A-DDCA-4835-94EF-DC30A3A25444}" destId="{650131CB-8642-43B1-B16A-1F05DF0F9F27}" srcOrd="0" destOrd="0" presId="urn:microsoft.com/office/officeart/2005/8/layout/vList2"/>
    <dgm:cxn modelId="{401267C4-7FD8-4292-AF74-AC7748BCAD4F}" srcId="{A28A9EBD-E8BA-4AC9-AE67-BC6F8EC9C208}" destId="{12F62471-29C4-413D-A9B7-043252A9D1E9}" srcOrd="3" destOrd="0" parTransId="{9DCD18CC-E5A5-4D33-BADD-9C2583CE40E2}" sibTransId="{BC98F2F5-81F4-4257-9270-33735CFD2454}"/>
    <dgm:cxn modelId="{1E2F92D8-BAC7-4D24-9B23-907FF0DEA651}" type="presOf" srcId="{0518166A-C5F8-48CF-A04D-EAE03B364205}" destId="{0A5F7C3C-B3B7-469B-8ABE-D8FA54CDBB74}" srcOrd="0" destOrd="0" presId="urn:microsoft.com/office/officeart/2005/8/layout/vList2"/>
    <dgm:cxn modelId="{AB90B7E3-3A4A-4D34-B05D-DD112DCBFF6A}" type="presOf" srcId="{CD26782E-53E0-45A9-86F6-8B52C287D13A}" destId="{B424AE20-7A20-482F-9FE9-92635DFBC442}" srcOrd="0" destOrd="0" presId="urn:microsoft.com/office/officeart/2005/8/layout/vList2"/>
    <dgm:cxn modelId="{955ED6F8-C621-4957-81CD-2D557C755C41}" srcId="{A28A9EBD-E8BA-4AC9-AE67-BC6F8EC9C208}" destId="{0518166A-C5F8-48CF-A04D-EAE03B364205}" srcOrd="2" destOrd="0" parTransId="{0D9C6EBF-5AB9-45FA-B676-225F9109E071}" sibTransId="{EBC5F6E5-5256-4162-82CA-F761622F922F}"/>
    <dgm:cxn modelId="{922D04FD-A852-4009-A9CD-8A2F0BC0EFC6}" type="presParOf" srcId="{2CD3B3FC-5C58-4E30-A007-37EF37796083}" destId="{D12AA00C-4527-4E7E-831E-AE11FA1EA811}" srcOrd="0" destOrd="0" presId="urn:microsoft.com/office/officeart/2005/8/layout/vList2"/>
    <dgm:cxn modelId="{DFF20C18-6D4C-49AB-AFB7-FDA87068D926}" type="presParOf" srcId="{2CD3B3FC-5C58-4E30-A007-37EF37796083}" destId="{3D8930DE-B05F-47D8-BC1B-A916341F947F}" srcOrd="1" destOrd="0" presId="urn:microsoft.com/office/officeart/2005/8/layout/vList2"/>
    <dgm:cxn modelId="{70957E78-9018-4887-B166-EA50FE4DCE1F}" type="presParOf" srcId="{2CD3B3FC-5C58-4E30-A007-37EF37796083}" destId="{650131CB-8642-43B1-B16A-1F05DF0F9F27}" srcOrd="2" destOrd="0" presId="urn:microsoft.com/office/officeart/2005/8/layout/vList2"/>
    <dgm:cxn modelId="{77C7F7E1-F02B-4471-8ACC-490A435A634D}" type="presParOf" srcId="{2CD3B3FC-5C58-4E30-A007-37EF37796083}" destId="{E70E0EA3-19FF-4DCA-B784-5A5D586FB848}" srcOrd="3" destOrd="0" presId="urn:microsoft.com/office/officeart/2005/8/layout/vList2"/>
    <dgm:cxn modelId="{DBF779F4-507A-4437-8AAD-67E5E3056A2E}" type="presParOf" srcId="{2CD3B3FC-5C58-4E30-A007-37EF37796083}" destId="{0A5F7C3C-B3B7-469B-8ABE-D8FA54CDBB74}" srcOrd="4" destOrd="0" presId="urn:microsoft.com/office/officeart/2005/8/layout/vList2"/>
    <dgm:cxn modelId="{F02E2606-C4B5-42F1-9F57-FD7F346431A1}" type="presParOf" srcId="{2CD3B3FC-5C58-4E30-A007-37EF37796083}" destId="{31E84107-FFB5-4ABA-B14A-A37B5A34D1C9}" srcOrd="5" destOrd="0" presId="urn:microsoft.com/office/officeart/2005/8/layout/vList2"/>
    <dgm:cxn modelId="{93B79BD9-FD71-4DC8-B5EE-2BB3E214292F}" type="presParOf" srcId="{2CD3B3FC-5C58-4E30-A007-37EF37796083}" destId="{7C987485-FA26-446C-991D-57C05746AC23}" srcOrd="6" destOrd="0" presId="urn:microsoft.com/office/officeart/2005/8/layout/vList2"/>
    <dgm:cxn modelId="{95D0AAAB-5550-41DE-96F6-BBB8FBB61DDD}" type="presParOf" srcId="{2CD3B3FC-5C58-4E30-A007-37EF37796083}" destId="{46F06E0F-3C6A-4D14-AF7E-E1099820357F}" srcOrd="7" destOrd="0" presId="urn:microsoft.com/office/officeart/2005/8/layout/vList2"/>
    <dgm:cxn modelId="{1E8A9E55-21E6-4589-A1CB-7238AC816F93}" type="presParOf" srcId="{2CD3B3FC-5C58-4E30-A007-37EF37796083}" destId="{B424AE20-7A20-482F-9FE9-92635DFBC44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AA00C-4527-4E7E-831E-AE11FA1EA811}">
      <dsp:nvSpPr>
        <dsp:cNvPr id="0" name=""/>
        <dsp:cNvSpPr/>
      </dsp:nvSpPr>
      <dsp:spPr>
        <a:xfrm>
          <a:off x="0" y="66071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Multinomial Naïve Bayes (MNB)</a:t>
          </a:r>
          <a:endParaRPr lang="en-US" sz="3000" kern="1200"/>
        </a:p>
      </dsp:txBody>
      <dsp:txXfrm>
        <a:off x="35125" y="695839"/>
        <a:ext cx="6761962" cy="649299"/>
      </dsp:txXfrm>
    </dsp:sp>
    <dsp:sp modelId="{650131CB-8642-43B1-B16A-1F05DF0F9F27}">
      <dsp:nvSpPr>
        <dsp:cNvPr id="0" name=""/>
        <dsp:cNvSpPr/>
      </dsp:nvSpPr>
      <dsp:spPr>
        <a:xfrm>
          <a:off x="0" y="146666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Random Forest</a:t>
          </a:r>
          <a:endParaRPr lang="en-US" sz="3000" kern="1200" dirty="0"/>
        </a:p>
      </dsp:txBody>
      <dsp:txXfrm>
        <a:off x="35125" y="1501789"/>
        <a:ext cx="6761962" cy="649299"/>
      </dsp:txXfrm>
    </dsp:sp>
    <dsp:sp modelId="{0A5F7C3C-B3B7-469B-8ABE-D8FA54CDBB74}">
      <dsp:nvSpPr>
        <dsp:cNvPr id="0" name=""/>
        <dsp:cNvSpPr/>
      </dsp:nvSpPr>
      <dsp:spPr>
        <a:xfrm>
          <a:off x="0" y="227261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Support Vector Machine (SVM)</a:t>
          </a:r>
          <a:endParaRPr lang="en-US" sz="3000" kern="1200" dirty="0"/>
        </a:p>
      </dsp:txBody>
      <dsp:txXfrm>
        <a:off x="35125" y="2307739"/>
        <a:ext cx="6761962" cy="649299"/>
      </dsp:txXfrm>
    </dsp:sp>
    <dsp:sp modelId="{7C987485-FA26-446C-991D-57C05746AC23}">
      <dsp:nvSpPr>
        <dsp:cNvPr id="0" name=""/>
        <dsp:cNvSpPr/>
      </dsp:nvSpPr>
      <dsp:spPr>
        <a:xfrm>
          <a:off x="0" y="307856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K-Nearest Neighbours (KNN)</a:t>
          </a:r>
          <a:endParaRPr lang="en-US" sz="3000" kern="1200"/>
        </a:p>
      </dsp:txBody>
      <dsp:txXfrm>
        <a:off x="35125" y="3113689"/>
        <a:ext cx="6761962" cy="649299"/>
      </dsp:txXfrm>
    </dsp:sp>
    <dsp:sp modelId="{B424AE20-7A20-482F-9FE9-92635DFBC442}">
      <dsp:nvSpPr>
        <dsp:cNvPr id="0" name=""/>
        <dsp:cNvSpPr/>
      </dsp:nvSpPr>
      <dsp:spPr>
        <a:xfrm>
          <a:off x="0" y="3884514"/>
          <a:ext cx="6832212" cy="719549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Stochastic Gradient Descent (SGD)</a:t>
          </a:r>
          <a:endParaRPr lang="en-US" sz="3000" kern="1200"/>
        </a:p>
      </dsp:txBody>
      <dsp:txXfrm>
        <a:off x="35125" y="3919639"/>
        <a:ext cx="6761962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085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4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94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4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5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5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8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srjournals.org/iosr-jce/papers/Vol18-issue1/Version-3/D018132226.pdf" TargetMode="External"/><Relationship Id="rId2" Type="http://schemas.openxmlformats.org/officeDocument/2006/relationships/hyperlink" Target="http://cs229.stanford.edu/proj2018/report/18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/" TargetMode="External"/><Relationship Id="rId4" Type="http://schemas.openxmlformats.org/officeDocument/2006/relationships/hyperlink" Target="https://scikitlearn.org/stable/modules/feature_extraction.html#text-feature-extract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3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5109E-8F68-4BB2-AC87-6BED9A47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200" u="sng" dirty="0">
                <a:solidFill>
                  <a:srgbClr val="FFFFFF"/>
                </a:solidFill>
              </a:rPr>
              <a:t>InShorts: Classifying and Summarizing Daily News</a:t>
            </a:r>
            <a:br>
              <a:rPr lang="en-US" sz="4200" b="1" dirty="0">
                <a:solidFill>
                  <a:srgbClr val="FFFFFF"/>
                </a:solidFill>
              </a:rPr>
            </a:b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(Team 4 Monday Batch)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C0D2B-BFE1-4FA9-9FD6-FF6ED2D3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b="1" dirty="0">
                <a:solidFill>
                  <a:schemeClr val="tx1"/>
                </a:solidFill>
              </a:rPr>
              <a:t>														Team Members: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solidFill>
                  <a:schemeClr val="tx1"/>
                </a:solidFill>
              </a:rPr>
              <a:t>														</a:t>
            </a:r>
            <a:r>
              <a:rPr lang="en-IN" sz="1600" dirty="0">
                <a:solidFill>
                  <a:schemeClr val="tx1"/>
                </a:solidFill>
              </a:rPr>
              <a:t>Anuja Naik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1"/>
                </a:solidFill>
              </a:rPr>
              <a:t>														</a:t>
            </a:r>
            <a:r>
              <a:rPr lang="en-IN" sz="1600" dirty="0" err="1">
                <a:solidFill>
                  <a:schemeClr val="tx1"/>
                </a:solidFill>
              </a:rPr>
              <a:t>Eshanee</a:t>
            </a:r>
            <a:r>
              <a:rPr lang="en-IN" sz="1600" dirty="0">
                <a:solidFill>
                  <a:schemeClr val="tx1"/>
                </a:solidFill>
              </a:rPr>
              <a:t> Thakur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1"/>
                </a:solidFill>
              </a:rPr>
              <a:t>														</a:t>
            </a:r>
            <a:r>
              <a:rPr lang="en-IN" sz="1600" dirty="0" err="1">
                <a:solidFill>
                  <a:schemeClr val="tx1"/>
                </a:solidFill>
              </a:rPr>
              <a:t>Ritesh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Pendurkar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1"/>
                </a:solidFill>
              </a:rPr>
              <a:t>														Rohit Gulati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1"/>
                </a:solidFill>
              </a:rPr>
              <a:t>													Shubham Mahajan</a:t>
            </a:r>
          </a:p>
          <a:p>
            <a:pPr>
              <a:lnSpc>
                <a:spcPct val="90000"/>
              </a:lnSpc>
            </a:pPr>
            <a:r>
              <a:rPr lang="en-IN" sz="1500" dirty="0">
                <a:solidFill>
                  <a:schemeClr val="tx1"/>
                </a:solidFill>
              </a:rPr>
              <a:t>	</a:t>
            </a: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food, cup&#10;&#10;Description automatically generated">
            <a:extLst>
              <a:ext uri="{FF2B5EF4-FFF2-40B4-BE49-F238E27FC236}">
                <a16:creationId xmlns:a16="http://schemas.microsoft.com/office/drawing/2014/main" id="{8C535558-4284-4235-A0B8-78C9EE70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13" y="126806"/>
            <a:ext cx="1568406" cy="15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A42041-2FB0-4E1D-9CC6-B3F81C9D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0" y="451544"/>
            <a:ext cx="5426764" cy="2645547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D1DA4E4-4812-4C5B-A31E-6ADD2DF7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0" y="4006389"/>
            <a:ext cx="5426764" cy="231994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1EC9808-5E4B-48FF-90C2-1001C91A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916" y="650208"/>
            <a:ext cx="4529408" cy="5191299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0389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F1B3-053A-481B-9101-26A0F889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C1B0-1E61-43E4-85C2-8EAD01C4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849" y="1740023"/>
            <a:ext cx="9098763" cy="4171199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NumPy is the fundamental package for scientific computing with Python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In our project we have implemented NumPy to convert confusion matrix to array in order to plot confusion matrix for each model.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Pandas: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Pandas is an open source, BSD-licensed library providing high-performance, easy-to-use data structures and data analysis tools for the Python programming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We have implemented pandas to import a </a:t>
            </a:r>
            <a:r>
              <a:rPr lang="en-IN" dirty="0" err="1"/>
              <a:t>tsv</a:t>
            </a:r>
            <a:r>
              <a:rPr lang="en-IN" dirty="0"/>
              <a:t> file as a dataframe, concatenate multiple dataframe into a single dataframe and for other technicalities while generating the model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4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62FD-F4D1-432A-810E-B466452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11596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42F9-B778-4A80-BD92-8724D062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008" y="2015732"/>
            <a:ext cx="8950846" cy="4037749"/>
          </a:xfrm>
        </p:spPr>
        <p:txBody>
          <a:bodyPr/>
          <a:lstStyle/>
          <a:p>
            <a:r>
              <a:rPr lang="en-IN" b="1" dirty="0" err="1"/>
              <a:t>SciKit</a:t>
            </a:r>
            <a:r>
              <a:rPr lang="en-IN" b="1" dirty="0"/>
              <a:t>-Learn: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Scikit</a:t>
            </a:r>
            <a:r>
              <a:rPr lang="en-IN" dirty="0"/>
              <a:t>-learn library is used to implement various algorithms like support vector machine, random forests, Gaussian Naive Bayes, Scalers, and </a:t>
            </a:r>
            <a:r>
              <a:rPr lang="en-IN" dirty="0" err="1"/>
              <a:t>kNN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our project, we have used this library for model training and for calculating the model metrics like accuracy, score, etc</a:t>
            </a:r>
          </a:p>
          <a:p>
            <a:pPr algn="just"/>
            <a:r>
              <a:rPr lang="en-IN" b="1" dirty="0" err="1"/>
              <a:t>MatPlotLib</a:t>
            </a:r>
            <a:r>
              <a:rPr lang="en-IN" b="1" dirty="0"/>
              <a:t>: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Matplotlib is a plotting library for the Python programming language and its numerical mathematics extension NumPy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In our project, we use </a:t>
            </a:r>
            <a:r>
              <a:rPr lang="en-IN" dirty="0" err="1"/>
              <a:t>MatPlotLib</a:t>
            </a:r>
            <a:r>
              <a:rPr lang="en-IN" dirty="0"/>
              <a:t> to display a Bar Chart to visualize the news category distribution</a:t>
            </a: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661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0B01-1F4D-4E40-84F9-A52B9529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10FB-18F8-47EB-A72E-62745B18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Seaborn: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Seaborn is a library for making statistical graphics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built on top of matplotlib and closely integrated with pandas data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Seaborn aims to make visualization a central part of exploring and understanding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have implemented seaborn for mapping bar charts to map categories against the count of news articles derived from the dataset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9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30BFB-DDEA-4BC1-BECE-8502B2A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ML Algorithms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BDB195B-442C-4ACC-B123-353B3DAE2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00894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14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F0A7-4DDF-4638-9B54-E7C77F7F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Naïve Bayes (MNB)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3257-6B7B-4D79-B7AE-5D95DD83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multinomial Naive Bayes classifier is suitable for classification with discrete features (e.g., word counts for text classification)</a:t>
            </a:r>
          </a:p>
          <a:p>
            <a:r>
              <a:rPr lang="en-IN" dirty="0"/>
              <a:t>Naïve Bayes classifier is a simple probabilistic classifier based on applying Bayes Theorem </a:t>
            </a:r>
          </a:p>
          <a:p>
            <a:r>
              <a:rPr lang="en-IN" dirty="0"/>
              <a:t>This algorithm computes the posterior probability of the news belonging to different classes and it assigns the news to the category with the highest posterior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6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569C-1631-4FF9-87E9-66758531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MNB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9AB8B9-E7D7-422E-9251-3D669627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388" y="1798002"/>
            <a:ext cx="4927224" cy="4039128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5BD2D9-C3C1-4D1C-BE33-52BFDD5DE6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5737" y="1798002"/>
            <a:ext cx="4640263" cy="4039128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28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7BFF-D9DB-4F9F-A8B2-F19CA9E6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E48A-C67D-46BD-B7B9-D1E13832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random forest is a meta estimator that fits the number of decision tree classifiers on various sub samples on the data set and use averaging to improve the predictor accuracy and control over fitting</a:t>
            </a:r>
          </a:p>
          <a:p>
            <a:r>
              <a:rPr lang="en-IN" dirty="0"/>
              <a:t>As an ensemble method we thought random forest would perform better than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FC5B-81E7-4C4C-8CC4-9C182792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Random Forest</a:t>
            </a:r>
          </a:p>
        </p:txBody>
      </p:sp>
      <p:pic>
        <p:nvPicPr>
          <p:cNvPr id="4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83E6B26-A999-4F05-A867-BBCF8399C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59" y="1905000"/>
            <a:ext cx="5037706" cy="4183612"/>
          </a:xfr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A6DF2-FAF4-4F99-9E07-55C0C20F31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3340" y="1905000"/>
            <a:ext cx="4894580" cy="4183612"/>
          </a:xfrm>
          <a:prstGeom prst="rect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62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591B-799E-427B-A2A9-2D435858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Support Vector Machine (SVM)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6D1F-8C40-48B0-A2B0-61BB6BB1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 Vector machines are a set of supervised learning method used for classification regression and outlier detection</a:t>
            </a:r>
          </a:p>
          <a:p>
            <a:r>
              <a:rPr lang="en-IN" dirty="0"/>
              <a:t>It is advanced and does not have high time cost unlike the neural network</a:t>
            </a:r>
          </a:p>
          <a:p>
            <a:r>
              <a:rPr lang="en-IN" dirty="0"/>
              <a:t>We will implement </a:t>
            </a:r>
            <a:r>
              <a:rPr lang="en-IN" dirty="0" err="1"/>
              <a:t>scikit</a:t>
            </a:r>
            <a:r>
              <a:rPr lang="en-IN" dirty="0"/>
              <a:t>-learn SVC module to run the SVM algorithm.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4C16-5542-4DCE-B4F1-BE929477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4783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F35C-90CE-4275-80D8-04350B12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9254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There exists a large amount of information being stored in the electronic format and it has become a necessity to interpret and analyse data and extract facts that could help in decision-making</a:t>
            </a:r>
          </a:p>
          <a:p>
            <a:pPr algn="just"/>
            <a:r>
              <a:rPr lang="en-IN" dirty="0"/>
              <a:t>With the increase in the number of news it has got difficult for users to access news of his interest which makes it a necessity to categorize news so that it could be easily accessed</a:t>
            </a:r>
          </a:p>
          <a:p>
            <a:pPr algn="just"/>
            <a:r>
              <a:rPr lang="en-IN" dirty="0"/>
              <a:t>This will help users to access the news of their interest in real-time without wasting any time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7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8480-1F43-4E47-999D-FDF898CC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25680-D154-4A86-A1AA-3C14FA54F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312" y="1743393"/>
            <a:ext cx="5211193" cy="449049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1BC7D-8054-4212-B774-96FDF51FF1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7654" y="1743393"/>
            <a:ext cx="5028345" cy="44904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887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0C2D-8A9C-4CD1-87B0-C12E3905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K-Nearest Neighbours (KNN)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1536-4D0E-4027-8CE5-EEFE6D19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pattern recognition, the k-nearest </a:t>
            </a:r>
            <a:r>
              <a:rPr lang="en-IN" dirty="0" err="1"/>
              <a:t>neighbors</a:t>
            </a:r>
            <a:r>
              <a:rPr lang="en-IN" dirty="0"/>
              <a:t> algorithm (k-NN) is a non-parametric method used for classification</a:t>
            </a:r>
          </a:p>
          <a:p>
            <a:r>
              <a:rPr lang="en-IN" dirty="0"/>
              <a:t>The input consists of the k closest training examples in the feature space</a:t>
            </a:r>
          </a:p>
          <a:p>
            <a:r>
              <a:rPr lang="en-IN" dirty="0"/>
              <a:t>An object is classified by a plurality vote of its neighbours, with the object being assigned to the class most common among its k nearest </a:t>
            </a:r>
            <a:r>
              <a:rPr lang="en-IN" dirty="0" err="1"/>
              <a:t>neighbors</a:t>
            </a:r>
            <a:r>
              <a:rPr lang="en-IN" dirty="0"/>
              <a:t> (k is a positive integer, typically small)</a:t>
            </a:r>
          </a:p>
          <a:p>
            <a:r>
              <a:rPr lang="en-IN" dirty="0"/>
              <a:t>If k = 1, then the object is simply assigned to the class of that single nearest </a:t>
            </a:r>
            <a:r>
              <a:rPr lang="en-IN" dirty="0" err="1"/>
              <a:t>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0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FF40-352D-485A-AE07-BCC88DE4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KNN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EDE3F3-A2A6-4572-A536-73003666C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100" y="1726608"/>
            <a:ext cx="5335479" cy="418466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F6BA3-5195-4398-A2BC-FCBD581271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5591" y="1729422"/>
            <a:ext cx="5053542" cy="426497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8572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5B91-5605-4D25-9016-9B976227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Stochastic Gradient Descent (SGD)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60A-2AA3-412D-B2A3-719563FC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Stochastic Gradient Descent, a few samples are selected randomly instead of the whole data set for each iteration</a:t>
            </a:r>
          </a:p>
          <a:p>
            <a:r>
              <a:rPr lang="en-IN" dirty="0"/>
              <a:t>In Gradient Descent, there is a term called “batch” which denotes the total number of samples from a dataset that is used for calculating the gradient for each iteration</a:t>
            </a:r>
          </a:p>
          <a:p>
            <a:r>
              <a:rPr lang="en-IN" dirty="0"/>
              <a:t>Multiple iterations take place until the minima is reached</a:t>
            </a:r>
          </a:p>
          <a:p>
            <a:r>
              <a:rPr lang="en-IN" dirty="0"/>
              <a:t>The data sample is randomly shuffled and selected for performing the iterations.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3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358E-57AA-4BFC-800D-1857AC3A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for SGD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B5CBD9-FAC8-492C-B9AE-AE6ADE2B2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515" y="1991359"/>
            <a:ext cx="5157926" cy="398311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AB3E38-8852-4F72-84FE-F5998745D4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7270" y="1991358"/>
            <a:ext cx="5078730" cy="398311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72232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46316-F55F-4BB7-9E82-C8B4C602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News Summarization using NLP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ECA9-9712-4C75-9797-B3CFB81D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/>
              <a:t>Summarization can be defined as a task of producing a concise and fluent summary while preserving key information and overall meaning.</a:t>
            </a:r>
          </a:p>
          <a:p>
            <a:r>
              <a:rPr lang="en-US"/>
              <a:t>Text Summarization is one of those applications of Natural Language Processing (NLP) which is bound to have a huge impact on our lives</a:t>
            </a:r>
          </a:p>
          <a:p>
            <a:r>
              <a:rPr lang="en-US"/>
              <a:t>In general there are two types: </a:t>
            </a:r>
            <a:r>
              <a:rPr lang="en-US" b="1"/>
              <a:t>abstractive </a:t>
            </a:r>
            <a:r>
              <a:rPr lang="en-US"/>
              <a:t>and </a:t>
            </a:r>
            <a:r>
              <a:rPr lang="en-US" b="1"/>
              <a:t>extractive </a:t>
            </a:r>
            <a:r>
              <a:rPr lang="en-US"/>
              <a:t>summarization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B1D7B-8F69-4D70-A0C0-604E8664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128" y="2053142"/>
            <a:ext cx="5122652" cy="3201656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B290-050E-4A8A-8028-3F7F6125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 </a:t>
            </a:r>
            <a:r>
              <a:rPr lang="en-US" dirty="0"/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732A-8552-4CBE-A487-AACB255D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Extractive methods attempt to summarize articles by selecting a subset of words that retain the most important points</a:t>
            </a:r>
          </a:p>
          <a:p>
            <a:r>
              <a:rPr lang="en-US" dirty="0"/>
              <a:t>This approach weights the important part of sentences and uses the same to form the summary</a:t>
            </a:r>
          </a:p>
          <a:p>
            <a:r>
              <a:rPr lang="en-US" dirty="0"/>
              <a:t>Different algorithm and techniques are used to define weights for the sentences and further rank them based on importance and similarity among each other</a:t>
            </a:r>
          </a:p>
          <a:p>
            <a:pPr marL="0" indent="0">
              <a:buNone/>
            </a:pPr>
            <a:r>
              <a:rPr lang="en-US" b="1" i="1" dirty="0"/>
              <a:t>Input document → sentences similarity → weight sentences → select     sentences with higher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0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0505-3373-4B92-98A7-45F9331E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NLP implementation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5CB1C5-DB36-4278-B8E8-7C14B5D841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72" y="2219417"/>
            <a:ext cx="8811581" cy="3783653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575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DD05-180D-4280-89C4-21E11657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TextRank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0836-C1AA-44B1-B50E-C6685C92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/>
              <a:t>TextRank is an extractive and unsupervised text summarization technique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63938-D7C5-428E-8777-C3F0380D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1" y="2704730"/>
            <a:ext cx="8584565" cy="370823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775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EB44-85F6-4FBC-99F4-B1F5A058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1A63-E2E5-4581-B2F5-94FBB219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Calibri" panose="020F0502020204030204" pitchFamily="34" charset="0"/>
              </a:rPr>
              <a:t>In our project, we have implemented the five Machine Learning Algorithms to classify the news articles based on some pre-defined categories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The Random forest classifier displayed best accuracy amongst all other models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Random forest classifier could classify the news article into categories with </a:t>
            </a:r>
            <a:r>
              <a:rPr lang="en-US" b="1" dirty="0">
                <a:cs typeface="Calibri" panose="020F0502020204030204" pitchFamily="34" charset="0"/>
              </a:rPr>
              <a:t>77.66%</a:t>
            </a:r>
            <a:r>
              <a:rPr lang="en-US" dirty="0">
                <a:cs typeface="Calibri" panose="020F0502020204030204" pitchFamily="34" charset="0"/>
              </a:rPr>
              <a:t> accuracy</a:t>
            </a:r>
          </a:p>
          <a:p>
            <a:pPr marL="0" indent="0" algn="just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B1F3-4D83-4CD2-82C4-B907BA47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983" y="799444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Introduction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48E2-B74C-439B-AFB6-72EA7D8E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121" y="2080334"/>
            <a:ext cx="8915400" cy="3777622"/>
          </a:xfrm>
        </p:spPr>
        <p:txBody>
          <a:bodyPr/>
          <a:lstStyle/>
          <a:p>
            <a:pPr algn="just"/>
            <a:r>
              <a:rPr lang="en-IN" dirty="0"/>
              <a:t>We have implemented InShorts, a news classifier and a summarizing tool using Machine Learning approach</a:t>
            </a:r>
          </a:p>
          <a:p>
            <a:pPr algn="just"/>
            <a:r>
              <a:rPr lang="en-IN" dirty="0"/>
              <a:t>Using the supervised classification approach, we have implemented five machine learning models which predict the categories of news articles based on title</a:t>
            </a:r>
          </a:p>
          <a:p>
            <a:pPr algn="just"/>
            <a:r>
              <a:rPr lang="en-IN" dirty="0"/>
              <a:t>Using the Natural Language processing technique and TextRank algorithm the system extracts most important sentences from the news description and forms a short summary of the article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95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76587-4361-4179-BF22-F380FC68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Comparison of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19630019-CBC1-477C-8A48-F36912CEF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314939"/>
              </p:ext>
            </p:extLst>
          </p:nvPr>
        </p:nvGraphicFramePr>
        <p:xfrm>
          <a:off x="2425212" y="1971066"/>
          <a:ext cx="8987407" cy="3607364"/>
        </p:xfrm>
        <a:graphic>
          <a:graphicData uri="http://schemas.openxmlformats.org/drawingml/2006/table">
            <a:tbl>
              <a:tblPr firstRow="1" firstCol="1" bandRow="1"/>
              <a:tblGrid>
                <a:gridCol w="2746367">
                  <a:extLst>
                    <a:ext uri="{9D8B030D-6E8A-4147-A177-3AD203B41FA5}">
                      <a16:colId xmlns:a16="http://schemas.microsoft.com/office/drawing/2014/main" val="3881352805"/>
                    </a:ext>
                  </a:extLst>
                </a:gridCol>
                <a:gridCol w="1429474">
                  <a:extLst>
                    <a:ext uri="{9D8B030D-6E8A-4147-A177-3AD203B41FA5}">
                      <a16:colId xmlns:a16="http://schemas.microsoft.com/office/drawing/2014/main" val="878514285"/>
                    </a:ext>
                  </a:extLst>
                </a:gridCol>
                <a:gridCol w="1411398">
                  <a:extLst>
                    <a:ext uri="{9D8B030D-6E8A-4147-A177-3AD203B41FA5}">
                      <a16:colId xmlns:a16="http://schemas.microsoft.com/office/drawing/2014/main" val="3850468863"/>
                    </a:ext>
                  </a:extLst>
                </a:gridCol>
                <a:gridCol w="1086050">
                  <a:extLst>
                    <a:ext uri="{9D8B030D-6E8A-4147-A177-3AD203B41FA5}">
                      <a16:colId xmlns:a16="http://schemas.microsoft.com/office/drawing/2014/main" val="2905547560"/>
                    </a:ext>
                  </a:extLst>
                </a:gridCol>
                <a:gridCol w="1021496">
                  <a:extLst>
                    <a:ext uri="{9D8B030D-6E8A-4147-A177-3AD203B41FA5}">
                      <a16:colId xmlns:a16="http://schemas.microsoft.com/office/drawing/2014/main" val="1389269424"/>
                    </a:ext>
                  </a:extLst>
                </a:gridCol>
                <a:gridCol w="1292622">
                  <a:extLst>
                    <a:ext uri="{9D8B030D-6E8A-4147-A177-3AD203B41FA5}">
                      <a16:colId xmlns:a16="http://schemas.microsoft.com/office/drawing/2014/main" val="2960277449"/>
                    </a:ext>
                  </a:extLst>
                </a:gridCol>
              </a:tblGrid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RECALL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F1-SCORE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36209"/>
                  </a:ext>
                </a:extLst>
              </a:tr>
              <a:tr h="33991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Random Forest Classifier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77.66%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32273"/>
                  </a:ext>
                </a:extLst>
              </a:tr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Support Vector Machine Classifier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76.68%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76333"/>
                  </a:ext>
                </a:extLst>
              </a:tr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Multinomial Naïve Bayes Classifier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75.82%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40503"/>
                  </a:ext>
                </a:extLst>
              </a:tr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Stochastic Gradient Descent Classifier</a:t>
                      </a:r>
                      <a:endParaRPr lang="en-IN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75.61%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3505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62192"/>
                  </a:ext>
                </a:extLst>
              </a:tr>
              <a:tr h="653490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K-Nearest Neighbor Classifier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75.35%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0.79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3360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549" marR="111549" marT="154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61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99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9641-ED8D-4172-9263-65B4224B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Summarization 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D4A4-A96F-4404-B40E-7F6B56FA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our project we have implemented the text rank algorithm which a subset of Extractive and unsupervised text summarization technique</a:t>
            </a:r>
          </a:p>
          <a:p>
            <a:r>
              <a:rPr lang="en-IN" dirty="0"/>
              <a:t>Our news articles contained more than 100 lines of text in the description which was converted into a 10-line summary without losing the integrity and the context of the article with the help of this NLP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9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408B-89E0-4B5A-9CA9-52754776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7F3930-6692-4D31-AF59-81CEE17D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was to gain insights into the information retrieval field in terms of how classification and summarization functionality works</a:t>
            </a:r>
          </a:p>
          <a:p>
            <a:r>
              <a:rPr lang="en-US" dirty="0"/>
              <a:t>We have categorized the news article dataset with high accuracy into categories such as Entertainment, Politics, Crime, Health &amp; Technology and Business &amp; Finance and also created relevant visualizations for the same</a:t>
            </a:r>
          </a:p>
          <a:p>
            <a:r>
              <a:rPr lang="en-US" dirty="0"/>
              <a:t>We concluded that Random Forest Classifier model displayed the highest rate of accuracy amongst all the classifier models</a:t>
            </a:r>
          </a:p>
          <a:p>
            <a:r>
              <a:rPr lang="en-US" dirty="0"/>
              <a:t>We achieved summarization of news by implementing NLP techniques</a:t>
            </a:r>
          </a:p>
        </p:txBody>
      </p:sp>
    </p:spTree>
    <p:extLst>
      <p:ext uri="{BB962C8B-B14F-4D97-AF65-F5344CB8AC3E}">
        <p14:creationId xmlns:p14="http://schemas.microsoft.com/office/powerpoint/2010/main" val="3716069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BDC215-FB76-419A-8B00-FDBF70F4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774" y="47356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EB1B6-858D-4F8A-9BBC-B06E779B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812" y="1264555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Classification of News Dataset </a:t>
            </a:r>
            <a:r>
              <a:rPr lang="en-IN" u="sng" dirty="0">
                <a:hlinkClick r:id="rId2"/>
              </a:rPr>
              <a:t>http://cs229.stanford.edu/proj2018/report/183.pdf</a:t>
            </a:r>
            <a:endParaRPr lang="en-US" dirty="0"/>
          </a:p>
          <a:p>
            <a:r>
              <a:rPr lang="en-IN" u="sng" dirty="0">
                <a:hlinkClick r:id="rId3"/>
              </a:rPr>
              <a:t>http://www.iosrjournals.org/iosr-jce/papers/Vol18-issue1/Version-3/D018132226.pdf</a:t>
            </a:r>
            <a:endParaRPr lang="en-US" dirty="0"/>
          </a:p>
          <a:p>
            <a:r>
              <a:rPr lang="en-IN" dirty="0"/>
              <a:t>Luo, </a:t>
            </a:r>
            <a:r>
              <a:rPr lang="en-IN" dirty="0" err="1"/>
              <a:t>Congnan</a:t>
            </a:r>
            <a:r>
              <a:rPr lang="en-IN" dirty="0"/>
              <a:t>, </a:t>
            </a:r>
            <a:r>
              <a:rPr lang="en-IN" dirty="0" err="1"/>
              <a:t>Yanjun</a:t>
            </a:r>
            <a:r>
              <a:rPr lang="en-IN" dirty="0"/>
              <a:t> Li, and Soon M. Chung. "Text document clustering based on </a:t>
            </a:r>
            <a:r>
              <a:rPr lang="en-IN" dirty="0" err="1"/>
              <a:t>neighbors</a:t>
            </a:r>
            <a:r>
              <a:rPr lang="en-IN" dirty="0"/>
              <a:t>." </a:t>
            </a:r>
            <a:endParaRPr lang="en-US" dirty="0"/>
          </a:p>
          <a:p>
            <a:r>
              <a:rPr lang="en-IN" dirty="0" err="1"/>
              <a:t>Scikit</a:t>
            </a:r>
            <a:r>
              <a:rPr lang="en-IN" dirty="0"/>
              <a:t>-learn Text Feature Extraction </a:t>
            </a:r>
            <a:endParaRPr lang="en-US" dirty="0"/>
          </a:p>
          <a:p>
            <a:r>
              <a:rPr lang="en-IN" u="sng" dirty="0">
                <a:hlinkClick r:id="rId4"/>
              </a:rPr>
              <a:t>https://scikitlearn.org/stable/modules/feature_extraction.html#text-feature-extraction</a:t>
            </a:r>
            <a:endParaRPr lang="en-US" dirty="0"/>
          </a:p>
          <a:p>
            <a:r>
              <a:rPr lang="en-IN" dirty="0" err="1"/>
              <a:t>Scikit</a:t>
            </a:r>
            <a:r>
              <a:rPr lang="en-IN" dirty="0"/>
              <a:t>-learn Random Forest Classifier https://scikit- </a:t>
            </a:r>
            <a:endParaRPr lang="en-US" dirty="0"/>
          </a:p>
          <a:p>
            <a:r>
              <a:rPr lang="en-IN" dirty="0"/>
              <a:t>learn.org/stable/modules/generated/sklearn.ensemble.RandomForestClassifier.html</a:t>
            </a:r>
            <a:endParaRPr lang="en-US" dirty="0"/>
          </a:p>
          <a:p>
            <a:r>
              <a:rPr lang="en-IN" dirty="0" err="1"/>
              <a:t>Scikit</a:t>
            </a:r>
            <a:r>
              <a:rPr lang="en-IN" dirty="0"/>
              <a:t>-learn K-Nearest </a:t>
            </a:r>
            <a:r>
              <a:rPr lang="en-IN" dirty="0" err="1"/>
              <a:t>Neighbors</a:t>
            </a:r>
            <a:r>
              <a:rPr lang="en-IN" dirty="0"/>
              <a:t> Classifier </a:t>
            </a:r>
            <a:r>
              <a:rPr lang="en-IN" u="sng" dirty="0">
                <a:hlinkClick r:id="rId5"/>
              </a:rPr>
              <a:t>https://scikit</a:t>
            </a:r>
            <a:endParaRPr lang="en-US" dirty="0"/>
          </a:p>
          <a:p>
            <a:r>
              <a:rPr lang="en-IN" dirty="0"/>
              <a:t>learn.org/stable/modules/generated/sklearn.neighbors.KNeighborsClassifier.html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56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0FDAB662-4ED5-4BBB-8F57-D5585581F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11" y="1231951"/>
            <a:ext cx="9392574" cy="41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1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C1C1-B191-4EF2-899F-505589EB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100" y="73484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9AD8-5E0F-4C6F-BF9C-ADE06072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225" y="2015732"/>
            <a:ext cx="9474629" cy="4037749"/>
          </a:xfrm>
        </p:spPr>
        <p:txBody>
          <a:bodyPr>
            <a:normAutofit/>
          </a:bodyPr>
          <a:lstStyle/>
          <a:p>
            <a:r>
              <a:rPr lang="en-IN" dirty="0"/>
              <a:t>Classification is a difficult activity as it</a:t>
            </a:r>
            <a:r>
              <a:rPr lang="en-US" dirty="0"/>
              <a:t> </a:t>
            </a:r>
            <a:r>
              <a:rPr lang="en-IN" dirty="0"/>
              <a:t>requires pre-processing steps to convert the textual data into structured form from the un-structured form</a:t>
            </a:r>
          </a:p>
          <a:p>
            <a:r>
              <a:rPr lang="en-IN" dirty="0"/>
              <a:t>Text classification process involves following main steps for classification of news article: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collection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Pre-processing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Feature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Classification techniques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Evaluating performance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4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36F077-E03F-47A2-BFCE-6C111A1E1FAD}"/>
              </a:ext>
            </a:extLst>
          </p:cNvPr>
          <p:cNvSpPr txBox="1"/>
          <p:nvPr/>
        </p:nvSpPr>
        <p:spPr>
          <a:xfrm>
            <a:off x="4211321" y="359230"/>
            <a:ext cx="5191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E57E-DAE7-44A7-AECC-96ADB5B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412218D-1BC2-4439-BE0F-94D89F43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02771"/>
            <a:ext cx="8336133" cy="5295999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45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67BA-46D4-48F2-A7AD-5DC6C899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/>
              <a:t>Data cleaning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B994-2455-4336-B944-F47FF200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algn="just"/>
            <a:r>
              <a:rPr lang="en-IN" b="1" dirty="0"/>
              <a:t>Special character and non ascii character cleaning: </a:t>
            </a:r>
            <a:r>
              <a:rPr lang="en-IN" dirty="0"/>
              <a:t>special characters such as “\n” double quotes must be removed from the text along with non ascii characters</a:t>
            </a:r>
          </a:p>
          <a:p>
            <a:pPr algn="just"/>
            <a:r>
              <a:rPr lang="en-IN" b="1" dirty="0" err="1"/>
              <a:t>Upcase</a:t>
            </a:r>
            <a:r>
              <a:rPr lang="en-IN" b="1" dirty="0"/>
              <a:t>/</a:t>
            </a:r>
            <a:r>
              <a:rPr lang="en-IN" b="1" dirty="0" err="1"/>
              <a:t>downcase</a:t>
            </a:r>
            <a:r>
              <a:rPr lang="en-IN" b="1" dirty="0"/>
              <a:t>: </a:t>
            </a:r>
            <a:r>
              <a:rPr lang="en-IN" dirty="0"/>
              <a:t>“Book” and “book” to be the same word and have the same predicting power. For that reason we have </a:t>
            </a:r>
            <a:r>
              <a:rPr lang="en-IN" dirty="0" err="1"/>
              <a:t>downcased</a:t>
            </a:r>
            <a:r>
              <a:rPr lang="en-IN" dirty="0"/>
              <a:t> every word</a:t>
            </a:r>
            <a:endParaRPr lang="en-IN" b="1" dirty="0"/>
          </a:p>
          <a:p>
            <a:pPr algn="just"/>
            <a:r>
              <a:rPr lang="en-IN" b="1" dirty="0"/>
              <a:t>Punctuation signs: </a:t>
            </a:r>
            <a:r>
              <a:rPr lang="en-IN" dirty="0"/>
              <a:t>characters such as “?”, “!”, “;” have been removed</a:t>
            </a:r>
            <a:endParaRPr lang="en-IN" b="1" dirty="0"/>
          </a:p>
          <a:p>
            <a:pPr algn="just"/>
            <a:r>
              <a:rPr lang="en-IN" b="1" dirty="0"/>
              <a:t>Stop words: </a:t>
            </a:r>
            <a:r>
              <a:rPr lang="en-IN" dirty="0"/>
              <a:t>words such as “what” or “the” won’t have any predicting power since they will presumably be common to all the documents. They may represent noise that can be eliminated</a:t>
            </a:r>
            <a:endParaRPr lang="en-IN" b="1" dirty="0"/>
          </a:p>
          <a:p>
            <a:pPr algn="just"/>
            <a:endParaRPr lang="en-IN" b="1" dirty="0"/>
          </a:p>
          <a:p>
            <a:pPr algn="just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2681-087B-4C2B-8900-3B263245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002D-AF8F-4769-98DE-AF5DDE95D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Pre-processing refers to the transformations applied to our data before feeding it to the algorithm</a:t>
            </a:r>
          </a:p>
          <a:p>
            <a:pPr algn="just"/>
            <a:r>
              <a:rPr lang="en-IN" dirty="0"/>
              <a:t>Some specified Machine Learning model needs information in a specified format</a:t>
            </a:r>
          </a:p>
          <a:p>
            <a:pPr algn="just"/>
            <a:r>
              <a:rPr lang="en-IN" dirty="0"/>
              <a:t>For achieving better results from the applied model in Machine Learning the format of the data must be in a proper manner</a:t>
            </a:r>
          </a:p>
          <a:p>
            <a:pPr algn="just"/>
            <a:r>
              <a:rPr lang="en-IN" dirty="0"/>
              <a:t>We have performed data pre-processing on the raw dataset to convert it into a clean and useable dataset</a:t>
            </a:r>
            <a:endParaRPr lang="en-IN" b="1" dirty="0"/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12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45908-7431-4ED2-801B-C4357F26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B9FE-1CAE-4817-807B-EE3A1679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/>
              <a:t>Feature engineering is the process of transforming data into features to act as inputs for machine learning models</a:t>
            </a:r>
          </a:p>
          <a:p>
            <a:pPr>
              <a:lnSpc>
                <a:spcPct val="90000"/>
              </a:lnSpc>
            </a:pPr>
            <a:r>
              <a:rPr lang="en-IN" sz="1500"/>
              <a:t>For feature engineering we created clusters for categories</a:t>
            </a:r>
          </a:p>
          <a:p>
            <a:pPr>
              <a:lnSpc>
                <a:spcPct val="90000"/>
              </a:lnSpc>
            </a:pPr>
            <a:r>
              <a:rPr lang="en-IN" sz="1500"/>
              <a:t>Initially there were around 170 categories which we grouped into 5 categories as below: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/>
              <a:t>Entertainment</a:t>
            </a:r>
            <a:endParaRPr lang="en-US" sz="150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/>
              <a:t>Health and Technology</a:t>
            </a:r>
            <a:endParaRPr lang="en-US" sz="150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/>
              <a:t>Politics</a:t>
            </a:r>
            <a:endParaRPr lang="en-US" sz="150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/>
              <a:t>Crime</a:t>
            </a:r>
            <a:endParaRPr lang="en-US" sz="1500"/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1500"/>
              <a:t>Business and Finance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</p:txBody>
      </p:sp>
      <p:pic>
        <p:nvPicPr>
          <p:cNvPr id="5" name="Picture 4" descr="A picture containing accessory, umbrella&#10;&#10;Description automatically generated">
            <a:extLst>
              <a:ext uri="{FF2B5EF4-FFF2-40B4-BE49-F238E27FC236}">
                <a16:creationId xmlns:a16="http://schemas.microsoft.com/office/drawing/2014/main" id="{70BD9FB4-3D19-4171-B5D8-740FD2A5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63" y="2202208"/>
            <a:ext cx="5307012" cy="36220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1CF6-7F0B-41DE-B067-3C360C77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Category distribution of data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DC650-F576-4FA9-9B20-D61550844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398" y="1629792"/>
            <a:ext cx="5781677" cy="4708336"/>
          </a:xfr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7006583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6936867FB4BD4CBBB1D9655E335B32" ma:contentTypeVersion="9" ma:contentTypeDescription="Create a new document." ma:contentTypeScope="" ma:versionID="093fc0a48a8d84dd4ca93c422ed64383">
  <xsd:schema xmlns:xsd="http://www.w3.org/2001/XMLSchema" xmlns:xs="http://www.w3.org/2001/XMLSchema" xmlns:p="http://schemas.microsoft.com/office/2006/metadata/properties" xmlns:ns2="251e4a2b-1a33-4513-9017-f0bb34cca31e" targetNamespace="http://schemas.microsoft.com/office/2006/metadata/properties" ma:root="true" ma:fieldsID="b5fb4d1519b0d62254aa08835b0a464d" ns2:_="">
    <xsd:import namespace="251e4a2b-1a33-4513-9017-f0bb34cca3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e4a2b-1a33-4513-9017-f0bb34cca3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9DF2B-91E1-4166-B819-900FC02391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B5990-A76B-40F7-8A03-88233ED0ED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e4a2b-1a33-4513-9017-f0bb34cca3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A1DB4-1DBF-4E5B-A3B8-F441073AEA9F}">
  <ds:schemaRefs>
    <ds:schemaRef ds:uri="http://schemas.microsoft.com/office/2006/documentManagement/types"/>
    <ds:schemaRef ds:uri="http://schemas.microsoft.com/office/2006/metadata/properties"/>
    <ds:schemaRef ds:uri="251e4a2b-1a33-4513-9017-f0bb34cca31e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1555</Words>
  <Application>Microsoft Office PowerPoint</Application>
  <PresentationFormat>Widescreen</PresentationFormat>
  <Paragraphs>173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Wingdings</vt:lpstr>
      <vt:lpstr>Wingdings 3</vt:lpstr>
      <vt:lpstr>Wisp</vt:lpstr>
      <vt:lpstr>InShorts: Classifying and Summarizing Daily News  (Team 4 Monday Batch)</vt:lpstr>
      <vt:lpstr>Introduction</vt:lpstr>
      <vt:lpstr>Introduction contd.</vt:lpstr>
      <vt:lpstr>Approach</vt:lpstr>
      <vt:lpstr>PowerPoint Presentation</vt:lpstr>
      <vt:lpstr>Data cleaning process</vt:lpstr>
      <vt:lpstr>Data Pre-processing</vt:lpstr>
      <vt:lpstr>Feature Engineering</vt:lpstr>
      <vt:lpstr>Category distribution of data </vt:lpstr>
      <vt:lpstr>PowerPoint Presentation</vt:lpstr>
      <vt:lpstr>Libraries Used</vt:lpstr>
      <vt:lpstr>Libraries Used</vt:lpstr>
      <vt:lpstr>Libraries Used</vt:lpstr>
      <vt:lpstr>ML Algorithms</vt:lpstr>
      <vt:lpstr>Multinomial Naïve Bayes (MNB) </vt:lpstr>
      <vt:lpstr>Results for MNB</vt:lpstr>
      <vt:lpstr>Random Forest </vt:lpstr>
      <vt:lpstr>Results for Random Forest</vt:lpstr>
      <vt:lpstr>Support Vector Machine (SVM) </vt:lpstr>
      <vt:lpstr>Results for SVM</vt:lpstr>
      <vt:lpstr>K-Nearest Neighbours (KNN) </vt:lpstr>
      <vt:lpstr>Results for KNN</vt:lpstr>
      <vt:lpstr>Stochastic Gradient Descent (SGD) </vt:lpstr>
      <vt:lpstr>Results for SGD</vt:lpstr>
      <vt:lpstr>News Summarization using NLP</vt:lpstr>
      <vt:lpstr> Extractive Summarization</vt:lpstr>
      <vt:lpstr>NLP implementation flow</vt:lpstr>
      <vt:lpstr>TextRank Algorithm</vt:lpstr>
      <vt:lpstr>Result and Analysis</vt:lpstr>
      <vt:lpstr>Comparison of results</vt:lpstr>
      <vt:lpstr>Summarization result and analysis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InShorts: Classifying and Summarizing Daily News  (Team 4 Monday Batch)</dc:title>
  <dc:creator>Anuja Ajit Naik</dc:creator>
  <cp:lastModifiedBy>Eshanee Thakur</cp:lastModifiedBy>
  <cp:revision>25</cp:revision>
  <dcterms:created xsi:type="dcterms:W3CDTF">2020-04-12T14:08:49Z</dcterms:created>
  <dcterms:modified xsi:type="dcterms:W3CDTF">2020-04-12T22:25:04Z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0x010100896936867FB4BD4CBBB1D9655E335B32</vt:lpwstr>
  </property>
</Properties>
</file>