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0" r:id="rId5"/>
    <p:sldId id="271" r:id="rId6"/>
    <p:sldId id="285" r:id="rId7"/>
    <p:sldId id="294" r:id="rId8"/>
    <p:sldId id="298" r:id="rId9"/>
    <p:sldId id="286" r:id="rId10"/>
    <p:sldId id="295" r:id="rId11"/>
    <p:sldId id="288" r:id="rId12"/>
    <p:sldId id="290" r:id="rId13"/>
    <p:sldId id="291" r:id="rId14"/>
    <p:sldId id="299" r:id="rId15"/>
    <p:sldId id="296" r:id="rId16"/>
    <p:sldId id="264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4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8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80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1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50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0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6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9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0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2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9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6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2B40-9820-4C48-8F4F-A64D856A10B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-ak_kajhbePb1_NzvtnA8kmErCSwUN9yEJqvIdsac0/edit?usp=sharing" TargetMode="External"/><Relationship Id="rId2" Type="http://schemas.openxmlformats.org/officeDocument/2006/relationships/hyperlink" Target="https://docs.google.com/spreadsheets/d/1QZcrT5BZhKOTA9_pnpaorlPPRI7wW4BCzT_FyVd0YQY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82911"/>
            <a:ext cx="7989859" cy="1646299"/>
          </a:xfrm>
        </p:spPr>
        <p:txBody>
          <a:bodyPr/>
          <a:lstStyle/>
          <a:p>
            <a:pPr algn="l"/>
            <a:r>
              <a:rPr lang="en-US" sz="6000" dirty="0" smtClean="0"/>
              <a:t>Task-5: </a:t>
            </a:r>
            <a:r>
              <a:rPr lang="en-IN" b="1" dirty="0"/>
              <a:t>IMDB Movie Analysis</a:t>
            </a:r>
          </a:p>
        </p:txBody>
      </p:sp>
    </p:spTree>
    <p:extLst>
      <p:ext uri="{BB962C8B-B14F-4D97-AF65-F5344CB8AC3E}">
        <p14:creationId xmlns:p14="http://schemas.microsoft.com/office/powerpoint/2010/main" val="19501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2</a:t>
            </a:r>
            <a:r>
              <a:rPr lang="en-IN" b="1" dirty="0" smtClean="0">
                <a:solidFill>
                  <a:schemeClr val="tx1"/>
                </a:solidFill>
              </a:rPr>
              <a:t>) Movie Duration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10588" y="1559780"/>
            <a:ext cx="83824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Analyze the distribution of movie durations and its impact on the IMDB score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</a:t>
            </a:r>
            <a:r>
              <a:rPr lang="en-US" b="1" dirty="0"/>
              <a:t>: </a:t>
            </a:r>
            <a:r>
              <a:rPr lang="en-US" dirty="0" smtClean="0"/>
              <a:t>Analyze </a:t>
            </a:r>
            <a:r>
              <a:rPr lang="en-US" dirty="0"/>
              <a:t>the distribution of movie durations and identify the relationship </a:t>
            </a:r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dirty="0"/>
              <a:t>movie duration and IMDB score.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52057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68" y="2705237"/>
            <a:ext cx="6283279" cy="38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3</a:t>
            </a:r>
            <a:r>
              <a:rPr lang="en-IN" b="1" dirty="0" smtClean="0">
                <a:solidFill>
                  <a:schemeClr val="tx1"/>
                </a:solidFill>
              </a:rPr>
              <a:t>) Movie Language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511375"/>
            <a:ext cx="78567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Situation: Examine the distribution of movies based on their language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</a:t>
            </a:r>
            <a:r>
              <a:rPr lang="en-US" dirty="0"/>
              <a:t> Determine the most common languages used in movies and analyze </a:t>
            </a:r>
            <a:endParaRPr lang="en-US" dirty="0" smtClean="0"/>
          </a:p>
          <a:p>
            <a:r>
              <a:rPr lang="en-US" dirty="0" smtClean="0"/>
              <a:t>their </a:t>
            </a:r>
            <a:r>
              <a:rPr lang="en-US" dirty="0"/>
              <a:t>impact on the IMDB score using descriptive statistics.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555966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Results: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" y="3046559"/>
            <a:ext cx="11381346" cy="27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4) Movie Director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09289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85412" y="1457666"/>
            <a:ext cx="8345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Influence of directors on movie ratings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 </a:t>
            </a:r>
            <a:r>
              <a:rPr lang="en-US" dirty="0" smtClean="0"/>
              <a:t>Identify </a:t>
            </a:r>
            <a:r>
              <a:rPr lang="en-US" dirty="0"/>
              <a:t>the top directors based on their average IMDB score and analyze </a:t>
            </a:r>
            <a:endParaRPr lang="en-US" dirty="0" smtClean="0"/>
          </a:p>
          <a:p>
            <a:r>
              <a:rPr lang="en-US" dirty="0" smtClean="0"/>
              <a:t>their </a:t>
            </a:r>
            <a:r>
              <a:rPr lang="en-US" dirty="0"/>
              <a:t>contribution to the success of movies using percentile calculations.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38099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" y="2750328"/>
            <a:ext cx="10384109" cy="36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5</a:t>
            </a:r>
            <a:r>
              <a:rPr lang="en-IN" b="1" dirty="0" smtClean="0">
                <a:solidFill>
                  <a:schemeClr val="tx1"/>
                </a:solidFill>
              </a:rPr>
              <a:t>) Movie Budget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511375"/>
            <a:ext cx="83825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Explore the relationship between movie budgets and their financial success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</a:t>
            </a:r>
            <a:r>
              <a:rPr lang="en-US" dirty="0"/>
              <a:t>  Analyze the correlation between movie budgets and gross earnings, and </a:t>
            </a:r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the movies with the highest profit margin.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488414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0" y="2857747"/>
            <a:ext cx="6896794" cy="35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5</a:t>
            </a:r>
            <a:r>
              <a:rPr lang="en-IN" b="1" dirty="0" smtClean="0">
                <a:solidFill>
                  <a:schemeClr val="tx1"/>
                </a:solidFill>
              </a:rPr>
              <a:t>) Movie Budget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511375"/>
            <a:ext cx="83825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Explore the relationship between movie budgets and their financial success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</a:t>
            </a:r>
            <a:r>
              <a:rPr lang="en-US" dirty="0"/>
              <a:t>  Analyze the correlation between movie budgets and gross earnings, and </a:t>
            </a:r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the movies with the highest profit margin.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488414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Results: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37" y="2673080"/>
            <a:ext cx="6066880" cy="37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5</a:t>
            </a:r>
            <a:r>
              <a:rPr lang="en-IN" b="1" dirty="0" smtClean="0">
                <a:solidFill>
                  <a:schemeClr val="tx1"/>
                </a:solidFill>
              </a:rPr>
              <a:t>) Movie Budget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09288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511375"/>
            <a:ext cx="83825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Explore the relationship between movie budgets and their financial success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</a:t>
            </a:r>
            <a:r>
              <a:rPr lang="en-US" dirty="0"/>
              <a:t>  Analyze the correlation between movie budgets and gross earnings, and </a:t>
            </a:r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the movies with the highest profit margin.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488414"/>
            <a:ext cx="220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Correlation Graph: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" y="2911455"/>
            <a:ext cx="8440540" cy="35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755"/>
            <a:ext cx="8596668" cy="3695925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The Most common movie genres from the dataset are Drama, Comedy, Thriller and Action.</a:t>
            </a:r>
          </a:p>
          <a:p>
            <a:pPr fontAlgn="base"/>
            <a:r>
              <a:rPr lang="en-US" dirty="0"/>
              <a:t>The Average duration of a Movie is 109 minutes. The </a:t>
            </a:r>
            <a:r>
              <a:rPr lang="en-US" dirty="0" err="1"/>
              <a:t>trendline</a:t>
            </a:r>
            <a:r>
              <a:rPr lang="en-US" dirty="0"/>
              <a:t> between the duration vs </a:t>
            </a:r>
            <a:r>
              <a:rPr lang="en-US" dirty="0" err="1"/>
              <a:t>imdb</a:t>
            </a:r>
            <a:r>
              <a:rPr lang="en-US" dirty="0"/>
              <a:t> score is elevated upward with R^2 = 0.131</a:t>
            </a:r>
          </a:p>
          <a:p>
            <a:pPr fontAlgn="base"/>
            <a:r>
              <a:rPr lang="en-US" dirty="0"/>
              <a:t>The Most common languages used in the movies are English, French, Spanish, Mandarin and German. I have also Observed that the languages Telugu and Persian have the highest average </a:t>
            </a:r>
            <a:r>
              <a:rPr lang="en-US" dirty="0" err="1"/>
              <a:t>imdb</a:t>
            </a:r>
            <a:r>
              <a:rPr lang="en-US" dirty="0"/>
              <a:t> score.</a:t>
            </a:r>
          </a:p>
          <a:p>
            <a:pPr fontAlgn="base"/>
            <a:r>
              <a:rPr lang="en-IN" dirty="0"/>
              <a:t>I have identified that Tony Kaye, Charles Chaplin, Alfred Hitchcock, Ron Fricke, Damien Chazelle, Majid </a:t>
            </a:r>
            <a:r>
              <a:rPr lang="en-IN" dirty="0" err="1"/>
              <a:t>Majidi</a:t>
            </a:r>
            <a:r>
              <a:rPr lang="en-IN" dirty="0"/>
              <a:t>, Sergio Leone, Christopher Nolan, SS </a:t>
            </a:r>
            <a:r>
              <a:rPr lang="en-IN" dirty="0" err="1"/>
              <a:t>Rajamouli</a:t>
            </a:r>
            <a:r>
              <a:rPr lang="en-IN" dirty="0"/>
              <a:t> and Richard Marquand are the top 10 directors with average </a:t>
            </a:r>
            <a:r>
              <a:rPr lang="en-IN" dirty="0" err="1"/>
              <a:t>imdb</a:t>
            </a:r>
            <a:r>
              <a:rPr lang="en-IN" dirty="0"/>
              <a:t> score &gt;=</a:t>
            </a:r>
            <a:r>
              <a:rPr lang="en-IN" dirty="0" smtClean="0"/>
              <a:t>8.4</a:t>
            </a:r>
          </a:p>
          <a:p>
            <a:pPr fontAlgn="base"/>
            <a:r>
              <a:rPr lang="en-US" dirty="0"/>
              <a:t>The Top-5 with highest profits are Avatar, Jurassic World, Titanic, Star Wars: Episode IV - A New Hope and E.T. The Extra-Terrestrial. The Correlation between budget and gross is positive. 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6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755"/>
            <a:ext cx="8596668" cy="2385285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The </a:t>
            </a:r>
            <a:r>
              <a:rPr lang="en-US" dirty="0" smtClean="0"/>
              <a:t>Cleaned Dataset:</a:t>
            </a:r>
          </a:p>
          <a:p>
            <a:pPr marL="0" indent="0" fontAlgn="base">
              <a:buNone/>
            </a:pPr>
            <a:r>
              <a:rPr lang="en-US" dirty="0" smtClean="0">
                <a:hlinkClick r:id="rId2" tooltip="https://docs.google.com/spreadsheets/d/1QZcrT5BZhKOTA9_pnpaorlPPRI7wW4BCzT_FyVd0YQY/edit?usp=sharing"/>
              </a:rPr>
              <a:t>https://docs.google.com/spreadsheets/d/1QZcrT5BZhKOTA9_pnpaorlPPRI7wW4BCzT_FyVd0YQY/edit?usp=sharing</a:t>
            </a:r>
            <a:endParaRPr lang="en-US" dirty="0" smtClean="0"/>
          </a:p>
          <a:p>
            <a:pPr fontAlgn="base"/>
            <a:r>
              <a:rPr lang="en-US" dirty="0" smtClean="0"/>
              <a:t>The Results Dataset:</a:t>
            </a:r>
          </a:p>
          <a:p>
            <a:pPr marL="0" indent="0" fontAlgn="base">
              <a:buNone/>
            </a:pPr>
            <a:r>
              <a:rPr lang="en-US" dirty="0" smtClean="0">
                <a:hlinkClick r:id="rId3"/>
              </a:rPr>
              <a:t>https://docs.google.com/spreadsheets/d/1X-ak_kajhbePb1_NzvtnA8kmErCSwUN9yEJqvIdsac0/edit?usp=sharing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2397" y="4190118"/>
            <a:ext cx="3106541" cy="626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114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61270"/>
            <a:ext cx="8596668" cy="1320800"/>
          </a:xfrm>
        </p:spPr>
        <p:txBody>
          <a:bodyPr/>
          <a:lstStyle/>
          <a:p>
            <a:r>
              <a:rPr lang="en-IN" dirty="0" smtClean="0"/>
              <a:t>Excel Tasks: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99514"/>
            <a:ext cx="8596668" cy="239399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Movie </a:t>
            </a:r>
            <a:r>
              <a:rPr lang="en-IN" dirty="0" smtClean="0">
                <a:solidFill>
                  <a:schemeClr val="tx1"/>
                </a:solidFill>
              </a:rPr>
              <a:t>Genre Analysis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Duration Analysis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Language </a:t>
            </a:r>
            <a:r>
              <a:rPr lang="en-IN" dirty="0" smtClean="0">
                <a:solidFill>
                  <a:schemeClr val="tx1"/>
                </a:solidFill>
              </a:rPr>
              <a:t>Analysis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Director Analysis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Budget Analysis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661114"/>
            <a:ext cx="8596668" cy="644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Contents: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1488099"/>
            <a:ext cx="8596668" cy="1690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Project Description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Tech Stack Used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Approach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Insights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Results and Conclusion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361838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Project Description: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1102067"/>
            <a:ext cx="8902095" cy="2520699"/>
          </a:xfrm>
        </p:spPr>
        <p:txBody>
          <a:bodyPr>
            <a:noAutofit/>
          </a:bodyPr>
          <a:lstStyle/>
          <a:p>
            <a:r>
              <a:rPr lang="en-US" dirty="0"/>
              <a:t>The IMDb Movie Analysis project aims to explore and analyze a comprehensive dataset </a:t>
            </a:r>
            <a:r>
              <a:rPr lang="en-US" dirty="0" smtClean="0"/>
              <a:t>of movies </a:t>
            </a:r>
            <a:r>
              <a:rPr lang="en-US" dirty="0"/>
              <a:t>available on the IMDb platform.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dataset contains essential information </a:t>
            </a:r>
            <a:r>
              <a:rPr lang="en-US" dirty="0" smtClean="0"/>
              <a:t>about movies</a:t>
            </a:r>
            <a:r>
              <a:rPr lang="en-US" dirty="0"/>
              <a:t>, including director names, movie titles, duration, genre, budget, gross earnings, </a:t>
            </a:r>
            <a:r>
              <a:rPr lang="en-US" dirty="0" smtClean="0"/>
              <a:t>IMDb ratings</a:t>
            </a:r>
            <a:r>
              <a:rPr lang="en-US" dirty="0"/>
              <a:t>, and more. </a:t>
            </a:r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/>
              <a:t>in-depth data analysis using Excel, Data Visualization and </a:t>
            </a:r>
            <a:r>
              <a:rPr lang="en-US" dirty="0" smtClean="0"/>
              <a:t>Statistics techniques </a:t>
            </a:r>
            <a:r>
              <a:rPr lang="en-US" dirty="0"/>
              <a:t>this project seeks to extract valuable insights and trends that contribute to a </a:t>
            </a:r>
            <a:r>
              <a:rPr lang="en-US" dirty="0" smtClean="0"/>
              <a:t>movie's </a:t>
            </a:r>
            <a:r>
              <a:rPr lang="en-IN" dirty="0" smtClean="0"/>
              <a:t>success.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374" y="3846105"/>
            <a:ext cx="8596668" cy="42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chemeClr val="tx1"/>
                </a:solidFill>
              </a:rPr>
              <a:t>Software Used</a:t>
            </a:r>
            <a:r>
              <a:rPr lang="en-US" b="1" dirty="0" smtClean="0">
                <a:solidFill>
                  <a:schemeClr val="tx1"/>
                </a:solidFill>
              </a:rPr>
              <a:t>: Microsoft Excel 365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6374" y="4843236"/>
            <a:ext cx="8596668" cy="42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chemeClr val="tx1"/>
                </a:solidFill>
              </a:rPr>
              <a:t>NOTE: ALL THE LINKS FOR CLEANED DATASET AND SOLUTIONS DATASET ARE PROVIDED BELOW !!!</a:t>
            </a:r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My Approach: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60" y="1476535"/>
            <a:ext cx="8902095" cy="4596937"/>
          </a:xfrm>
        </p:spPr>
        <p:txBody>
          <a:bodyPr>
            <a:noAutofit/>
          </a:bodyPr>
          <a:lstStyle/>
          <a:p>
            <a:r>
              <a:rPr lang="en-US" dirty="0"/>
              <a:t>I have gone through the dataset and understood all the given columns. Then I have observed that there are a total of 28 Columns and 5043 Rows. This dataset consists of unwanted columns, Null values and Blank rows. So, I have decided to Clean this dataset thoroughly.</a:t>
            </a:r>
            <a:endParaRPr lang="en-US" sz="2400" dirty="0"/>
          </a:p>
          <a:p>
            <a:pPr fontAlgn="base">
              <a:buFont typeface="+mj-lt"/>
              <a:buAutoNum type="arabicPeriod"/>
            </a:pPr>
            <a:r>
              <a:rPr lang="en-US" dirty="0"/>
              <a:t>First, I have deleted the columns which have no relation to our project and don't provide any valuable insights. In the end, I only left with 9 Columns which are director’s name, duration, movie title, genre, budget, gross, </a:t>
            </a:r>
            <a:r>
              <a:rPr lang="en-US" dirty="0" smtClean="0"/>
              <a:t>IMDB </a:t>
            </a:r>
            <a:r>
              <a:rPr lang="en-US" dirty="0"/>
              <a:t>rating, language and country.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Then, I noticed that there were many blank rows. To find them I first clicked on “Find &amp; Select” then clicked on “go to special” and selected the “blank” option. It highlighted all the blank rows. Then I clicked the shortcut “CTRL + - ” and selected the “Entire rows” option. This process deleted the entire blank rows in the dataset.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Finally, I also deleted the duplicate rows present in the dataset. Now, I left with a total of 9 Columns and 3786 Rows.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46214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HANDLING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792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1) Movie Genre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457666"/>
            <a:ext cx="8249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Analyze the distribution of movie genres and their impact on the IMDB score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</a:t>
            </a:r>
            <a:r>
              <a:rPr lang="en-US" b="1" dirty="0"/>
              <a:t>: </a:t>
            </a:r>
            <a:r>
              <a:rPr lang="en-US" dirty="0"/>
              <a:t>Determine the most common genres of movies in the dataset. Then,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genre, calculate descriptive statistics (mean, median, mode, range, </a:t>
            </a:r>
            <a:endParaRPr lang="en-US" dirty="0" smtClean="0"/>
          </a:p>
          <a:p>
            <a:r>
              <a:rPr lang="en-US" dirty="0" smtClean="0"/>
              <a:t>variance</a:t>
            </a:r>
            <a:r>
              <a:rPr lang="en-US" dirty="0"/>
              <a:t>, standard deviation) of the IMDB scores.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65799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9" y="3027327"/>
            <a:ext cx="10478028" cy="34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1) Movie Genre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6" name="Rectangle 5"/>
          <p:cNvSpPr/>
          <p:nvPr/>
        </p:nvSpPr>
        <p:spPr>
          <a:xfrm>
            <a:off x="616374" y="145766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" y="1906328"/>
            <a:ext cx="9593954" cy="39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1) Movie Genre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6" name="Rectangle 5"/>
          <p:cNvSpPr/>
          <p:nvPr/>
        </p:nvSpPr>
        <p:spPr>
          <a:xfrm>
            <a:off x="616374" y="145766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Result: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" y="1826998"/>
            <a:ext cx="7587100" cy="47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1) Movie Genre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6" name="Rectangle 5"/>
          <p:cNvSpPr/>
          <p:nvPr/>
        </p:nvSpPr>
        <p:spPr>
          <a:xfrm>
            <a:off x="616374" y="145766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3" y="1762466"/>
            <a:ext cx="7542764" cy="47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2</a:t>
            </a:r>
            <a:r>
              <a:rPr lang="en-IN" b="1" dirty="0" smtClean="0">
                <a:solidFill>
                  <a:schemeClr val="tx1"/>
                </a:solidFill>
              </a:rPr>
              <a:t>) Movie Duration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10588" y="1559780"/>
            <a:ext cx="83824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Analyze the distribution of movie durations and its impact on the IMDB score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</a:t>
            </a:r>
            <a:r>
              <a:rPr lang="en-US" b="1" dirty="0"/>
              <a:t>: </a:t>
            </a:r>
            <a:r>
              <a:rPr lang="en-US" dirty="0" smtClean="0"/>
              <a:t>Analyze </a:t>
            </a:r>
            <a:r>
              <a:rPr lang="en-US" dirty="0"/>
              <a:t>the distribution of movie durations and identify the relationship </a:t>
            </a:r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dirty="0"/>
              <a:t>movie duration and IMDB score.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52057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r="2523"/>
          <a:stretch/>
        </p:blipFill>
        <p:spPr>
          <a:xfrm>
            <a:off x="616374" y="3026119"/>
            <a:ext cx="8961120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855</TotalTime>
  <Words>824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Task-5: IMDB Movie Analysis</vt:lpstr>
      <vt:lpstr>Excel Tasks:</vt:lpstr>
      <vt:lpstr>Project Description:</vt:lpstr>
      <vt:lpstr>My Approach:</vt:lpstr>
      <vt:lpstr>1) Movie Genre Analysis:</vt:lpstr>
      <vt:lpstr>1) Movie Genre Analysis:</vt:lpstr>
      <vt:lpstr>1) Movie Genre Analysis:</vt:lpstr>
      <vt:lpstr>1) Movie Genre Analysis:</vt:lpstr>
      <vt:lpstr>2) Movie Duration Analysis:</vt:lpstr>
      <vt:lpstr>2) Movie Duration Analysis:</vt:lpstr>
      <vt:lpstr>3) Movie Language Analysis:</vt:lpstr>
      <vt:lpstr>4) Movie Director Analysis:</vt:lpstr>
      <vt:lpstr>5) Movie Budget Analysis:</vt:lpstr>
      <vt:lpstr>5) Movie Budget Analysis:</vt:lpstr>
      <vt:lpstr>5) Movie Budget Analysis:</vt:lpstr>
      <vt:lpstr>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 Buying a New Phone</dc:title>
  <dc:creator>Dell</dc:creator>
  <cp:lastModifiedBy>Dell</cp:lastModifiedBy>
  <cp:revision>52</cp:revision>
  <dcterms:created xsi:type="dcterms:W3CDTF">2023-07-28T17:41:33Z</dcterms:created>
  <dcterms:modified xsi:type="dcterms:W3CDTF">2023-09-22T14:28:45Z</dcterms:modified>
</cp:coreProperties>
</file>