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1" r:id="rId1"/>
    <p:sldMasterId id="2147483658" r:id="rId2"/>
    <p:sldMasterId id="2147483660" r:id="rId3"/>
  </p:sldMasterIdLst>
  <p:notesMasterIdLst>
    <p:notesMasterId r:id="rId15"/>
  </p:notesMasterIdLst>
  <p:sldIdLst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4630400" cy="8229600"/>
  <p:notesSz cx="8229600" cy="14630400"/>
  <p:embeddedFontLst>
    <p:embeddedFont>
      <p:font typeface="IBM Plex Sans Medium" panose="020B0603050203000203" pitchFamily="34" charset="0"/>
      <p:regular r:id="rId16"/>
    </p:embeddedFont>
    <p:embeddedFont>
      <p:font typeface="Roboto" panose="02000000000000000000" pitchFamily="2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66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055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82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7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8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02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183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872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067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330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412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0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10972368" cy="1005264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8045568"/>
            <a:ext cx="10972368" cy="237168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7863696" y="274320"/>
            <a:ext cx="2468448" cy="761616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7863696" y="274320"/>
            <a:ext cx="2468448" cy="761616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7375968" y="0"/>
            <a:ext cx="3596400" cy="1051056"/>
            <a:chOff x="7375968" y="0"/>
            <a:chExt cx="3596400" cy="1051056"/>
          </a:xfrm>
        </p:grpSpPr>
        <p:sp>
          <p:nvSpPr>
            <p:cNvPr id="5" name="CustomShape 4"/>
            <p:cNvSpPr/>
            <p:nvPr/>
          </p:nvSpPr>
          <p:spPr>
            <a:xfrm>
              <a:off x="7375968" y="0"/>
              <a:ext cx="3596400" cy="1005264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3"/>
            <a:srcRect b="10718"/>
            <a:stretch/>
          </p:blipFill>
          <p:spPr>
            <a:xfrm>
              <a:off x="7863696" y="274320"/>
              <a:ext cx="2468448" cy="761616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7833456" y="228528"/>
              <a:ext cx="2491344" cy="82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4"/>
          <a:stretch/>
        </p:blipFill>
        <p:spPr>
          <a:xfrm>
            <a:off x="7863696" y="274320"/>
            <a:ext cx="2304720" cy="730944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7863696" y="274320"/>
            <a:ext cx="2468448" cy="761616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7375968" y="0"/>
            <a:ext cx="3596400" cy="1051056"/>
            <a:chOff x="7375968" y="0"/>
            <a:chExt cx="3596400" cy="1051056"/>
          </a:xfrm>
        </p:grpSpPr>
        <p:sp>
          <p:nvSpPr>
            <p:cNvPr id="11" name="CustomShape 7"/>
            <p:cNvSpPr/>
            <p:nvPr/>
          </p:nvSpPr>
          <p:spPr>
            <a:xfrm>
              <a:off x="7375968" y="0"/>
              <a:ext cx="3596400" cy="1005264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3"/>
            <a:srcRect b="10718"/>
            <a:stretch/>
          </p:blipFill>
          <p:spPr>
            <a:xfrm>
              <a:off x="7863696" y="274320"/>
              <a:ext cx="2468448" cy="761616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7833456" y="228528"/>
              <a:ext cx="2491344" cy="82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4"/>
          <a:stretch/>
        </p:blipFill>
        <p:spPr>
          <a:xfrm>
            <a:off x="7863696" y="274320"/>
            <a:ext cx="2304720" cy="730944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7772112" cy="1005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548640" y="1645920"/>
            <a:ext cx="9875088" cy="5430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84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84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36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336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88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548640" y="7627824"/>
            <a:ext cx="2560032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44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748896" y="7627824"/>
            <a:ext cx="3474144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88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7863696" y="7627824"/>
            <a:ext cx="2560032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44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44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14629824" cy="1005264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8045568"/>
            <a:ext cx="14629824" cy="237168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10484928" y="274320"/>
            <a:ext cx="3291264" cy="761616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10484928" y="274320"/>
            <a:ext cx="3291264" cy="761616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9834624" y="0"/>
            <a:ext cx="4795200" cy="1051056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3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4"/>
          <a:stretch/>
        </p:blipFill>
        <p:spPr>
          <a:xfrm>
            <a:off x="10484928" y="274320"/>
            <a:ext cx="3072960" cy="730944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3"/>
          <a:srcRect b="10718"/>
          <a:stretch/>
        </p:blipFill>
        <p:spPr>
          <a:xfrm>
            <a:off x="10484928" y="274320"/>
            <a:ext cx="3291264" cy="761616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9834624" y="0"/>
            <a:ext cx="4795200" cy="1051056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3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4"/>
          <a:stretch/>
        </p:blipFill>
        <p:spPr>
          <a:xfrm>
            <a:off x="10484928" y="274320"/>
            <a:ext cx="3072960" cy="730944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10362816" cy="100526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731520" y="1645920"/>
            <a:ext cx="13166784" cy="5430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84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840" b="0" strike="noStrike" spc="-1" dirty="0">
              <a:solidFill>
                <a:srgbClr val="000000"/>
              </a:solidFill>
              <a:latin typeface="Calibri"/>
            </a:endParaRPr>
          </a:p>
          <a:p>
            <a:pPr marL="891648" lvl="1" indent="-342576">
              <a:lnSpc>
                <a:spcPct val="100000"/>
              </a:lnSpc>
              <a:spcBef>
                <a:spcPts val="673"/>
              </a:spcBef>
              <a:buClr>
                <a:srgbClr val="000000"/>
              </a:buClr>
              <a:buFont typeface="Arial"/>
              <a:buChar char="–"/>
            </a:pPr>
            <a:r>
              <a:rPr lang="en-US" sz="336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3360" b="0" strike="noStrike" spc="-1" dirty="0">
              <a:solidFill>
                <a:srgbClr val="000000"/>
              </a:solidFill>
              <a:latin typeface="Calibri"/>
            </a:endParaRPr>
          </a:p>
          <a:p>
            <a:pPr marL="1371600" lvl="2" indent="-273888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880" b="0" strike="noStrike" spc="-1" dirty="0">
              <a:solidFill>
                <a:srgbClr val="000000"/>
              </a:solidFill>
              <a:latin typeface="Calibri"/>
            </a:endParaRPr>
          </a:p>
          <a:p>
            <a:pPr marL="1920240" lvl="3" indent="-273888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468880" lvl="4" indent="-273888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»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731520" y="7627824"/>
            <a:ext cx="3413376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44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4998528" y="7627824"/>
            <a:ext cx="4632192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88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10484928" y="7627824"/>
            <a:ext cx="3413376" cy="43761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44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44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29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109728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1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1008757"/>
            <a:ext cx="10972800" cy="6452746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Industry Oriented Hands on Experience (CS-253)</a:t>
            </a:r>
          </a:p>
          <a:p>
            <a:pPr algn="ctr"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spcBef>
                <a:spcPts val="400"/>
              </a:spcBef>
            </a:pPr>
            <a:r>
              <a:rPr lang="en-US" sz="576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File Share</a:t>
            </a:r>
            <a:endParaRPr lang="en-US" sz="24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b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4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4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endParaRPr lang="en-US" sz="24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88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               Department of Computer Science and Engineering, </a:t>
            </a:r>
          </a:p>
          <a:p>
            <a:pPr algn="ctr">
              <a:spcBef>
                <a:spcPts val="400"/>
              </a:spcBef>
            </a:pPr>
            <a:r>
              <a:rPr lang="en-US" sz="288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68389-F449-B7A6-9E3C-EF2A10CD4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0234"/>
              </p:ext>
            </p:extLst>
          </p:nvPr>
        </p:nvGraphicFramePr>
        <p:xfrm>
          <a:off x="2465932" y="2961477"/>
          <a:ext cx="6052737" cy="2336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2061">
                  <a:extLst>
                    <a:ext uri="{9D8B030D-6E8A-4147-A177-3AD203B41FA5}">
                      <a16:colId xmlns:a16="http://schemas.microsoft.com/office/drawing/2014/main" val="47943508"/>
                    </a:ext>
                  </a:extLst>
                </a:gridCol>
                <a:gridCol w="2420676">
                  <a:extLst>
                    <a:ext uri="{9D8B030D-6E8A-4147-A177-3AD203B41FA5}">
                      <a16:colId xmlns:a16="http://schemas.microsoft.com/office/drawing/2014/main" val="2770107357"/>
                    </a:ext>
                  </a:extLst>
                </a:gridCol>
              </a:tblGrid>
              <a:tr h="451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               Name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          Roll No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95756"/>
                  </a:ext>
                </a:extLst>
              </a:tr>
              <a:tr h="485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Priyam Aggarwal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   2110991073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253871"/>
                  </a:ext>
                </a:extLst>
              </a:tr>
              <a:tr h="451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Shivam Kumar Pandey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   2110991314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374459"/>
                  </a:ext>
                </a:extLst>
              </a:tr>
              <a:tr h="496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Shubham Sharma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   2110991350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56368"/>
                  </a:ext>
                </a:extLst>
              </a:tr>
              <a:tr h="451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>
                          <a:effectLst/>
                        </a:rPr>
                        <a:t>Hardik Jain</a:t>
                      </a:r>
                      <a:endParaRPr lang="en-IN" sz="132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175"/>
                        </a:spcBef>
                        <a:buNone/>
                      </a:pPr>
                      <a:r>
                        <a:rPr lang="en-IN" sz="1320" dirty="0">
                          <a:effectLst/>
                        </a:rPr>
                        <a:t>   2110992302</a:t>
                      </a:r>
                      <a:endParaRPr lang="en-IN" sz="132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545727"/>
                  </a:ext>
                </a:extLst>
              </a:tr>
            </a:tbl>
          </a:graphicData>
        </a:graphic>
      </p:graphicFrame>
      <p:pic>
        <p:nvPicPr>
          <p:cNvPr id="3" name="Image 0">
            <a:extLst>
              <a:ext uri="{FF2B5EF4-FFF2-40B4-BE49-F238E27FC236}">
                <a16:creationId xmlns:a16="http://schemas.microsoft.com/office/drawing/2014/main" id="{25CA93E6-0FCB-715C-7815-EB4BF582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338" y="-613317"/>
            <a:ext cx="4067574" cy="9071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09005"/>
            <a:ext cx="897897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450"/>
              </a:lnSpc>
            </a:pPr>
            <a:r>
              <a:rPr lang="en-US" sz="43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Future Enhancements &amp; Next Steps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5216" y="1744028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273493" y="174402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Biometric Integration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273493" y="2222897"/>
            <a:ext cx="125816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Adding WebAuthn support for secure user authentication.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1107400" y="2798683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1605677" y="2798683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Cloud Storage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605678" y="3277553"/>
            <a:ext cx="12249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AWS S3 for scalable and reliable storage.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1439585" y="3853339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1937863" y="3853339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Mobile Application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937863" y="4332208"/>
            <a:ext cx="11917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React Native app for mobile accessibility.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1771888" y="4907994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2270167" y="4907994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AI-Powered Security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2270167" y="5386864"/>
            <a:ext cx="11585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Anomaly detection to prevent suspicious activity.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1439585" y="5962650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1937863" y="5962650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Team Sharing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1937863" y="6441519"/>
            <a:ext cx="11917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folder and user group based sharing features.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775216" y="7266384"/>
            <a:ext cx="13079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Next steps include usability testing, HTTPS deployment, and SSO integration.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385895" y="3385893"/>
            <a:ext cx="8046719" cy="1692946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 defTabSz="1097280"/>
            <a:r>
              <a:rPr lang="en" sz="64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48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9692496" y="7627824"/>
            <a:ext cx="2560032" cy="43761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 defTabSz="1097280"/>
            <a:fld id="{4D4FEEEE-7AC5-48A9-86F4-13448BE87B58}" type="slidenum">
              <a:rPr lang="en-US" sz="1440" b="1" spc="-1">
                <a:solidFill>
                  <a:srgbClr val="000000"/>
                </a:solidFill>
                <a:latin typeface="Calibri"/>
                <a:ea typeface="MS PGothic"/>
              </a:rPr>
              <a:pPr algn="r" defTabSz="1097280"/>
              <a:t>11</a:t>
            </a:fld>
            <a:endParaRPr lang="en-GB" sz="1440" spc="-1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4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392"/>
            <a:ext cx="83958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Agenda for Today's Presentation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1" y="2966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Overview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1" y="34090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Tools &amp; Technologies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1" y="38511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 Architecture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1" y="42933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Features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1" y="47355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Implementation Details (Backend &amp; Frontend)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1" y="51777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Workflow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1" y="56199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Enhancements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1" y="60621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Q&amp;A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4337" y="787122"/>
            <a:ext cx="7428548" cy="569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Overview: Secure File Share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124337" y="1629966"/>
            <a:ext cx="7868126" cy="1050012"/>
          </a:xfrm>
          <a:prstGeom prst="roundRect">
            <a:avLst>
              <a:gd name="adj" fmla="val 2604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6306505" y="1812131"/>
            <a:ext cx="2412325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Client-Centric Platform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06505" y="2206228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Confidential file exchange with user-focused encryption.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124337" y="2862143"/>
            <a:ext cx="7868126" cy="1050012"/>
          </a:xfrm>
          <a:prstGeom prst="roundRect">
            <a:avLst>
              <a:gd name="adj" fmla="val 2604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6306503" y="3044309"/>
            <a:ext cx="2278380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Technology Stack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06505" y="3438406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on MERN: MongoDB, Express, React, Node.js.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24337" y="4094321"/>
            <a:ext cx="7868126" cy="1050012"/>
          </a:xfrm>
          <a:prstGeom prst="roundRect">
            <a:avLst>
              <a:gd name="adj" fmla="val 2604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6306503" y="4276487"/>
            <a:ext cx="2278380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Security Approach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306505" y="4670584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Client-side encryption and zero-knowledge server design.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124337" y="5326499"/>
            <a:ext cx="7868126" cy="2115860"/>
          </a:xfrm>
          <a:prstGeom prst="roundRect">
            <a:avLst>
              <a:gd name="adj" fmla="val 1292"/>
            </a:avLst>
          </a:prstGeom>
          <a:solidFill>
            <a:srgbClr val="484B51"/>
          </a:solidFill>
          <a:ln/>
        </p:spPr>
      </p:sp>
      <p:sp>
        <p:nvSpPr>
          <p:cNvPr id="14" name="Text 11"/>
          <p:cNvSpPr/>
          <p:nvPr/>
        </p:nvSpPr>
        <p:spPr>
          <a:xfrm>
            <a:off x="6306503" y="5508665"/>
            <a:ext cx="2278380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Objectives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306505" y="5902762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End-to-end confidentiality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6306505" y="6258044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Defense against web threats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6306505" y="6613327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user experience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6306505" y="6968609"/>
            <a:ext cx="750379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architecture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81576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Tools &amp; Technologies Employed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96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Tailwind CSS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Zod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399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React-Toastify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3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97740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&amp; Express.js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4196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express-fileupload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86180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middleware (Helmet, CORS)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332928" y="56669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sanitizers &amp; rate-limiter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9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Database &amp; Crypto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2067" y="397740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with Mongoose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441960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Crypto API (AES-GCM, SHA-256)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52247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uuid, dotenv, Resend Email API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059" y="521851"/>
            <a:ext cx="6676549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50"/>
              </a:lnSpc>
            </a:pPr>
            <a:r>
              <a:rPr lang="en-US" sz="37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Architecture Explained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876181" y="1492687"/>
            <a:ext cx="22860" cy="6214943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4" name="Shape 2"/>
          <p:cNvSpPr/>
          <p:nvPr/>
        </p:nvSpPr>
        <p:spPr>
          <a:xfrm>
            <a:off x="1066443" y="1907500"/>
            <a:ext cx="568285" cy="22860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5" name="Shape 3"/>
          <p:cNvSpPr/>
          <p:nvPr/>
        </p:nvSpPr>
        <p:spPr>
          <a:xfrm>
            <a:off x="663059" y="1705808"/>
            <a:ext cx="426244" cy="426244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6" name="Text 4"/>
          <p:cNvSpPr/>
          <p:nvPr/>
        </p:nvSpPr>
        <p:spPr>
          <a:xfrm>
            <a:off x="734139" y="1741349"/>
            <a:ext cx="284083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823442" y="1682115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Client Encryption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823443" y="2091690"/>
            <a:ext cx="1214389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Files encrypted and passwords hashed using AES-GCM on client side.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066443" y="3188375"/>
            <a:ext cx="568285" cy="22860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10" name="Shape 8"/>
          <p:cNvSpPr/>
          <p:nvPr/>
        </p:nvSpPr>
        <p:spPr>
          <a:xfrm>
            <a:off x="663059" y="2986683"/>
            <a:ext cx="426244" cy="426244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734139" y="3022223"/>
            <a:ext cx="284083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823442" y="2962989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Server Storage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1823443" y="3372564"/>
            <a:ext cx="1214389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Encrypted files and hashes securely stored in MongoDB database.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1066443" y="4469249"/>
            <a:ext cx="568285" cy="22860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15" name="Shape 13"/>
          <p:cNvSpPr/>
          <p:nvPr/>
        </p:nvSpPr>
        <p:spPr>
          <a:xfrm>
            <a:off x="663059" y="4267557"/>
            <a:ext cx="426244" cy="426244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6" name="Text 14"/>
          <p:cNvSpPr/>
          <p:nvPr/>
        </p:nvSpPr>
        <p:spPr>
          <a:xfrm>
            <a:off x="734139" y="4303097"/>
            <a:ext cx="284083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823442" y="4243864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Secure Notification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823443" y="4653439"/>
            <a:ext cx="1214389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 sends single-use secure download links by email.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1066443" y="5750123"/>
            <a:ext cx="568285" cy="22860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20" name="Shape 18"/>
          <p:cNvSpPr/>
          <p:nvPr/>
        </p:nvSpPr>
        <p:spPr>
          <a:xfrm>
            <a:off x="663059" y="5548432"/>
            <a:ext cx="426244" cy="426244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21" name="Text 19"/>
          <p:cNvSpPr/>
          <p:nvPr/>
        </p:nvSpPr>
        <p:spPr>
          <a:xfrm>
            <a:off x="734139" y="5583972"/>
            <a:ext cx="284083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823442" y="5524738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Client Decryption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1823443" y="5934313"/>
            <a:ext cx="1214389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Recipient verifies hash and decrypts file locally in browser.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066443" y="7030998"/>
            <a:ext cx="568285" cy="22860"/>
          </a:xfrm>
          <a:prstGeom prst="roundRect">
            <a:avLst>
              <a:gd name="adj" fmla="val 124319"/>
            </a:avLst>
          </a:prstGeom>
          <a:solidFill>
            <a:srgbClr val="61646A"/>
          </a:solidFill>
          <a:ln/>
        </p:spPr>
      </p:sp>
      <p:sp>
        <p:nvSpPr>
          <p:cNvPr id="25" name="Shape 23"/>
          <p:cNvSpPr/>
          <p:nvPr/>
        </p:nvSpPr>
        <p:spPr>
          <a:xfrm>
            <a:off x="663059" y="6829306"/>
            <a:ext cx="426244" cy="426244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26" name="Text 24"/>
          <p:cNvSpPr/>
          <p:nvPr/>
        </p:nvSpPr>
        <p:spPr>
          <a:xfrm>
            <a:off x="734139" y="6864846"/>
            <a:ext cx="284083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823442" y="6805613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Auto Cleanup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1823443" y="7215188"/>
            <a:ext cx="1214389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Files and metadata deleted post-download or expiry automatically.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37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Security Features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7616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469958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End-to-End AES-GCM Encryption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676168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9446" y="3469958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SHA-256 Password Hashing (Client-Side)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67616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3469958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NoSQL &amp; XSS Input Sanitization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676168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0997" y="3469958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Rate Limiting to Block Brute Force</a:t>
            </a:r>
            <a:endParaRPr lang="en-US" sz="22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859060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5652849"/>
            <a:ext cx="300549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HTTPS Enforcement, CORS, &amp; Helmet Headers</a:t>
            </a:r>
            <a:endParaRPr lang="en-US" sz="22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4859060"/>
            <a:ext cx="566976" cy="56697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4139446" y="5652849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Automatic File Cleanup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14630400" cy="26696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7474" y="3426262"/>
            <a:ext cx="8043386" cy="667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250"/>
              </a:lnSpc>
            </a:pPr>
            <a:r>
              <a:rPr lang="en-US" sz="4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Backend Implementation Details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7474" y="4654272"/>
            <a:ext cx="480536" cy="480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827603" y="4694337"/>
            <a:ext cx="320278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2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441490" y="4654272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Express Middleware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441490" y="5115997"/>
            <a:ext cx="576703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upload, rate limiting, sanitizers, and security headers.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21999" y="4654272"/>
            <a:ext cx="480536" cy="480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9" name="Text 6"/>
          <p:cNvSpPr/>
          <p:nvPr/>
        </p:nvSpPr>
        <p:spPr>
          <a:xfrm>
            <a:off x="7502128" y="4694339"/>
            <a:ext cx="320278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2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8116016" y="4654274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MongoDB Schema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8116014" y="5115999"/>
            <a:ext cx="5767030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FileSchema for efficient encrypted file metadata storage.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47474" y="6253163"/>
            <a:ext cx="480536" cy="480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3" name="Text 10"/>
          <p:cNvSpPr/>
          <p:nvPr/>
        </p:nvSpPr>
        <p:spPr>
          <a:xfrm>
            <a:off x="827603" y="6293227"/>
            <a:ext cx="320278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2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1441490" y="6253163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API Endpoints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441490" y="6714887"/>
            <a:ext cx="576703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 /upload – save file and metadata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1441490" y="7131248"/>
            <a:ext cx="576703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/download/:id – validate hash, serve file, auto-delete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7421999" y="6253163"/>
            <a:ext cx="480536" cy="480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8" name="Text 15"/>
          <p:cNvSpPr/>
          <p:nvPr/>
        </p:nvSpPr>
        <p:spPr>
          <a:xfrm>
            <a:off x="7502128" y="6293229"/>
            <a:ext cx="320278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2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6"/>
          <p:cNvSpPr/>
          <p:nvPr/>
        </p:nvSpPr>
        <p:spPr>
          <a:xfrm>
            <a:off x="8116016" y="6253165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Email Notifications</a:t>
            </a:r>
            <a:endParaRPr lang="en-US" sz="2100" dirty="0"/>
          </a:p>
        </p:txBody>
      </p:sp>
      <p:sp>
        <p:nvSpPr>
          <p:cNvPr id="20" name="Text 17"/>
          <p:cNvSpPr/>
          <p:nvPr/>
        </p:nvSpPr>
        <p:spPr>
          <a:xfrm>
            <a:off x="8116014" y="6714889"/>
            <a:ext cx="576703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of Resend Email API for download link delivery.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9456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Frontend Implementation Highlights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UI Components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and Tailwind power UI for upload and download.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UploadForm.jsx handles encryption and hashing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039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FileDownload.jsx manages decryption post verification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3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Validation &amp; Alerts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3" y="42948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Zod ensures data validation, Toastify shows real-time notifications.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3" y="52247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Crypto API manages cryptographic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658" y="1132284"/>
            <a:ext cx="7586424" cy="651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100"/>
              </a:lnSpc>
            </a:pPr>
            <a:r>
              <a:rPr lang="en-US" sz="41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Workflow of Secure File Sharing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58" y="2096097"/>
            <a:ext cx="1041916" cy="125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70113" y="2304455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Select &amp; Encrypt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570115" y="2755108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selects file and sets password; browser encrypts content.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658" y="3346373"/>
            <a:ext cx="1041916" cy="1250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70113" y="3554730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Upload &amp; Notify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570115" y="4005384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Encrypted data sent to server; download link emailed secure.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658" y="4596648"/>
            <a:ext cx="1041916" cy="12502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70113" y="4805005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Download &amp; Decrypt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70115" y="5255659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Recipient accesses link, decrypts locally after password verification.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658" y="5846923"/>
            <a:ext cx="1041916" cy="12502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70113" y="6055281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Auto Delete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7570115" y="6505934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 removes file and metadata after use or expiration.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551</Words>
  <Application>Microsoft Office PowerPoint</Application>
  <PresentationFormat>Custom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IBM Plex Sans Medium</vt:lpstr>
      <vt:lpstr>Calibri Light</vt:lpstr>
      <vt:lpstr>Arial</vt:lpstr>
      <vt:lpstr>Times New Roman</vt:lpstr>
      <vt:lpstr>Roboto</vt:lpstr>
      <vt:lpstr>Calibri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Shivam Kumar Pandey</cp:lastModifiedBy>
  <cp:revision>2</cp:revision>
  <dcterms:created xsi:type="dcterms:W3CDTF">2025-04-24T12:38:39Z</dcterms:created>
  <dcterms:modified xsi:type="dcterms:W3CDTF">2025-04-24T13:12:30Z</dcterms:modified>
</cp:coreProperties>
</file>