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32" r:id="rId1"/>
  </p:sldMasterIdLst>
  <p:notesMasterIdLst>
    <p:notesMasterId r:id="rId28"/>
  </p:notesMasterIdLst>
  <p:sldIdLst>
    <p:sldId id="256" r:id="rId2"/>
    <p:sldId id="257" r:id="rId3"/>
    <p:sldId id="258" r:id="rId4"/>
    <p:sldId id="259" r:id="rId5"/>
    <p:sldId id="265" r:id="rId6"/>
    <p:sldId id="261" r:id="rId7"/>
    <p:sldId id="267" r:id="rId8"/>
    <p:sldId id="262" r:id="rId9"/>
    <p:sldId id="263" r:id="rId10"/>
    <p:sldId id="272" r:id="rId11"/>
    <p:sldId id="273" r:id="rId12"/>
    <p:sldId id="274" r:id="rId13"/>
    <p:sldId id="275" r:id="rId14"/>
    <p:sldId id="276" r:id="rId15"/>
    <p:sldId id="277" r:id="rId16"/>
    <p:sldId id="278" r:id="rId17"/>
    <p:sldId id="279" r:id="rId18"/>
    <p:sldId id="280" r:id="rId19"/>
    <p:sldId id="268" r:id="rId20"/>
    <p:sldId id="264" r:id="rId21"/>
    <p:sldId id="266" r:id="rId22"/>
    <p:sldId id="269" r:id="rId23"/>
    <p:sldId id="270" r:id="rId24"/>
    <p:sldId id="271" r:id="rId25"/>
    <p:sldId id="281" r:id="rId26"/>
    <p:sldId id="283" r:id="rId27"/>
  </p:sldIdLst>
  <p:sldSz cx="9144000" cy="5143500" type="screen16x9"/>
  <p:notesSz cx="6858000" cy="9144000"/>
  <p:embeddedFontLst>
    <p:embeddedFont>
      <p:font typeface="Montserrat" charset="0"/>
      <p:regular r:id="rId29"/>
      <p:bold r:id="rId30"/>
      <p:italic r:id="rId31"/>
      <p:boldItalic r:id="rId32"/>
    </p:embeddedFont>
    <p:embeddedFont>
      <p:font typeface="Century Gothic" pitchFamily="34" charset="0"/>
      <p:regular r:id="rId33"/>
      <p:bold r:id="rId34"/>
      <p:italic r:id="rId35"/>
      <p:boldItalic r:id="rId36"/>
    </p:embeddedFont>
    <p:embeddedFont>
      <p:font typeface="Palatino Linotype" pitchFamily="18" charset="0"/>
      <p:regular r:id="rId37"/>
      <p:bold r:id="rId38"/>
      <p:italic r:id="rId39"/>
      <p:boldItalic r:id="rId40"/>
    </p:embeddedFont>
    <p:embeddedFont>
      <p:font typeface="Arial Black" pitchFamily="34" charset="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04"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770626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B31620-B94D-42B8-B81E-BEE89A2E74AC}" type="datetimeFigureOut">
              <a:rPr lang="en-IN" smtClean="0"/>
              <a:t>09-07-22</a:t>
            </a:fld>
            <a:endParaRPr lang="en-IN"/>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Footer Placeholder 8"/>
          <p:cNvSpPr>
            <a:spLocks noGrp="1"/>
          </p:cNvSpPr>
          <p:nvPr>
            <p:ph type="ftr" sz="quarter" idx="12"/>
          </p:nvPr>
        </p:nvSpPr>
        <p:spPr/>
        <p:txBody>
          <a:bodyPr/>
          <a:lstStyle/>
          <a:p>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31620-B94D-42B8-B81E-BEE89A2E74AC}"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31620-B94D-42B8-B81E-BEE89A2E74AC}"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FB31620-B94D-42B8-B81E-BEE89A2E74AC}"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B31620-B94D-42B8-B81E-BEE89A2E74AC}"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FB31620-B94D-42B8-B81E-BEE89A2E74AC}" type="datetimeFigureOut">
              <a:rPr lang="en-IN" smtClean="0"/>
              <a:t>10-07-22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FB31620-B94D-42B8-B81E-BEE89A2E74AC}" type="datetimeFigureOut">
              <a:rPr lang="en-IN" smtClean="0"/>
              <a:t>10-07-22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B31620-B94D-42B8-B81E-BEE89A2E74AC}" type="datetimeFigureOut">
              <a:rPr lang="en-IN" smtClean="0"/>
              <a:t>10-07-22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31620-B94D-42B8-B81E-BEE89A2E74AC}" type="datetimeFigureOut">
              <a:rPr lang="en-IN" smtClean="0"/>
              <a:t>10-07-22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31620-B94D-42B8-B81E-BEE89A2E74AC}" type="datetimeFigureOut">
              <a:rPr lang="en-IN" smtClean="0"/>
              <a:t>10-07-22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31620-B94D-42B8-B81E-BEE89A2E74AC}" type="datetimeFigureOut">
              <a:rPr lang="en-IN" smtClean="0"/>
              <a:t>10-07-22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FB31620-B94D-42B8-B81E-BEE89A2E74AC}" type="datetimeFigureOut">
              <a:rPr lang="en-IN" smtClean="0"/>
              <a:t>09-07-22</a:t>
            </a:fld>
            <a:endParaRPr lang="en-IN"/>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72875" y="84287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Project-1</a:t>
            </a:r>
            <a:endParaRPr sz="4200" b="1" dirty="0">
              <a:solidFill>
                <a:srgbClr val="CC0000"/>
              </a:solidFill>
              <a:latin typeface="Montserrat"/>
              <a:ea typeface="Montserrat"/>
              <a:cs typeface="Montserrat"/>
              <a:sym typeface="Montserrat"/>
            </a:endParaRPr>
          </a:p>
          <a:p>
            <a:pPr lvl="0"/>
            <a:r>
              <a:rPr lang="en-US" sz="3600" b="1" dirty="0">
                <a:solidFill>
                  <a:schemeClr val="tx1"/>
                </a:solidFill>
                <a:latin typeface="Montserrat" panose="00000500000000000000"/>
                <a:ea typeface="Montserrat" panose="00000500000000000000"/>
                <a:cs typeface="Montserrat" panose="00000500000000000000"/>
                <a:sym typeface="Montserrat" panose="00000500000000000000"/>
              </a:rPr>
              <a:t>EDA</a:t>
            </a:r>
            <a:br>
              <a:rPr lang="en-US" sz="3600" b="1" dirty="0">
                <a:solidFill>
                  <a:schemeClr val="tx1"/>
                </a:solidFill>
                <a:latin typeface="Montserrat" panose="00000500000000000000"/>
                <a:ea typeface="Montserrat" panose="00000500000000000000"/>
                <a:cs typeface="Montserrat" panose="00000500000000000000"/>
                <a:sym typeface="Montserrat" panose="00000500000000000000"/>
              </a:rPr>
            </a:br>
            <a:r>
              <a:rPr lang="en-US" sz="3600" b="1" dirty="0">
                <a:solidFill>
                  <a:schemeClr val="tx1"/>
                </a:solidFill>
                <a:latin typeface="Montserrat" panose="00000500000000000000"/>
                <a:ea typeface="Montserrat" panose="00000500000000000000"/>
                <a:cs typeface="Montserrat" panose="00000500000000000000"/>
                <a:sym typeface="Montserrat" panose="00000500000000000000"/>
              </a:rPr>
              <a:t>Airbnb Bookings Analysis </a:t>
            </a:r>
            <a:r>
              <a:rPr lang="en-US" sz="3600" b="1" dirty="0" smtClean="0">
                <a:solidFill>
                  <a:schemeClr val="tx1"/>
                </a:solidFill>
                <a:latin typeface="Montserrat" panose="00000500000000000000"/>
                <a:ea typeface="Montserrat" panose="00000500000000000000"/>
                <a:cs typeface="Montserrat" panose="00000500000000000000"/>
                <a:sym typeface="Montserrat" panose="00000500000000000000"/>
              </a:rPr>
              <a:t/>
            </a:r>
            <a:br>
              <a:rPr lang="en-US" sz="3600" b="1" dirty="0" smtClean="0">
                <a:solidFill>
                  <a:schemeClr val="tx1"/>
                </a:solidFill>
                <a:latin typeface="Montserrat" panose="00000500000000000000"/>
                <a:ea typeface="Montserrat" panose="00000500000000000000"/>
                <a:cs typeface="Montserrat" panose="00000500000000000000"/>
                <a:sym typeface="Montserrat" panose="00000500000000000000"/>
              </a:rPr>
            </a:br>
            <a:r>
              <a:rPr lang="en-IN" sz="3600" dirty="0" smtClean="0">
                <a:solidFill>
                  <a:schemeClr val="tx1"/>
                </a:solidFill>
              </a:rPr>
              <a:t>Team Members</a:t>
            </a:r>
            <a:br>
              <a:rPr lang="en-IN" sz="3600" dirty="0" smtClean="0">
                <a:solidFill>
                  <a:schemeClr val="tx1"/>
                </a:solidFill>
              </a:rPr>
            </a:br>
            <a:r>
              <a:rPr lang="en-IN" sz="3600" dirty="0" smtClean="0">
                <a:solidFill>
                  <a:schemeClr val="tx1"/>
                </a:solidFill>
              </a:rPr>
              <a:t>Anjali Tidke</a:t>
            </a:r>
            <a:br>
              <a:rPr lang="en-IN" sz="3600" dirty="0" smtClean="0">
                <a:solidFill>
                  <a:schemeClr val="tx1"/>
                </a:solidFill>
              </a:rPr>
            </a:br>
            <a:r>
              <a:rPr lang="en-IN" sz="3600" dirty="0" smtClean="0">
                <a:solidFill>
                  <a:schemeClr val="tx1"/>
                </a:solidFill>
              </a:rPr>
              <a:t>Shubham Dukare</a:t>
            </a:r>
            <a:endParaRPr sz="3600" b="1" dirty="0">
              <a:solidFill>
                <a:schemeClr val="tx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175" y="38100"/>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843" y="341412"/>
            <a:ext cx="3876382" cy="461665"/>
          </a:xfrm>
          <a:prstGeom prst="rect">
            <a:avLst/>
          </a:prstGeom>
        </p:spPr>
        <p:txBody>
          <a:bodyPr wrap="none">
            <a:spAutoFit/>
          </a:bodyPr>
          <a:lstStyle/>
          <a:p>
            <a:r>
              <a:rPr lang="en-US" sz="2400" b="1" u="sng" dirty="0">
                <a:solidFill>
                  <a:schemeClr val="accent2"/>
                </a:solidFill>
              </a:rPr>
              <a:t>Null values in the dataset</a:t>
            </a:r>
            <a:endParaRPr lang="en-IN" sz="2400" b="1" u="sng" dirty="0">
              <a:solidFill>
                <a:schemeClr val="accent2"/>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93" y="1014987"/>
            <a:ext cx="5289143" cy="270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237" y="766654"/>
            <a:ext cx="27527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95300" y="3716893"/>
            <a:ext cx="4572000" cy="954107"/>
          </a:xfrm>
          <a:prstGeom prst="rect">
            <a:avLst/>
          </a:prstGeom>
        </p:spPr>
        <p:txBody>
          <a:bodyPr>
            <a:spAutoFit/>
          </a:bodyPr>
          <a:lstStyle/>
          <a:p>
            <a:r>
              <a:rPr lang="en-US" dirty="0"/>
              <a:t>• </a:t>
            </a:r>
            <a:r>
              <a:rPr lang="en-US" dirty="0" err="1"/>
              <a:t>Last_reviews</a:t>
            </a:r>
            <a:r>
              <a:rPr lang="en-US" dirty="0"/>
              <a:t> – 10052 null </a:t>
            </a:r>
            <a:r>
              <a:rPr lang="en-US" dirty="0" smtClean="0"/>
              <a:t>values</a:t>
            </a:r>
          </a:p>
          <a:p>
            <a:r>
              <a:rPr lang="en-US" dirty="0" smtClean="0"/>
              <a:t>• </a:t>
            </a:r>
            <a:r>
              <a:rPr lang="en-US" dirty="0"/>
              <a:t>reviews_per_month - 10052 null values </a:t>
            </a:r>
            <a:endParaRPr lang="en-US" dirty="0" smtClean="0"/>
          </a:p>
          <a:p>
            <a:r>
              <a:rPr lang="en-US" dirty="0" smtClean="0"/>
              <a:t>• </a:t>
            </a:r>
            <a:r>
              <a:rPr lang="en-US" dirty="0" err="1"/>
              <a:t>host_name</a:t>
            </a:r>
            <a:r>
              <a:rPr lang="en-US" dirty="0"/>
              <a:t> – 21 null values </a:t>
            </a:r>
            <a:endParaRPr lang="en-US" dirty="0" smtClean="0"/>
          </a:p>
          <a:p>
            <a:r>
              <a:rPr lang="en-US" dirty="0" smtClean="0"/>
              <a:t>• </a:t>
            </a:r>
            <a:r>
              <a:rPr lang="en-US" dirty="0"/>
              <a:t>name – 16 null values</a:t>
            </a:r>
            <a:endParaRPr lang="en-IN" dirty="0"/>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4412" y="134094"/>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62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42" y="398562"/>
            <a:ext cx="4592924" cy="461665"/>
          </a:xfrm>
          <a:prstGeom prst="rect">
            <a:avLst/>
          </a:prstGeom>
        </p:spPr>
        <p:txBody>
          <a:bodyPr wrap="none">
            <a:spAutoFit/>
          </a:bodyPr>
          <a:lstStyle/>
          <a:p>
            <a:r>
              <a:rPr lang="en-US" sz="2400" b="1" u="sng" dirty="0">
                <a:solidFill>
                  <a:schemeClr val="accent2"/>
                </a:solidFill>
              </a:rPr>
              <a:t>Have a look on unique </a:t>
            </a:r>
            <a:r>
              <a:rPr lang="en-US" sz="2400" b="1" u="sng" dirty="0" smtClean="0">
                <a:solidFill>
                  <a:schemeClr val="accent2"/>
                </a:solidFill>
              </a:rPr>
              <a:t>values:</a:t>
            </a:r>
            <a:endParaRPr lang="en-IN" sz="2400" b="1" u="sng" dirty="0">
              <a:solidFill>
                <a:schemeClr val="accent2"/>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583" y="914399"/>
            <a:ext cx="329995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25" y="80963"/>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78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967" y="312837"/>
            <a:ext cx="5048177" cy="400110"/>
          </a:xfrm>
          <a:prstGeom prst="rect">
            <a:avLst/>
          </a:prstGeom>
        </p:spPr>
        <p:txBody>
          <a:bodyPr wrap="none">
            <a:spAutoFit/>
          </a:bodyPr>
          <a:lstStyle/>
          <a:p>
            <a:r>
              <a:rPr lang="en-IN" sz="2000" b="1" u="sng" dirty="0" smtClean="0">
                <a:solidFill>
                  <a:schemeClr val="accent2"/>
                </a:solidFill>
              </a:rPr>
              <a:t>Neighbourhood</a:t>
            </a:r>
            <a:r>
              <a:rPr lang="en-IN" sz="2000" b="1" u="sng" dirty="0">
                <a:solidFill>
                  <a:schemeClr val="accent2"/>
                </a:solidFill>
              </a:rPr>
              <a:t>_ groups &amp; </a:t>
            </a:r>
            <a:r>
              <a:rPr lang="en-IN" sz="2000" b="1" u="sng" dirty="0" smtClean="0">
                <a:solidFill>
                  <a:schemeClr val="accent2"/>
                </a:solidFill>
              </a:rPr>
              <a:t>Room_types</a:t>
            </a:r>
            <a:endParaRPr lang="en-IN" sz="2000" b="1" u="sng" dirty="0">
              <a:solidFill>
                <a:schemeClr val="accent2"/>
              </a:solidFill>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504950"/>
            <a:ext cx="62103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25" y="10331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98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57" y="1106390"/>
            <a:ext cx="5168218" cy="3399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9967" y="312837"/>
            <a:ext cx="5048177" cy="400110"/>
          </a:xfrm>
          <a:prstGeom prst="rect">
            <a:avLst/>
          </a:prstGeom>
        </p:spPr>
        <p:txBody>
          <a:bodyPr wrap="none">
            <a:spAutoFit/>
          </a:bodyPr>
          <a:lstStyle/>
          <a:p>
            <a:r>
              <a:rPr lang="en-IN" sz="2000" b="1" u="sng" dirty="0" smtClean="0">
                <a:solidFill>
                  <a:schemeClr val="accent2"/>
                </a:solidFill>
              </a:rPr>
              <a:t>Neighbourhood</a:t>
            </a:r>
            <a:r>
              <a:rPr lang="en-IN" sz="2000" b="1" u="sng" dirty="0">
                <a:solidFill>
                  <a:schemeClr val="accent2"/>
                </a:solidFill>
              </a:rPr>
              <a:t>_ groups &amp; </a:t>
            </a:r>
            <a:r>
              <a:rPr lang="en-IN" sz="2000" b="1" u="sng" dirty="0" smtClean="0">
                <a:solidFill>
                  <a:schemeClr val="accent2"/>
                </a:solidFill>
              </a:rPr>
              <a:t>Room_types</a:t>
            </a:r>
            <a:endParaRPr lang="en-IN" sz="2000" b="1" u="sng" dirty="0">
              <a:solidFill>
                <a:schemeClr val="accent2"/>
              </a:solidFill>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225" y="108049"/>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20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389" y="1952625"/>
            <a:ext cx="2371725" cy="738664"/>
          </a:xfrm>
          <a:prstGeom prst="rect">
            <a:avLst/>
          </a:prstGeom>
        </p:spPr>
        <p:txBody>
          <a:bodyPr wrap="square">
            <a:spAutoFit/>
          </a:bodyPr>
          <a:lstStyle/>
          <a:p>
            <a:pPr marL="285750" indent="-285750">
              <a:buFont typeface="Arial" pitchFamily="34" charset="0"/>
              <a:buChar char="•"/>
            </a:pPr>
            <a:r>
              <a:rPr lang="en-US" dirty="0"/>
              <a:t>Heat map showing Relations between the columns</a:t>
            </a:r>
            <a:endParaRPr lang="en-IN" dirty="0"/>
          </a:p>
        </p:txBody>
      </p:sp>
      <p:sp>
        <p:nvSpPr>
          <p:cNvPr id="3" name="Rectangle 2"/>
          <p:cNvSpPr/>
          <p:nvPr/>
        </p:nvSpPr>
        <p:spPr>
          <a:xfrm>
            <a:off x="324464" y="347960"/>
            <a:ext cx="4697120" cy="461665"/>
          </a:xfrm>
          <a:prstGeom prst="rect">
            <a:avLst/>
          </a:prstGeom>
        </p:spPr>
        <p:txBody>
          <a:bodyPr wrap="none">
            <a:spAutoFit/>
          </a:bodyPr>
          <a:lstStyle/>
          <a:p>
            <a:r>
              <a:rPr lang="en-US" sz="2400" b="1" u="sng" dirty="0">
                <a:solidFill>
                  <a:schemeClr val="accent2"/>
                </a:solidFill>
              </a:rPr>
              <a:t>Is our data have any relations?</a:t>
            </a:r>
            <a:endParaRPr lang="en-IN" sz="2400" b="1" u="sng" dirty="0">
              <a:solidFill>
                <a:schemeClr val="accent2"/>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024" y="742878"/>
            <a:ext cx="5805486" cy="387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8700" y="14317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509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14" y="453854"/>
            <a:ext cx="4919662" cy="417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339" y="410063"/>
            <a:ext cx="3838575" cy="2554545"/>
          </a:xfrm>
          <a:prstGeom prst="rect">
            <a:avLst/>
          </a:prstGeom>
        </p:spPr>
        <p:txBody>
          <a:bodyPr wrap="square">
            <a:spAutoFit/>
          </a:bodyPr>
          <a:lstStyle/>
          <a:p>
            <a:pPr>
              <a:lnSpc>
                <a:spcPct val="200000"/>
              </a:lnSpc>
            </a:pPr>
            <a:r>
              <a:rPr lang="en-US" sz="2400" b="1" u="sng" dirty="0">
                <a:solidFill>
                  <a:schemeClr val="accent2"/>
                </a:solidFill>
              </a:rPr>
              <a:t>Pairplot of – </a:t>
            </a:r>
            <a:endParaRPr lang="en-US" sz="2400" b="1" u="sng" dirty="0" smtClean="0">
              <a:solidFill>
                <a:schemeClr val="accent2"/>
              </a:solidFill>
            </a:endParaRPr>
          </a:p>
          <a:p>
            <a:pPr>
              <a:lnSpc>
                <a:spcPct val="200000"/>
              </a:lnSpc>
            </a:pPr>
            <a:r>
              <a:rPr lang="en-US" dirty="0" smtClean="0"/>
              <a:t>• </a:t>
            </a:r>
            <a:r>
              <a:rPr lang="en-US" b="1" dirty="0"/>
              <a:t>Availability_365 </a:t>
            </a:r>
            <a:endParaRPr lang="en-US" b="1" dirty="0" smtClean="0"/>
          </a:p>
          <a:p>
            <a:pPr>
              <a:lnSpc>
                <a:spcPct val="200000"/>
              </a:lnSpc>
            </a:pPr>
            <a:r>
              <a:rPr lang="en-US" b="1" dirty="0" smtClean="0"/>
              <a:t>• </a:t>
            </a:r>
            <a:r>
              <a:rPr lang="en-US" b="1" dirty="0"/>
              <a:t>Price </a:t>
            </a:r>
            <a:endParaRPr lang="en-US" b="1" dirty="0" smtClean="0"/>
          </a:p>
          <a:p>
            <a:pPr>
              <a:lnSpc>
                <a:spcPct val="200000"/>
              </a:lnSpc>
            </a:pPr>
            <a:r>
              <a:rPr lang="en-US" b="1" dirty="0" smtClean="0"/>
              <a:t>• </a:t>
            </a:r>
            <a:r>
              <a:rPr lang="en-US" b="1" dirty="0"/>
              <a:t>Minimum nights </a:t>
            </a:r>
            <a:endParaRPr lang="en-US" b="1" dirty="0" smtClean="0"/>
          </a:p>
          <a:p>
            <a:pPr>
              <a:lnSpc>
                <a:spcPct val="200000"/>
              </a:lnSpc>
            </a:pPr>
            <a:r>
              <a:rPr lang="en-US" b="1" dirty="0" smtClean="0"/>
              <a:t>• </a:t>
            </a:r>
            <a:r>
              <a:rPr lang="en-US" b="1" dirty="0"/>
              <a:t>Number of reviews</a:t>
            </a:r>
            <a:endParaRPr lang="en-IN" b="1"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026" y="44279"/>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06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6943"/>
            <a:ext cx="3595686" cy="3416320"/>
          </a:xfrm>
          <a:prstGeom prst="rect">
            <a:avLst/>
          </a:prstGeom>
        </p:spPr>
        <p:txBody>
          <a:bodyPr wrap="square">
            <a:spAutoFit/>
          </a:bodyPr>
          <a:lstStyle/>
          <a:p>
            <a:pPr>
              <a:lnSpc>
                <a:spcPct val="200000"/>
              </a:lnSpc>
            </a:pPr>
            <a:r>
              <a:rPr lang="en-US" sz="2400" b="1" u="sng" dirty="0">
                <a:solidFill>
                  <a:schemeClr val="accent2"/>
                </a:solidFill>
              </a:rPr>
              <a:t>Pairplot of – </a:t>
            </a:r>
            <a:endParaRPr lang="en-US" sz="2400" b="1" u="sng" dirty="0" smtClean="0">
              <a:solidFill>
                <a:schemeClr val="accent2"/>
              </a:solidFill>
            </a:endParaRPr>
          </a:p>
          <a:p>
            <a:pPr>
              <a:lnSpc>
                <a:spcPct val="200000"/>
              </a:lnSpc>
            </a:pPr>
            <a:r>
              <a:rPr lang="en-US" dirty="0" smtClean="0"/>
              <a:t>• </a:t>
            </a:r>
            <a:r>
              <a:rPr lang="en-US" b="1" dirty="0"/>
              <a:t>Availability_365 </a:t>
            </a:r>
            <a:endParaRPr lang="en-US" b="1" dirty="0" smtClean="0"/>
          </a:p>
          <a:p>
            <a:pPr>
              <a:lnSpc>
                <a:spcPct val="200000"/>
              </a:lnSpc>
            </a:pPr>
            <a:r>
              <a:rPr lang="en-US" b="1" dirty="0" smtClean="0"/>
              <a:t>• </a:t>
            </a:r>
            <a:r>
              <a:rPr lang="en-US" b="1" dirty="0"/>
              <a:t>Price </a:t>
            </a:r>
            <a:endParaRPr lang="en-US" b="1" dirty="0" smtClean="0"/>
          </a:p>
          <a:p>
            <a:pPr>
              <a:lnSpc>
                <a:spcPct val="200000"/>
              </a:lnSpc>
            </a:pPr>
            <a:r>
              <a:rPr lang="en-US" b="1" dirty="0" smtClean="0"/>
              <a:t>• </a:t>
            </a:r>
            <a:r>
              <a:rPr lang="en-US" b="1" dirty="0"/>
              <a:t>Minimum nights </a:t>
            </a:r>
            <a:endParaRPr lang="en-US" b="1" dirty="0" smtClean="0"/>
          </a:p>
          <a:p>
            <a:pPr>
              <a:lnSpc>
                <a:spcPct val="200000"/>
              </a:lnSpc>
            </a:pPr>
            <a:r>
              <a:rPr lang="en-US" b="1" dirty="0" smtClean="0"/>
              <a:t>• </a:t>
            </a:r>
            <a:r>
              <a:rPr lang="en-US" b="1" dirty="0"/>
              <a:t>Number of reviews Results </a:t>
            </a:r>
            <a:r>
              <a:rPr lang="en-US" b="1" dirty="0" smtClean="0"/>
              <a:t>– </a:t>
            </a:r>
          </a:p>
          <a:p>
            <a:pPr>
              <a:lnSpc>
                <a:spcPct val="200000"/>
              </a:lnSpc>
            </a:pPr>
            <a:r>
              <a:rPr lang="en-US" b="1" dirty="0" smtClean="0"/>
              <a:t>• </a:t>
            </a:r>
            <a:r>
              <a:rPr lang="en-US" b="1" dirty="0"/>
              <a:t>Unexpected minimum nights at 0 availability</a:t>
            </a:r>
            <a:endParaRPr lang="en-IN"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729" y="511730"/>
            <a:ext cx="4919662" cy="417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19536" y="2486025"/>
            <a:ext cx="976314" cy="1042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075" y="102155"/>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2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650" y="249066"/>
            <a:ext cx="4314825" cy="3416320"/>
          </a:xfrm>
          <a:prstGeom prst="rect">
            <a:avLst/>
          </a:prstGeom>
        </p:spPr>
        <p:txBody>
          <a:bodyPr wrap="square">
            <a:spAutoFit/>
          </a:bodyPr>
          <a:lstStyle/>
          <a:p>
            <a:pPr>
              <a:lnSpc>
                <a:spcPct val="200000"/>
              </a:lnSpc>
            </a:pPr>
            <a:r>
              <a:rPr lang="en-US" sz="2400" b="1" u="sng" dirty="0">
                <a:solidFill>
                  <a:schemeClr val="accent2"/>
                </a:solidFill>
              </a:rPr>
              <a:t>Pairplot of – </a:t>
            </a:r>
            <a:endParaRPr lang="en-US" sz="2400" b="1" u="sng" dirty="0" smtClean="0">
              <a:solidFill>
                <a:schemeClr val="accent2"/>
              </a:solidFill>
            </a:endParaRPr>
          </a:p>
          <a:p>
            <a:pPr>
              <a:lnSpc>
                <a:spcPct val="200000"/>
              </a:lnSpc>
            </a:pPr>
            <a:r>
              <a:rPr lang="en-US" dirty="0" smtClean="0"/>
              <a:t>• </a:t>
            </a:r>
            <a:r>
              <a:rPr lang="en-US" b="1" dirty="0"/>
              <a:t>Availability_365 </a:t>
            </a:r>
            <a:endParaRPr lang="en-US" b="1" dirty="0" smtClean="0"/>
          </a:p>
          <a:p>
            <a:pPr>
              <a:lnSpc>
                <a:spcPct val="200000"/>
              </a:lnSpc>
            </a:pPr>
            <a:r>
              <a:rPr lang="en-US" b="1" dirty="0" smtClean="0"/>
              <a:t>• </a:t>
            </a:r>
            <a:r>
              <a:rPr lang="en-US" b="1" dirty="0"/>
              <a:t>Price • Minimum nights </a:t>
            </a:r>
            <a:endParaRPr lang="en-US" b="1" dirty="0" smtClean="0"/>
          </a:p>
          <a:p>
            <a:pPr>
              <a:lnSpc>
                <a:spcPct val="200000"/>
              </a:lnSpc>
            </a:pPr>
            <a:r>
              <a:rPr lang="en-US" b="1" dirty="0" smtClean="0"/>
              <a:t>• </a:t>
            </a:r>
            <a:r>
              <a:rPr lang="en-US" b="1" dirty="0"/>
              <a:t>Number of reviews Results </a:t>
            </a:r>
            <a:r>
              <a:rPr lang="en-US" b="1" dirty="0" smtClean="0"/>
              <a:t>– </a:t>
            </a:r>
          </a:p>
          <a:p>
            <a:pPr>
              <a:lnSpc>
                <a:spcPct val="200000"/>
              </a:lnSpc>
            </a:pPr>
            <a:r>
              <a:rPr lang="en-US" b="1" dirty="0" smtClean="0"/>
              <a:t>• </a:t>
            </a:r>
            <a:r>
              <a:rPr lang="en-US" b="1" dirty="0"/>
              <a:t>Unexpected minimum nights at 0 availability </a:t>
            </a:r>
            <a:endParaRPr lang="en-US" b="1" dirty="0" smtClean="0"/>
          </a:p>
          <a:p>
            <a:pPr>
              <a:lnSpc>
                <a:spcPct val="200000"/>
              </a:lnSpc>
            </a:pPr>
            <a:r>
              <a:rPr lang="en-US" b="1" dirty="0" smtClean="0"/>
              <a:t>• </a:t>
            </a:r>
            <a:r>
              <a:rPr lang="en-US" b="1" dirty="0"/>
              <a:t>As minimum nights of booking increase price decreases significantly</a:t>
            </a:r>
            <a:r>
              <a:rPr lang="en-US" dirty="0"/>
              <a:t>.</a:t>
            </a:r>
            <a:endParaRPr lang="en-IN"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453854"/>
            <a:ext cx="4543425" cy="417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43687" y="1417552"/>
            <a:ext cx="942975" cy="1001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225" y="44279"/>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82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9" y="539377"/>
            <a:ext cx="4919662" cy="441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3350" y="-19169"/>
            <a:ext cx="3943350" cy="5139869"/>
          </a:xfrm>
          <a:prstGeom prst="rect">
            <a:avLst/>
          </a:prstGeom>
        </p:spPr>
        <p:txBody>
          <a:bodyPr wrap="square">
            <a:spAutoFit/>
          </a:bodyPr>
          <a:lstStyle/>
          <a:p>
            <a:pPr>
              <a:lnSpc>
                <a:spcPct val="200000"/>
              </a:lnSpc>
            </a:pPr>
            <a:r>
              <a:rPr lang="en-US" sz="2400" b="1" u="sng" dirty="0">
                <a:solidFill>
                  <a:schemeClr val="accent2"/>
                </a:solidFill>
              </a:rPr>
              <a:t>Pairplot of – </a:t>
            </a:r>
            <a:endParaRPr lang="en-US" sz="2400" b="1" u="sng" dirty="0" smtClean="0">
              <a:solidFill>
                <a:schemeClr val="accent2"/>
              </a:solidFill>
            </a:endParaRPr>
          </a:p>
          <a:p>
            <a:pPr>
              <a:lnSpc>
                <a:spcPct val="200000"/>
              </a:lnSpc>
            </a:pPr>
            <a:r>
              <a:rPr lang="en-US" dirty="0" smtClean="0"/>
              <a:t>• </a:t>
            </a:r>
            <a:r>
              <a:rPr lang="en-US" b="1" dirty="0"/>
              <a:t>Availability_365 </a:t>
            </a:r>
            <a:endParaRPr lang="en-US" b="1" dirty="0" smtClean="0"/>
          </a:p>
          <a:p>
            <a:pPr>
              <a:lnSpc>
                <a:spcPct val="200000"/>
              </a:lnSpc>
            </a:pPr>
            <a:r>
              <a:rPr lang="en-US" b="1" dirty="0" smtClean="0"/>
              <a:t>• </a:t>
            </a:r>
            <a:r>
              <a:rPr lang="en-US" b="1" dirty="0"/>
              <a:t>Price </a:t>
            </a:r>
            <a:endParaRPr lang="en-US" b="1" dirty="0" smtClean="0"/>
          </a:p>
          <a:p>
            <a:pPr>
              <a:lnSpc>
                <a:spcPct val="200000"/>
              </a:lnSpc>
            </a:pPr>
            <a:r>
              <a:rPr lang="en-US" b="1" dirty="0" smtClean="0"/>
              <a:t>• </a:t>
            </a:r>
            <a:r>
              <a:rPr lang="en-US" b="1" dirty="0"/>
              <a:t>Minimum </a:t>
            </a:r>
            <a:r>
              <a:rPr lang="en-US" b="1" dirty="0" smtClean="0"/>
              <a:t>nights </a:t>
            </a:r>
          </a:p>
          <a:p>
            <a:pPr>
              <a:lnSpc>
                <a:spcPct val="200000"/>
              </a:lnSpc>
            </a:pPr>
            <a:r>
              <a:rPr lang="en-US" b="1" dirty="0" smtClean="0"/>
              <a:t>• </a:t>
            </a:r>
            <a:r>
              <a:rPr lang="en-US" b="1" dirty="0"/>
              <a:t>Number of reviews Results </a:t>
            </a:r>
            <a:r>
              <a:rPr lang="en-US" b="1" dirty="0" smtClean="0"/>
              <a:t>– </a:t>
            </a:r>
          </a:p>
          <a:p>
            <a:pPr>
              <a:lnSpc>
                <a:spcPct val="200000"/>
              </a:lnSpc>
            </a:pPr>
            <a:r>
              <a:rPr lang="en-US" b="1" dirty="0" smtClean="0"/>
              <a:t>• </a:t>
            </a:r>
            <a:r>
              <a:rPr lang="en-US" b="1" dirty="0"/>
              <a:t>Unexpected minimum nights at 0 availability </a:t>
            </a:r>
            <a:endParaRPr lang="en-US" b="1" dirty="0" smtClean="0"/>
          </a:p>
          <a:p>
            <a:pPr>
              <a:lnSpc>
                <a:spcPct val="200000"/>
              </a:lnSpc>
            </a:pPr>
            <a:r>
              <a:rPr lang="en-US" b="1" dirty="0" smtClean="0"/>
              <a:t>• </a:t>
            </a:r>
            <a:r>
              <a:rPr lang="en-US" b="1" dirty="0"/>
              <a:t>As minimum nights of booking increase price decreases significantly</a:t>
            </a:r>
            <a:r>
              <a:rPr lang="en-US" b="1" dirty="0" smtClean="0"/>
              <a:t>.</a:t>
            </a:r>
          </a:p>
          <a:p>
            <a:pPr>
              <a:lnSpc>
                <a:spcPct val="200000"/>
              </a:lnSpc>
            </a:pPr>
            <a:r>
              <a:rPr lang="en-US" b="1" dirty="0" smtClean="0"/>
              <a:t>• </a:t>
            </a:r>
            <a:r>
              <a:rPr lang="en-US" b="1" dirty="0"/>
              <a:t>There are more number of reviews where price is low</a:t>
            </a:r>
            <a:endParaRPr lang="en-IN" b="1" dirty="0"/>
          </a:p>
        </p:txBody>
      </p:sp>
      <p:sp>
        <p:nvSpPr>
          <p:cNvPr id="4" name="Rectangle 3"/>
          <p:cNvSpPr/>
          <p:nvPr/>
        </p:nvSpPr>
        <p:spPr>
          <a:xfrm>
            <a:off x="7277100" y="1619250"/>
            <a:ext cx="914400" cy="1047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075" y="9170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51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022" y="92272"/>
            <a:ext cx="5025735" cy="1107996"/>
          </a:xfrm>
          <a:prstGeom prst="rect">
            <a:avLst/>
          </a:prstGeom>
        </p:spPr>
        <p:txBody>
          <a:bodyPr wrap="none">
            <a:spAutoFit/>
          </a:bodyPr>
          <a:lstStyle/>
          <a:p>
            <a:r>
              <a:rPr lang="en-US" sz="2400" b="1" u="sng" dirty="0">
                <a:solidFill>
                  <a:schemeClr val="accent2"/>
                </a:solidFill>
              </a:rPr>
              <a:t>EDA (Exploratory Data Analysis) </a:t>
            </a:r>
            <a:endParaRPr lang="en-US" sz="2400" b="1" u="sng" dirty="0" smtClean="0">
              <a:solidFill>
                <a:schemeClr val="accent2"/>
              </a:solidFill>
            </a:endParaRPr>
          </a:p>
          <a:p>
            <a:endParaRPr lang="en-US" dirty="0"/>
          </a:p>
          <a:p>
            <a:endParaRPr lang="en-US" dirty="0" smtClean="0"/>
          </a:p>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6" y="723215"/>
            <a:ext cx="4036936" cy="370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2022" y="1221342"/>
            <a:ext cx="4572000" cy="1600438"/>
          </a:xfrm>
          <a:prstGeom prst="rect">
            <a:avLst/>
          </a:prstGeom>
        </p:spPr>
        <p:txBody>
          <a:bodyPr>
            <a:spAutoFit/>
          </a:bodyPr>
          <a:lstStyle/>
          <a:p>
            <a:r>
              <a:rPr lang="en-US" b="1" dirty="0">
                <a:solidFill>
                  <a:schemeClr val="tx1"/>
                </a:solidFill>
              </a:rPr>
              <a:t>Result: </a:t>
            </a:r>
            <a:endParaRPr lang="en-US" b="1" dirty="0" smtClean="0">
              <a:solidFill>
                <a:schemeClr val="tx1"/>
              </a:solidFill>
            </a:endParaRPr>
          </a:p>
          <a:p>
            <a:r>
              <a:rPr lang="en-US" dirty="0" smtClean="0"/>
              <a:t>1</a:t>
            </a:r>
            <a:r>
              <a:rPr lang="en-US" dirty="0"/>
              <a:t>. Manhatten &amp; Brooklyn are having high no. of listing. </a:t>
            </a:r>
            <a:endParaRPr lang="en-US" dirty="0" smtClean="0"/>
          </a:p>
          <a:p>
            <a:r>
              <a:rPr lang="en-US" dirty="0" smtClean="0"/>
              <a:t>2</a:t>
            </a:r>
            <a:r>
              <a:rPr lang="en-US" dirty="0"/>
              <a:t>. Staten island and Bronx have low no. of listing. </a:t>
            </a:r>
            <a:endParaRPr lang="en-US" dirty="0" smtClean="0"/>
          </a:p>
          <a:p>
            <a:endParaRPr lang="en-US" dirty="0"/>
          </a:p>
          <a:p>
            <a:r>
              <a:rPr lang="en-US" b="1" dirty="0" smtClean="0">
                <a:solidFill>
                  <a:schemeClr val="tx1"/>
                </a:solidFill>
              </a:rPr>
              <a:t>Inference</a:t>
            </a:r>
            <a:r>
              <a:rPr lang="en-US" b="1" dirty="0">
                <a:solidFill>
                  <a:schemeClr val="tx1"/>
                </a:solidFill>
              </a:rPr>
              <a:t>: </a:t>
            </a:r>
            <a:endParaRPr lang="en-US" b="1" dirty="0" smtClean="0">
              <a:solidFill>
                <a:schemeClr val="tx1"/>
              </a:solidFill>
            </a:endParaRPr>
          </a:p>
          <a:p>
            <a:r>
              <a:rPr lang="en-US" dirty="0" smtClean="0"/>
              <a:t>If </a:t>
            </a:r>
            <a:r>
              <a:rPr lang="en-US" dirty="0"/>
              <a:t>we want to do advertisement or marketing for selling flats we should focus on Manhattan and Brooklyn.</a:t>
            </a:r>
            <a:endParaRPr lang="en-IN" dirty="0"/>
          </a:p>
        </p:txBody>
      </p:sp>
      <p:sp>
        <p:nvSpPr>
          <p:cNvPr id="6" name="Rectangle 5"/>
          <p:cNvSpPr/>
          <p:nvPr/>
        </p:nvSpPr>
        <p:spPr>
          <a:xfrm>
            <a:off x="212835" y="569326"/>
            <a:ext cx="4863832" cy="307777"/>
          </a:xfrm>
          <a:prstGeom prst="rect">
            <a:avLst/>
          </a:prstGeom>
        </p:spPr>
        <p:txBody>
          <a:bodyPr wrap="none">
            <a:spAutoFit/>
          </a:bodyPr>
          <a:lstStyle/>
          <a:p>
            <a:r>
              <a:rPr lang="en-US" b="1" dirty="0" smtClean="0">
                <a:solidFill>
                  <a:schemeClr val="tx1"/>
                </a:solidFill>
              </a:rPr>
              <a:t>1.0 What </a:t>
            </a:r>
            <a:r>
              <a:rPr lang="en-US" b="1" dirty="0">
                <a:solidFill>
                  <a:schemeClr val="tx1"/>
                </a:solidFill>
              </a:rPr>
              <a:t>can we learn about different hosts and areas?</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4162" y="159751"/>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269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457200" y="506075"/>
            <a:ext cx="4572000" cy="3662541"/>
          </a:xfrm>
          <a:prstGeom prst="rect">
            <a:avLst/>
          </a:prstGeom>
        </p:spPr>
        <p:txBody>
          <a:bodyPr>
            <a:spAutoFit/>
          </a:bodyPr>
          <a:lstStyle/>
          <a:p>
            <a:r>
              <a:rPr lang="en-US" sz="2400" b="1" u="sng" dirty="0" smtClean="0">
                <a:solidFill>
                  <a:schemeClr val="accent2"/>
                </a:solidFill>
                <a:latin typeface="Arial Black" panose="020B0A04020102020204" charset="0"/>
                <a:cs typeface="Arial Black" panose="020B0A04020102020204" charset="0"/>
                <a:sym typeface="+mn-ea"/>
              </a:rPr>
              <a:t>Content :</a:t>
            </a:r>
            <a:endParaRPr lang="en-US" sz="2400" b="1" u="sng" dirty="0" smtClean="0">
              <a:solidFill>
                <a:schemeClr val="accent2"/>
              </a:solidFill>
              <a:latin typeface="Arial Black" panose="020B0A04020102020204" charset="0"/>
              <a:cs typeface="Arial Black" panose="020B0A04020102020204" charset="0"/>
            </a:endParaRPr>
          </a:p>
          <a:p>
            <a:endParaRPr lang="en-US" b="1" dirty="0" smtClean="0">
              <a:solidFill>
                <a:schemeClr val="accent5">
                  <a:lumMod val="75000"/>
                </a:schemeClr>
              </a:solidFill>
              <a:latin typeface="Arial Black" panose="020B0A04020102020204" charset="0"/>
              <a:cs typeface="Arial Black" panose="020B0A04020102020204" charset="0"/>
            </a:endParaRPr>
          </a:p>
          <a:p>
            <a:r>
              <a:rPr lang="en-US" sz="1800" b="1" dirty="0" smtClean="0">
                <a:solidFill>
                  <a:schemeClr val="tx1"/>
                </a:solidFill>
                <a:latin typeface="Arial Black" panose="020B0A04020102020204" charset="0"/>
                <a:cs typeface="Arial Black" panose="020B0A04020102020204" charset="0"/>
                <a:sym typeface="+mn-ea"/>
              </a:rPr>
              <a:t>1) Introduction</a:t>
            </a:r>
            <a:r>
              <a:rPr lang="en-US" b="1" dirty="0" smtClean="0">
                <a:solidFill>
                  <a:schemeClr val="tx1"/>
                </a:solidFill>
                <a:latin typeface="Arial Black" panose="020B0A04020102020204" charset="0"/>
                <a:cs typeface="Arial Black" panose="020B0A04020102020204" charset="0"/>
                <a:sym typeface="+mn-ea"/>
              </a:rPr>
              <a:t>.</a:t>
            </a:r>
            <a:endParaRPr lang="en-US" b="1" dirty="0" smtClean="0">
              <a:solidFill>
                <a:schemeClr val="tx1"/>
              </a:solidFill>
              <a:latin typeface="Arial Black" panose="020B0A04020102020204" charset="0"/>
              <a:cs typeface="Arial Black" panose="020B0A04020102020204" charset="0"/>
            </a:endParaRPr>
          </a:p>
          <a:p>
            <a:endParaRPr lang="en-US" b="1" dirty="0" smtClean="0">
              <a:solidFill>
                <a:schemeClr val="tx1"/>
              </a:solidFill>
              <a:latin typeface="Arial Black" panose="020B0A04020102020204" charset="0"/>
              <a:cs typeface="Arial Black" panose="020B0A04020102020204" charset="0"/>
            </a:endParaRPr>
          </a:p>
          <a:p>
            <a:r>
              <a:rPr lang="en-US" sz="1800" b="1" dirty="0" smtClean="0">
                <a:solidFill>
                  <a:schemeClr val="tx1"/>
                </a:solidFill>
                <a:latin typeface="Arial Black" panose="020B0A04020102020204" charset="0"/>
                <a:cs typeface="Arial Black" panose="020B0A04020102020204" charset="0"/>
                <a:sym typeface="+mn-ea"/>
              </a:rPr>
              <a:t>2) General overview  of dataset.</a:t>
            </a:r>
            <a:endParaRPr lang="en-US" sz="1800" b="1" dirty="0" smtClean="0">
              <a:solidFill>
                <a:schemeClr val="tx1"/>
              </a:solidFill>
              <a:latin typeface="Arial Black" panose="020B0A04020102020204" charset="0"/>
              <a:cs typeface="Arial Black" panose="020B0A04020102020204" charset="0"/>
            </a:endParaRPr>
          </a:p>
          <a:p>
            <a:endParaRPr lang="en-US" sz="1800" b="1" dirty="0" smtClean="0">
              <a:solidFill>
                <a:schemeClr val="tx1"/>
              </a:solidFill>
              <a:latin typeface="Arial Black" panose="020B0A04020102020204" charset="0"/>
              <a:cs typeface="Arial Black" panose="020B0A04020102020204" charset="0"/>
            </a:endParaRPr>
          </a:p>
          <a:p>
            <a:r>
              <a:rPr lang="en-US" sz="1800" b="1" dirty="0" smtClean="0">
                <a:solidFill>
                  <a:schemeClr val="tx1"/>
                </a:solidFill>
                <a:latin typeface="Arial Black" panose="020B0A04020102020204" charset="0"/>
                <a:cs typeface="Arial Black" panose="020B0A04020102020204" charset="0"/>
                <a:sym typeface="+mn-ea"/>
              </a:rPr>
              <a:t>3) Missing value Handling.</a:t>
            </a:r>
            <a:endParaRPr lang="en-US" sz="1800" b="1" dirty="0" smtClean="0">
              <a:solidFill>
                <a:schemeClr val="tx1"/>
              </a:solidFill>
              <a:latin typeface="Arial Black" panose="020B0A04020102020204" charset="0"/>
              <a:cs typeface="Arial Black" panose="020B0A04020102020204" charset="0"/>
            </a:endParaRPr>
          </a:p>
          <a:p>
            <a:endParaRPr lang="en-US" sz="1800" b="1" dirty="0" smtClean="0">
              <a:solidFill>
                <a:schemeClr val="tx1"/>
              </a:solidFill>
              <a:latin typeface="Arial Black" panose="020B0A04020102020204" charset="0"/>
              <a:cs typeface="Arial Black" panose="020B0A04020102020204" charset="0"/>
            </a:endParaRPr>
          </a:p>
          <a:p>
            <a:r>
              <a:rPr lang="en-US" sz="1800" b="1" dirty="0" smtClean="0">
                <a:solidFill>
                  <a:schemeClr val="tx1"/>
                </a:solidFill>
                <a:latin typeface="Arial Black" panose="020B0A04020102020204" charset="0"/>
                <a:cs typeface="Arial Black" panose="020B0A04020102020204" charset="0"/>
                <a:sym typeface="+mn-ea"/>
              </a:rPr>
              <a:t>4) Attribute inormation</a:t>
            </a:r>
          </a:p>
          <a:p>
            <a:endParaRPr lang="en-US" sz="1800" b="1" dirty="0" smtClean="0">
              <a:solidFill>
                <a:schemeClr val="tx1"/>
              </a:solidFill>
              <a:latin typeface="Arial Black" panose="020B0A04020102020204" charset="0"/>
              <a:cs typeface="Arial Black" panose="020B0A04020102020204" charset="0"/>
            </a:endParaRPr>
          </a:p>
          <a:p>
            <a:r>
              <a:rPr lang="en-US" sz="1800" b="1" dirty="0" smtClean="0">
                <a:solidFill>
                  <a:schemeClr val="tx1"/>
                </a:solidFill>
                <a:latin typeface="Arial Black" panose="020B0A04020102020204" charset="0"/>
                <a:cs typeface="Arial Black" panose="020B0A04020102020204" charset="0"/>
                <a:sym typeface="+mn-ea"/>
              </a:rPr>
              <a:t>5) EDA  Analysis.</a:t>
            </a:r>
            <a:endParaRPr lang="en-US" sz="1800" b="1" dirty="0" smtClean="0">
              <a:solidFill>
                <a:schemeClr val="tx1"/>
              </a:solidFill>
              <a:latin typeface="Arial Black" panose="020B0A04020102020204" charset="0"/>
              <a:cs typeface="Arial Black" panose="020B0A04020102020204" charset="0"/>
            </a:endParaRPr>
          </a:p>
          <a:p>
            <a:endParaRPr lang="en-US" sz="1800" b="1" dirty="0" smtClean="0">
              <a:solidFill>
                <a:schemeClr val="tx1"/>
              </a:solidFill>
              <a:latin typeface="Arial Black" panose="020B0A04020102020204" charset="0"/>
              <a:cs typeface="Arial Black" panose="020B0A04020102020204" charset="0"/>
            </a:endParaRPr>
          </a:p>
          <a:p>
            <a:r>
              <a:rPr lang="en-US" sz="1800" b="1" dirty="0" smtClean="0">
                <a:solidFill>
                  <a:schemeClr val="tx1"/>
                </a:solidFill>
                <a:latin typeface="Arial Black" panose="020B0A04020102020204" charset="0"/>
                <a:cs typeface="Arial Black" panose="020B0A04020102020204" charset="0"/>
                <a:sym typeface="+mn-ea"/>
              </a:rPr>
              <a:t>6) Conclusion</a:t>
            </a:r>
            <a:r>
              <a:rPr lang="en-US" b="1" dirty="0" smtClean="0">
                <a:solidFill>
                  <a:schemeClr val="accent2"/>
                </a:solidFill>
                <a:latin typeface="Arial Black" panose="020B0A04020102020204" charset="0"/>
                <a:cs typeface="Arial Black" panose="020B0A04020102020204" charset="0"/>
                <a:sym typeface="+mn-ea"/>
              </a:rPr>
              <a:t>.</a:t>
            </a:r>
            <a:endParaRPr lang="en-US" b="1" dirty="0">
              <a:solidFill>
                <a:schemeClr val="accent2"/>
              </a:solidFill>
              <a:latin typeface="Arial Black" panose="020B0A04020102020204" charset="0"/>
              <a:cs typeface="Arial Black" panose="020B0A0402010202020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0" y="96500"/>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7438" y="303312"/>
            <a:ext cx="7197812" cy="3046988"/>
          </a:xfrm>
          <a:prstGeom prst="rect">
            <a:avLst/>
          </a:prstGeom>
        </p:spPr>
        <p:txBody>
          <a:bodyPr wrap="square">
            <a:spAutoFit/>
          </a:bodyPr>
          <a:lstStyle/>
          <a:p>
            <a:r>
              <a:rPr lang="en-IN" sz="2400" b="1" u="sng" dirty="0">
                <a:solidFill>
                  <a:schemeClr val="accent2"/>
                </a:solidFill>
              </a:rPr>
              <a:t>EDA (Exploratory Data Analysis</a:t>
            </a:r>
            <a:r>
              <a:rPr lang="en-IN" sz="2400" b="1" u="sng" dirty="0" smtClean="0">
                <a:solidFill>
                  <a:schemeClr val="accent2"/>
                </a:solidFill>
              </a:rPr>
              <a:t>)</a:t>
            </a:r>
          </a:p>
          <a:p>
            <a:endParaRPr lang="en-IN" sz="2400" b="1" u="sng" dirty="0" smtClean="0">
              <a:solidFill>
                <a:schemeClr val="tx1"/>
              </a:solidFill>
            </a:endParaRPr>
          </a:p>
          <a:p>
            <a:r>
              <a:rPr lang="en-US" sz="1600" b="1" dirty="0" smtClean="0">
                <a:solidFill>
                  <a:schemeClr val="tx1"/>
                </a:solidFill>
              </a:rPr>
              <a:t>2.0 </a:t>
            </a:r>
            <a:r>
              <a:rPr lang="en-US" sz="1600" b="1" dirty="0">
                <a:solidFill>
                  <a:schemeClr val="tx1"/>
                </a:solidFill>
              </a:rPr>
              <a:t>What can we learn from predictions? (ex: locations, prices, reviews, etc</a:t>
            </a:r>
            <a:r>
              <a:rPr lang="en-US" b="1" dirty="0">
                <a:solidFill>
                  <a:schemeClr val="tx1"/>
                </a:solidFill>
              </a:rPr>
              <a:t>)</a:t>
            </a:r>
          </a:p>
          <a:p>
            <a:endParaRPr lang="en-IN" dirty="0" smtClean="0"/>
          </a:p>
          <a:p>
            <a:pPr>
              <a:lnSpc>
                <a:spcPct val="200000"/>
              </a:lnSpc>
            </a:pPr>
            <a:r>
              <a:rPr lang="en-US" b="1" dirty="0" smtClean="0"/>
              <a:t>2.1 Area Vs Number of Review</a:t>
            </a:r>
          </a:p>
          <a:p>
            <a:pPr>
              <a:lnSpc>
                <a:spcPct val="200000"/>
              </a:lnSpc>
            </a:pPr>
            <a:r>
              <a:rPr lang="en-US" b="1" dirty="0" smtClean="0"/>
              <a:t>2.2 Price Vs </a:t>
            </a:r>
            <a:r>
              <a:rPr lang="en-US" b="1" dirty="0"/>
              <a:t>Number of </a:t>
            </a:r>
            <a:r>
              <a:rPr lang="en-US" b="1" dirty="0" smtClean="0"/>
              <a:t>Review</a:t>
            </a:r>
            <a:endParaRPr lang="en-US" b="1" dirty="0"/>
          </a:p>
          <a:p>
            <a:endParaRPr lang="en-US" dirty="0" smtClean="0"/>
          </a:p>
          <a:p>
            <a:pPr marL="285750" indent="-285750">
              <a:buFont typeface="Arial" pitchFamily="34" charset="0"/>
              <a:buChar char="•"/>
            </a:pPr>
            <a:endParaRPr lang="en-US" dirty="0" smtClean="0"/>
          </a:p>
          <a:p>
            <a:r>
              <a:rPr lang="en-US" dirty="0" smtClean="0"/>
              <a:t> </a:t>
            </a:r>
            <a:endParaRPr lang="en-IN"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225" y="98524"/>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40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339" y="389037"/>
            <a:ext cx="4615366" cy="461665"/>
          </a:xfrm>
          <a:prstGeom prst="rect">
            <a:avLst/>
          </a:prstGeom>
        </p:spPr>
        <p:txBody>
          <a:bodyPr wrap="none">
            <a:spAutoFit/>
          </a:bodyPr>
          <a:lstStyle/>
          <a:p>
            <a:r>
              <a:rPr lang="en-US" sz="2400" b="1" u="sng" dirty="0" smtClean="0">
                <a:solidFill>
                  <a:schemeClr val="accent2"/>
                </a:solidFill>
              </a:rPr>
              <a:t>2.1 Area </a:t>
            </a:r>
            <a:r>
              <a:rPr lang="en-US" sz="2400" b="1" u="sng" dirty="0">
                <a:solidFill>
                  <a:schemeClr val="accent2"/>
                </a:solidFill>
              </a:rPr>
              <a:t>Vs Number of Review</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3" y="924844"/>
            <a:ext cx="4600577" cy="321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9834" y="3152537"/>
            <a:ext cx="3354941" cy="738664"/>
          </a:xfrm>
          <a:prstGeom prst="rect">
            <a:avLst/>
          </a:prstGeom>
        </p:spPr>
        <p:txBody>
          <a:bodyPr wrap="square">
            <a:spAutoFit/>
          </a:bodyPr>
          <a:lstStyle/>
          <a:p>
            <a:r>
              <a:rPr lang="en-US" dirty="0"/>
              <a:t>2. Having property in staten island and bronx is a loss making business for the host as they are empty half of year. </a:t>
            </a:r>
            <a:endParaRPr lang="en-IN" dirty="0"/>
          </a:p>
        </p:txBody>
      </p:sp>
      <p:sp>
        <p:nvSpPr>
          <p:cNvPr id="6" name="Rectangle 5"/>
          <p:cNvSpPr/>
          <p:nvPr/>
        </p:nvSpPr>
        <p:spPr>
          <a:xfrm>
            <a:off x="559834" y="1031528"/>
            <a:ext cx="3421616" cy="1600438"/>
          </a:xfrm>
          <a:prstGeom prst="rect">
            <a:avLst/>
          </a:prstGeom>
        </p:spPr>
        <p:txBody>
          <a:bodyPr wrap="square">
            <a:spAutoFit/>
          </a:bodyPr>
          <a:lstStyle/>
          <a:p>
            <a:r>
              <a:rPr lang="en-US" b="1" dirty="0">
                <a:solidFill>
                  <a:schemeClr val="tx1"/>
                </a:solidFill>
              </a:rPr>
              <a:t>Inference: </a:t>
            </a:r>
            <a:endParaRPr lang="en-US" b="1" dirty="0" smtClean="0">
              <a:solidFill>
                <a:schemeClr val="tx1"/>
              </a:solidFill>
            </a:endParaRPr>
          </a:p>
          <a:p>
            <a:endParaRPr lang="en-US" dirty="0" smtClean="0"/>
          </a:p>
          <a:p>
            <a:r>
              <a:rPr lang="en-US" dirty="0" smtClean="0"/>
              <a:t>1</a:t>
            </a:r>
            <a:r>
              <a:rPr lang="en-US" dirty="0"/>
              <a:t>. From </a:t>
            </a:r>
            <a:r>
              <a:rPr lang="en-US" dirty="0" smtClean="0"/>
              <a:t> this </a:t>
            </a:r>
            <a:r>
              <a:rPr lang="en-US" dirty="0"/>
              <a:t>analysis we got to know that </a:t>
            </a:r>
            <a:r>
              <a:rPr lang="en-US" dirty="0" smtClean="0"/>
              <a:t>Manhatten,Queens have </a:t>
            </a:r>
            <a:r>
              <a:rPr lang="en-US" dirty="0"/>
              <a:t>highest </a:t>
            </a:r>
            <a:r>
              <a:rPr lang="en-US" dirty="0" smtClean="0"/>
              <a:t> no of review and this are profit making business for the host as they are highest no.of review</a:t>
            </a:r>
            <a:endParaRPr lang="en-IN"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0" y="44810"/>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66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49" y="205086"/>
            <a:ext cx="4682692" cy="461665"/>
          </a:xfrm>
          <a:prstGeom prst="rect">
            <a:avLst/>
          </a:prstGeom>
        </p:spPr>
        <p:txBody>
          <a:bodyPr wrap="none">
            <a:spAutoFit/>
          </a:bodyPr>
          <a:lstStyle/>
          <a:p>
            <a:r>
              <a:rPr lang="en-US" sz="2400" b="1" u="sng" dirty="0" smtClean="0">
                <a:solidFill>
                  <a:schemeClr val="accent2"/>
                </a:solidFill>
              </a:rPr>
              <a:t>2.2 Price </a:t>
            </a:r>
            <a:r>
              <a:rPr lang="en-US" sz="2400" b="1" u="sng" dirty="0">
                <a:solidFill>
                  <a:schemeClr val="accent2"/>
                </a:solidFill>
              </a:rPr>
              <a:t>Vs Number of Review</a:t>
            </a:r>
            <a:endParaRPr lang="en-US" sz="2400" b="1" u="sng" dirty="0">
              <a:solidFill>
                <a:schemeClr val="accent2"/>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955" y="658714"/>
            <a:ext cx="5195181" cy="3989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5249" y="1195715"/>
            <a:ext cx="3457575" cy="738664"/>
          </a:xfrm>
          <a:prstGeom prst="rect">
            <a:avLst/>
          </a:prstGeom>
        </p:spPr>
        <p:txBody>
          <a:bodyPr wrap="square">
            <a:spAutoFit/>
          </a:bodyPr>
          <a:lstStyle/>
          <a:p>
            <a:r>
              <a:rPr lang="en-US" dirty="0"/>
              <a:t>From the </a:t>
            </a:r>
            <a:r>
              <a:rPr lang="en-US" dirty="0" smtClean="0"/>
              <a:t>this </a:t>
            </a:r>
            <a:r>
              <a:rPr lang="en-US" dirty="0"/>
              <a:t>Analysis we can say that most people prefer to stay in place where price is less.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586" y="73968"/>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987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790" y="152906"/>
            <a:ext cx="4940776" cy="1138773"/>
          </a:xfrm>
          <a:prstGeom prst="rect">
            <a:avLst/>
          </a:prstGeom>
        </p:spPr>
        <p:txBody>
          <a:bodyPr wrap="none">
            <a:spAutoFit/>
          </a:bodyPr>
          <a:lstStyle/>
          <a:p>
            <a:r>
              <a:rPr lang="en-IN" sz="2400" b="1" u="sng" dirty="0">
                <a:solidFill>
                  <a:schemeClr val="accent2"/>
                </a:solidFill>
              </a:rPr>
              <a:t>EDA (Exploratory Data Analysis</a:t>
            </a:r>
            <a:r>
              <a:rPr lang="en-IN" sz="2400" b="1" u="sng" dirty="0" smtClean="0">
                <a:solidFill>
                  <a:schemeClr val="accent2"/>
                </a:solidFill>
              </a:rPr>
              <a:t>)</a:t>
            </a:r>
          </a:p>
          <a:p>
            <a:endParaRPr lang="en-US" dirty="0"/>
          </a:p>
          <a:p>
            <a:r>
              <a:rPr lang="en-US" sz="1600" b="1" dirty="0">
                <a:solidFill>
                  <a:schemeClr val="tx1"/>
                </a:solidFill>
              </a:rPr>
              <a:t>3</a:t>
            </a:r>
            <a:r>
              <a:rPr lang="en-US" sz="1600" b="1" dirty="0" smtClean="0">
                <a:solidFill>
                  <a:schemeClr val="tx1"/>
                </a:solidFill>
              </a:rPr>
              <a:t>.0  </a:t>
            </a:r>
            <a:r>
              <a:rPr lang="en-US" sz="1600" b="1" dirty="0">
                <a:solidFill>
                  <a:schemeClr val="tx1"/>
                </a:solidFill>
              </a:rPr>
              <a:t>Which hosts are the busiest and why?</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040" y="1131867"/>
            <a:ext cx="5098001" cy="358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9790" y="1291679"/>
            <a:ext cx="3524250" cy="738664"/>
          </a:xfrm>
          <a:prstGeom prst="rect">
            <a:avLst/>
          </a:prstGeom>
          <a:noFill/>
        </p:spPr>
        <p:txBody>
          <a:bodyPr wrap="square" rtlCol="0">
            <a:spAutoFit/>
          </a:bodyPr>
          <a:lstStyle/>
          <a:p>
            <a:r>
              <a:rPr lang="en-US" dirty="0" smtClean="0"/>
              <a:t>From this analysis the most busiest host is Dona &amp; Ji has large no.of reviews listing than other host.</a:t>
            </a:r>
            <a:endParaRPr lang="en-IN"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025" y="143381"/>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416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115" y="274737"/>
            <a:ext cx="4940776" cy="461665"/>
          </a:xfrm>
          <a:prstGeom prst="rect">
            <a:avLst/>
          </a:prstGeom>
        </p:spPr>
        <p:txBody>
          <a:bodyPr wrap="none">
            <a:spAutoFit/>
          </a:bodyPr>
          <a:lstStyle/>
          <a:p>
            <a:r>
              <a:rPr lang="en-IN" sz="2400" b="1" u="sng" dirty="0">
                <a:solidFill>
                  <a:schemeClr val="accent2"/>
                </a:solidFill>
              </a:rPr>
              <a:t>EDA (Exploratory Data Analysis)</a:t>
            </a:r>
          </a:p>
        </p:txBody>
      </p:sp>
      <p:sp>
        <p:nvSpPr>
          <p:cNvPr id="3" name="Rectangle 2"/>
          <p:cNvSpPr/>
          <p:nvPr/>
        </p:nvSpPr>
        <p:spPr>
          <a:xfrm>
            <a:off x="295275" y="881390"/>
            <a:ext cx="4572000" cy="523220"/>
          </a:xfrm>
          <a:prstGeom prst="rect">
            <a:avLst/>
          </a:prstGeom>
        </p:spPr>
        <p:txBody>
          <a:bodyPr>
            <a:spAutoFit/>
          </a:bodyPr>
          <a:lstStyle/>
          <a:p>
            <a:r>
              <a:rPr lang="en-US" b="1" dirty="0" smtClean="0">
                <a:solidFill>
                  <a:schemeClr val="tx1"/>
                </a:solidFill>
              </a:rPr>
              <a:t>4.0 Checking Is </a:t>
            </a:r>
            <a:r>
              <a:rPr lang="en-US" b="1" dirty="0">
                <a:solidFill>
                  <a:schemeClr val="tx1"/>
                </a:solidFill>
              </a:rPr>
              <a:t>there any noticeable difference of traffic among different areas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724" y="881390"/>
            <a:ext cx="4120113"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5275" y="1655742"/>
            <a:ext cx="3409950" cy="1384995"/>
          </a:xfrm>
          <a:prstGeom prst="rect">
            <a:avLst/>
          </a:prstGeom>
        </p:spPr>
        <p:txBody>
          <a:bodyPr wrap="square">
            <a:spAutoFit/>
          </a:bodyPr>
          <a:lstStyle/>
          <a:p>
            <a:r>
              <a:rPr lang="en-US" dirty="0" smtClean="0"/>
              <a:t>Inference: As we can see, in every neighbourhood “Entire home” has generated the most revenue. So buying a property "Entire home" and renting it, is a profitable business irrespective of neighbourhood type</a:t>
            </a:r>
            <a:endParaRPr lang="en-IN"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287" y="95994"/>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577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5" y="817363"/>
            <a:ext cx="6915150" cy="3607206"/>
          </a:xfrm>
          <a:prstGeom prst="rect">
            <a:avLst/>
          </a:prstGeom>
        </p:spPr>
        <p:txBody>
          <a:bodyPr wrap="square">
            <a:spAutoFit/>
          </a:bodyPr>
          <a:lstStyle/>
          <a:p>
            <a:pPr marL="342900" indent="-342900">
              <a:lnSpc>
                <a:spcPct val="150000"/>
              </a:lnSpc>
              <a:buAutoNum type="arabicPeriod"/>
            </a:pPr>
            <a:r>
              <a:rPr lang="en-US" dirty="0" smtClean="0"/>
              <a:t>Entire </a:t>
            </a:r>
            <a:r>
              <a:rPr lang="en-US" dirty="0"/>
              <a:t>home/apt is highly expensive. </a:t>
            </a:r>
            <a:endParaRPr lang="en-US" dirty="0" smtClean="0"/>
          </a:p>
          <a:p>
            <a:pPr marL="342900" indent="-342900">
              <a:lnSpc>
                <a:spcPct val="150000"/>
              </a:lnSpc>
              <a:buAutoNum type="arabicPeriod"/>
            </a:pPr>
            <a:r>
              <a:rPr lang="en-US" dirty="0" smtClean="0"/>
              <a:t>Manhattan </a:t>
            </a:r>
            <a:r>
              <a:rPr lang="en-US" dirty="0"/>
              <a:t>living cost is highest, Bronx living cost is lowest. </a:t>
            </a:r>
            <a:endParaRPr lang="en-US" dirty="0" smtClean="0"/>
          </a:p>
          <a:p>
            <a:pPr marL="342900" indent="-342900">
              <a:lnSpc>
                <a:spcPct val="150000"/>
              </a:lnSpc>
              <a:buAutoNum type="arabicPeriod"/>
            </a:pPr>
            <a:r>
              <a:rPr lang="en-US" dirty="0" smtClean="0"/>
              <a:t>Cheapest </a:t>
            </a:r>
            <a:r>
              <a:rPr lang="en-US" dirty="0"/>
              <a:t>neighbourhood is Bulls head. </a:t>
            </a:r>
            <a:endParaRPr lang="en-US" dirty="0" smtClean="0"/>
          </a:p>
          <a:p>
            <a:pPr marL="342900" indent="-342900">
              <a:lnSpc>
                <a:spcPct val="150000"/>
              </a:lnSpc>
              <a:buAutoNum type="arabicPeriod"/>
            </a:pPr>
            <a:r>
              <a:rPr lang="en-US" dirty="0" smtClean="0"/>
              <a:t>The </a:t>
            </a:r>
            <a:r>
              <a:rPr lang="en-US" dirty="0"/>
              <a:t>Cheapest listing is the Bronx apart. </a:t>
            </a:r>
            <a:endParaRPr lang="en-US" dirty="0" smtClean="0"/>
          </a:p>
          <a:p>
            <a:pPr marL="342900" indent="-342900">
              <a:lnSpc>
                <a:spcPct val="150000"/>
              </a:lnSpc>
              <a:buAutoNum type="arabicPeriod"/>
            </a:pPr>
            <a:r>
              <a:rPr lang="en-US" dirty="0" smtClean="0"/>
              <a:t>Manhattan </a:t>
            </a:r>
            <a:r>
              <a:rPr lang="en-US" dirty="0"/>
              <a:t>have the highest no. of listing. </a:t>
            </a:r>
            <a:endParaRPr lang="en-US" dirty="0" smtClean="0"/>
          </a:p>
          <a:p>
            <a:pPr marL="342900" indent="-342900">
              <a:lnSpc>
                <a:spcPct val="150000"/>
              </a:lnSpc>
              <a:buAutoNum type="arabicPeriod"/>
            </a:pPr>
            <a:r>
              <a:rPr lang="en-US" dirty="0" smtClean="0"/>
              <a:t>In </a:t>
            </a:r>
            <a:r>
              <a:rPr lang="en-US" dirty="0"/>
              <a:t>Manhattan entire home is mostly preferred but in Brooklyn ratio between the entire home and private room is 50:50</a:t>
            </a:r>
            <a:r>
              <a:rPr lang="en-US" dirty="0" smtClean="0"/>
              <a:t>.</a:t>
            </a:r>
          </a:p>
          <a:p>
            <a:pPr marL="342900" indent="-342900">
              <a:lnSpc>
                <a:spcPct val="150000"/>
              </a:lnSpc>
              <a:buAutoNum type="arabicPeriod"/>
            </a:pPr>
            <a:r>
              <a:rPr lang="en-US" dirty="0" smtClean="0"/>
              <a:t>Private </a:t>
            </a:r>
            <a:r>
              <a:rPr lang="en-US" dirty="0"/>
              <a:t>room has the highest availability; the Entire home has least availability. </a:t>
            </a:r>
            <a:endParaRPr lang="en-US" dirty="0" smtClean="0"/>
          </a:p>
          <a:p>
            <a:pPr marL="342900" indent="-342900">
              <a:lnSpc>
                <a:spcPct val="150000"/>
              </a:lnSpc>
              <a:buAutoNum type="arabicPeriod"/>
            </a:pPr>
            <a:r>
              <a:rPr lang="en-US" dirty="0" smtClean="0"/>
              <a:t>Revenue </a:t>
            </a:r>
            <a:r>
              <a:rPr lang="en-US" dirty="0"/>
              <a:t>generated by Entire home is highest irrespective of neighbourhood group. </a:t>
            </a:r>
            <a:endParaRPr lang="en-US" dirty="0" smtClean="0"/>
          </a:p>
          <a:p>
            <a:pPr marL="342900" indent="-342900">
              <a:lnSpc>
                <a:spcPct val="150000"/>
              </a:lnSpc>
              <a:buAutoNum type="arabicPeriod"/>
            </a:pPr>
            <a:r>
              <a:rPr lang="en-US" dirty="0" smtClean="0"/>
              <a:t>Sonder </a:t>
            </a:r>
            <a:r>
              <a:rPr lang="en-US" dirty="0"/>
              <a:t>have a maximum property in New York.</a:t>
            </a:r>
            <a:endParaRPr lang="en-IN" dirty="0"/>
          </a:p>
        </p:txBody>
      </p:sp>
      <p:sp>
        <p:nvSpPr>
          <p:cNvPr id="3" name="Rectangle 2"/>
          <p:cNvSpPr/>
          <p:nvPr/>
        </p:nvSpPr>
        <p:spPr>
          <a:xfrm>
            <a:off x="485775" y="348555"/>
            <a:ext cx="1858201" cy="461665"/>
          </a:xfrm>
          <a:prstGeom prst="rect">
            <a:avLst/>
          </a:prstGeom>
        </p:spPr>
        <p:txBody>
          <a:bodyPr wrap="none">
            <a:spAutoFit/>
          </a:bodyPr>
          <a:lstStyle/>
          <a:p>
            <a:r>
              <a:rPr lang="en-IN" sz="2400" b="1" u="sng" dirty="0">
                <a:solidFill>
                  <a:schemeClr val="tx1"/>
                </a:solidFill>
              </a:rPr>
              <a:t>Conclusion</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550" y="14376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757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2675" y="1895475"/>
            <a:ext cx="4429125" cy="830997"/>
          </a:xfrm>
          <a:prstGeom prst="rect">
            <a:avLst/>
          </a:prstGeom>
          <a:noFill/>
        </p:spPr>
        <p:txBody>
          <a:bodyPr wrap="square" rtlCol="0">
            <a:spAutoFit/>
          </a:bodyPr>
          <a:lstStyle/>
          <a:p>
            <a:r>
              <a:rPr lang="en-US" sz="4800" b="1" i="1" dirty="0" smtClean="0">
                <a:solidFill>
                  <a:schemeClr val="tx1"/>
                </a:solidFill>
              </a:rPr>
              <a:t>THANK YOU!</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550" y="14376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168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304800"/>
            <a:ext cx="8096250" cy="4339650"/>
          </a:xfrm>
          <a:prstGeom prst="rect">
            <a:avLst/>
          </a:prstGeom>
          <a:noFill/>
        </p:spPr>
        <p:txBody>
          <a:bodyPr wrap="square" rtlCol="0">
            <a:spAutoFit/>
          </a:bodyPr>
          <a:lstStyle/>
          <a:p>
            <a:r>
              <a:rPr lang="en-US" sz="2400" b="1" u="sng" dirty="0" smtClean="0">
                <a:solidFill>
                  <a:schemeClr val="accent2"/>
                </a:solidFill>
              </a:rPr>
              <a:t>Introduction:</a:t>
            </a:r>
          </a:p>
          <a:p>
            <a:pPr marL="342900" indent="-342900">
              <a:buAutoNum type="arabicParenR"/>
            </a:pPr>
            <a:endParaRPr lang="en-US" dirty="0"/>
          </a:p>
          <a:p>
            <a:pPr marL="285750" indent="-285750">
              <a:buFont typeface="Arial" pitchFamily="34" charset="0"/>
              <a:buChar char="•"/>
            </a:pPr>
            <a:r>
              <a:rPr lang="en-US" dirty="0"/>
              <a:t>Airbnb, Inc. is an American company that operates an online marketplace for lodging, primarily homestays for vacation rentals, and tourism activities. Based in San Francisco, California, the platform is accessible via website and mobile app.</a:t>
            </a:r>
          </a:p>
          <a:p>
            <a:pPr marL="285750" indent="-285750">
              <a:buFont typeface="Arial" pitchFamily="34" charset="0"/>
              <a:buChar char="•"/>
            </a:pPr>
            <a:endParaRPr lang="en-US" dirty="0" smtClean="0"/>
          </a:p>
          <a:p>
            <a:pPr marL="285750" indent="-285750">
              <a:buFont typeface="Arial" pitchFamily="34" charset="0"/>
              <a:buChar char="•"/>
            </a:pPr>
            <a:r>
              <a:rPr lang="en-US" dirty="0"/>
              <a:t>Since 2008, guests and hosts have used Airbnb to expand on traveling possibilities and present a more unique, personalized way of experiencing the world. Today, Airbnb became one of a kind service that is used and recognized by the whole world. Data analysis on millions of listings provided through Airbnb is a crucial factor for the company.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These </a:t>
            </a:r>
            <a:r>
              <a:rPr lang="en-US" dirty="0"/>
              <a:t>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This dataset has around 49,000 observations in it with 16 columns and it is a mix between categorical and numeric values</a:t>
            </a:r>
            <a:r>
              <a:rPr lang="en-US" b="1" dirty="0"/>
              <a:t>.</a:t>
            </a:r>
            <a:endParaRPr lang="en-US" dirty="0"/>
          </a:p>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0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874" y="274737"/>
            <a:ext cx="4442242" cy="461665"/>
          </a:xfrm>
          <a:prstGeom prst="rect">
            <a:avLst/>
          </a:prstGeom>
        </p:spPr>
        <p:txBody>
          <a:bodyPr wrap="none">
            <a:spAutoFit/>
          </a:bodyPr>
          <a:lstStyle/>
          <a:p>
            <a:r>
              <a:rPr lang="en-US" sz="2400" b="1" u="sng" dirty="0">
                <a:solidFill>
                  <a:schemeClr val="accent2"/>
                </a:solidFill>
                <a:latin typeface="Arial" panose="020B0604020202020204" pitchFamily="34" charset="0"/>
                <a:cs typeface="Arial" panose="020B0604020202020204" pitchFamily="34" charset="0"/>
                <a:sym typeface="+mn-ea"/>
              </a:rPr>
              <a:t>General overview  of dataset</a:t>
            </a:r>
            <a:r>
              <a:rPr lang="en-US" sz="2400" b="1" u="sng" dirty="0">
                <a:solidFill>
                  <a:schemeClr val="tx1"/>
                </a:solidFill>
                <a:latin typeface="Arial" panose="020B0604020202020204" pitchFamily="34" charset="0"/>
                <a:cs typeface="Arial" panose="020B0604020202020204" pitchFamily="34" charset="0"/>
                <a:sym typeface="+mn-ea"/>
              </a:rPr>
              <a:t>.</a:t>
            </a:r>
            <a:endParaRPr lang="en-IN" sz="2400" dirty="0"/>
          </a:p>
        </p:txBody>
      </p:sp>
      <p:sp>
        <p:nvSpPr>
          <p:cNvPr id="3" name="Text Box 3"/>
          <p:cNvSpPr txBox="1"/>
          <p:nvPr/>
        </p:nvSpPr>
        <p:spPr>
          <a:xfrm>
            <a:off x="311467" y="803275"/>
            <a:ext cx="8521065" cy="4184650"/>
          </a:xfrm>
          <a:prstGeom prst="rect">
            <a:avLst/>
          </a:prstGeom>
          <a:noFill/>
        </p:spPr>
        <p:txBody>
          <a:bodyPr wrap="square"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buSzTx/>
              <a:buFont typeface="Arial" panose="020B0604020202020204" pitchFamily="34" charset="0"/>
              <a:buChar char="•"/>
            </a:pPr>
            <a:r>
              <a:rPr lang="en-US" b="1" dirty="0">
                <a:solidFill>
                  <a:schemeClr val="accent5">
                    <a:lumMod val="75000"/>
                  </a:schemeClr>
                </a:solidFill>
                <a:latin typeface="Arial Black" panose="020B0A04020102020204" charset="0"/>
                <a:cs typeface="Arial Black" panose="020B0A04020102020204" charset="0"/>
                <a:sym typeface="+mn-ea"/>
              </a:rPr>
              <a:t> </a:t>
            </a:r>
            <a:r>
              <a:rPr lang="en-US" b="1" dirty="0">
                <a:solidFill>
                  <a:schemeClr val="tx1"/>
                </a:solidFill>
                <a:latin typeface="Arial Black" panose="020B0A04020102020204" charset="0"/>
                <a:cs typeface="Arial Black" panose="020B0A04020102020204" charset="0"/>
                <a:sym typeface="+mn-ea"/>
              </a:rPr>
              <a:t>This dataset has around is mix between categorical and numeric values.</a:t>
            </a:r>
          </a:p>
          <a:p>
            <a:pPr algn="l">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sym typeface="+mn-ea"/>
            </a:endParaRPr>
          </a:p>
          <a:p>
            <a:pPr algn="l">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Price is a dependent column.</a:t>
            </a:r>
          </a:p>
          <a:p>
            <a:pPr algn="l">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Total 16 columns are present in the dataset.</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Total observations are 48895.</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Min of Price variable is 0, max is 10000$.</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Mean price is 152$</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On an average people stay 7 days in a room.</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75 Percentage of times minimun </a:t>
            </a:r>
            <a:r>
              <a:rPr lang="en-US" b="1" dirty="0" smtClean="0">
                <a:solidFill>
                  <a:schemeClr val="tx1"/>
                </a:solidFill>
                <a:latin typeface="Arial Black" panose="020B0A04020102020204" charset="0"/>
                <a:cs typeface="Arial Black" panose="020B0A04020102020204" charset="0"/>
                <a:sym typeface="+mn-ea"/>
              </a:rPr>
              <a:t>nights </a:t>
            </a:r>
            <a:r>
              <a:rPr lang="en-US" b="1" dirty="0">
                <a:solidFill>
                  <a:schemeClr val="tx1"/>
                </a:solidFill>
                <a:latin typeface="Arial Black" panose="020B0A04020102020204" charset="0"/>
                <a:cs typeface="Arial Black" panose="020B0A04020102020204" charset="0"/>
                <a:sym typeface="+mn-ea"/>
              </a:rPr>
              <a:t>stayed is 5.</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Mean reviews given to </a:t>
            </a:r>
            <a:r>
              <a:rPr lang="en-US" b="1" dirty="0" smtClean="0">
                <a:solidFill>
                  <a:schemeClr val="tx1"/>
                </a:solidFill>
                <a:latin typeface="Arial Black" panose="020B0A04020102020204" charset="0"/>
                <a:cs typeface="Arial Black" panose="020B0A04020102020204" charset="0"/>
                <a:sym typeface="+mn-ea"/>
              </a:rPr>
              <a:t>Room/apart </a:t>
            </a:r>
            <a:r>
              <a:rPr lang="en-US" b="1" dirty="0" err="1" smtClean="0">
                <a:solidFill>
                  <a:schemeClr val="tx1"/>
                </a:solidFill>
                <a:latin typeface="Arial Black" panose="020B0A04020102020204" charset="0"/>
                <a:cs typeface="Arial Black" panose="020B0A04020102020204" charset="0"/>
                <a:sym typeface="+mn-ea"/>
              </a:rPr>
              <a:t>ment</a:t>
            </a:r>
            <a:r>
              <a:rPr lang="en-US" b="1" dirty="0" smtClean="0">
                <a:solidFill>
                  <a:schemeClr val="tx1"/>
                </a:solidFill>
                <a:latin typeface="Arial Black" panose="020B0A04020102020204" charset="0"/>
                <a:cs typeface="Arial Black" panose="020B0A04020102020204" charset="0"/>
                <a:sym typeface="+mn-ea"/>
              </a:rPr>
              <a:t> </a:t>
            </a:r>
            <a:r>
              <a:rPr lang="en-US" b="1" dirty="0">
                <a:solidFill>
                  <a:schemeClr val="tx1"/>
                </a:solidFill>
                <a:latin typeface="Arial Black" panose="020B0A04020102020204" charset="0"/>
                <a:cs typeface="Arial Black" panose="020B0A04020102020204" charset="0"/>
                <a:sym typeface="+mn-ea"/>
              </a:rPr>
              <a:t>is 23.</a:t>
            </a:r>
            <a:endParaRPr lang="en-US" b="1" dirty="0">
              <a:solidFill>
                <a:schemeClr val="tx1"/>
              </a:solidFill>
              <a:latin typeface="Arial Black" panose="020B0A04020102020204" charset="0"/>
              <a:cs typeface="Arial Black" panose="020B0A04020102020204" charset="0"/>
            </a:endParaRPr>
          </a:p>
          <a:p>
            <a:pPr>
              <a:buClr>
                <a:srgbClr val="000000"/>
              </a:buClr>
              <a:buFont typeface="Arial" panose="020B0604020202020204" pitchFamily="34" charset="0"/>
              <a:buChar char="•"/>
            </a:pPr>
            <a:endParaRPr lang="en-US" b="1" dirty="0">
              <a:solidFill>
                <a:schemeClr val="tx1"/>
              </a:solidFill>
            </a:endParaRPr>
          </a:p>
          <a:p>
            <a:pPr marL="114300" indent="0">
              <a:buClr>
                <a:srgbClr val="000000"/>
              </a:buClr>
              <a:buFont typeface="Arial" panose="020B0604020202020204" pitchFamily="34" charset="0"/>
              <a:buNone/>
            </a:pPr>
            <a:endParaRPr lang="en-US" dirty="0">
              <a:solidFill>
                <a:schemeClr val="tx1"/>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982" y="95994"/>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4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r>
              <a:rPr lang="en-US" sz="2400" b="1" u="sng" dirty="0">
                <a:solidFill>
                  <a:schemeClr val="accent2"/>
                </a:solidFill>
                <a:latin typeface="Arial" panose="020B0604020202020204" pitchFamily="34" charset="0"/>
                <a:cs typeface="Arial" panose="020B0604020202020204" pitchFamily="34" charset="0"/>
                <a:sym typeface="+mn-ea"/>
              </a:rPr>
              <a:t>Missing value Handling</a:t>
            </a:r>
            <a:r>
              <a:rPr lang="en-US" sz="2400" b="1" u="sng" dirty="0">
                <a:solidFill>
                  <a:schemeClr val="tx1"/>
                </a:solidFill>
                <a:latin typeface="Arial" panose="020B0604020202020204" pitchFamily="34" charset="0"/>
                <a:cs typeface="Arial" panose="020B0604020202020204" pitchFamily="34" charset="0"/>
                <a:sym typeface="+mn-ea"/>
              </a:rPr>
              <a:t>.</a:t>
            </a:r>
            <a:r>
              <a:rPr lang="en-US" sz="2400" b="1" u="sng" dirty="0">
                <a:solidFill>
                  <a:schemeClr val="tx1"/>
                </a:solidFill>
                <a:latin typeface="Arial" panose="020B0604020202020204" pitchFamily="34" charset="0"/>
                <a:cs typeface="Arial" panose="020B0604020202020204" pitchFamily="34" charset="0"/>
              </a:rPr>
              <a:t/>
            </a:r>
            <a:br>
              <a:rPr lang="en-US" sz="2400" b="1" u="sng" dirty="0">
                <a:solidFill>
                  <a:schemeClr val="tx1"/>
                </a:solidFill>
                <a:latin typeface="Arial" panose="020B0604020202020204" pitchFamily="34" charset="0"/>
                <a:cs typeface="Arial" panose="020B0604020202020204" pitchFamily="34" charset="0"/>
              </a:rPr>
            </a:br>
            <a:endParaRPr lang="en-US" sz="2400" dirty="0"/>
          </a:p>
        </p:txBody>
      </p:sp>
      <p:sp>
        <p:nvSpPr>
          <p:cNvPr id="4" name="Text Box 3"/>
          <p:cNvSpPr txBox="1"/>
          <p:nvPr/>
        </p:nvSpPr>
        <p:spPr>
          <a:xfrm>
            <a:off x="111125" y="572770"/>
            <a:ext cx="8460740" cy="4399915"/>
          </a:xfrm>
          <a:prstGeom prst="rect">
            <a:avLst/>
          </a:prstGeom>
          <a:noFill/>
        </p:spPr>
        <p:txBody>
          <a:bodyPr wrap="square" rtlCol="0" anchor="t">
            <a:spAutoFit/>
          </a:bodyPr>
          <a:lstStyle/>
          <a:p>
            <a:pPr algn="l">
              <a:buClr>
                <a:srgbClr val="000000"/>
              </a:buClr>
              <a:buSzTx/>
              <a:buFont typeface="Arial" panose="020B0604020202020204" pitchFamily="34" charset="0"/>
              <a:buChar char="•"/>
            </a:pPr>
            <a:r>
              <a:rPr lang="en-US" b="1" dirty="0">
                <a:solidFill>
                  <a:schemeClr val="accent5">
                    <a:lumMod val="75000"/>
                  </a:schemeClr>
                </a:solidFill>
                <a:latin typeface="Arial Black" panose="020B0A04020102020204" charset="0"/>
                <a:cs typeface="Arial Black" panose="020B0A04020102020204" charset="0"/>
                <a:sym typeface="+mn-ea"/>
              </a:rPr>
              <a:t> </a:t>
            </a:r>
            <a:r>
              <a:rPr lang="en-US" b="1" dirty="0">
                <a:solidFill>
                  <a:schemeClr val="accent2"/>
                </a:solidFill>
                <a:latin typeface="Arial Black" panose="020B0A04020102020204" charset="0"/>
                <a:cs typeface="Arial Black" panose="020B0A04020102020204" charset="0"/>
                <a:sym typeface="+mn-ea"/>
              </a:rPr>
              <a:t>‘</a:t>
            </a:r>
            <a:r>
              <a:rPr lang="en-US" b="1" dirty="0">
                <a:solidFill>
                  <a:schemeClr val="tx1"/>
                </a:solidFill>
                <a:latin typeface="Arial Black" panose="020B0A04020102020204" charset="0"/>
                <a:cs typeface="Arial Black" panose="020B0A04020102020204" charset="0"/>
                <a:sym typeface="+mn-ea"/>
              </a:rPr>
              <a:t>name’ = 16 null values.</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a:t>
            </a:r>
            <a:r>
              <a:rPr lang="en-US" b="1" dirty="0" err="1">
                <a:solidFill>
                  <a:schemeClr val="tx1"/>
                </a:solidFill>
                <a:latin typeface="Arial Black" panose="020B0A04020102020204" charset="0"/>
                <a:cs typeface="Arial Black" panose="020B0A04020102020204" charset="0"/>
                <a:sym typeface="+mn-ea"/>
              </a:rPr>
              <a:t>host_name</a:t>
            </a:r>
            <a:r>
              <a:rPr lang="en-US" b="1" dirty="0">
                <a:solidFill>
                  <a:schemeClr val="tx1"/>
                </a:solidFill>
                <a:latin typeface="Arial Black" panose="020B0A04020102020204" charset="0"/>
                <a:cs typeface="Arial Black" panose="020B0A04020102020204" charset="0"/>
                <a:sym typeface="+mn-ea"/>
              </a:rPr>
              <a:t>’ = 21. </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a:t>
            </a:r>
            <a:r>
              <a:rPr lang="en-US" b="1" dirty="0" err="1">
                <a:solidFill>
                  <a:schemeClr val="tx1"/>
                </a:solidFill>
                <a:latin typeface="Arial Black" panose="020B0A04020102020204" charset="0"/>
                <a:cs typeface="Arial Black" panose="020B0A04020102020204" charset="0"/>
                <a:sym typeface="+mn-ea"/>
              </a:rPr>
              <a:t>last_review</a:t>
            </a:r>
            <a:r>
              <a:rPr lang="en-US" b="1" dirty="0">
                <a:solidFill>
                  <a:schemeClr val="tx1"/>
                </a:solidFill>
                <a:latin typeface="Arial Black" panose="020B0A04020102020204" charset="0"/>
                <a:cs typeface="Arial Black" panose="020B0A04020102020204" charset="0"/>
                <a:sym typeface="+mn-ea"/>
              </a:rPr>
              <a:t>’ = 10052.</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a:t>
            </a:r>
            <a:r>
              <a:rPr lang="en-US" b="1" dirty="0" err="1">
                <a:solidFill>
                  <a:schemeClr val="tx1"/>
                </a:solidFill>
                <a:latin typeface="Arial Black" panose="020B0A04020102020204" charset="0"/>
                <a:cs typeface="Arial Black" panose="020B0A04020102020204" charset="0"/>
                <a:sym typeface="+mn-ea"/>
              </a:rPr>
              <a:t>reviews_per_month</a:t>
            </a:r>
            <a:r>
              <a:rPr lang="en-US" b="1" dirty="0">
                <a:solidFill>
                  <a:schemeClr val="tx1"/>
                </a:solidFill>
                <a:latin typeface="Arial Black" panose="020B0A04020102020204" charset="0"/>
                <a:cs typeface="Arial Black" panose="020B0A04020102020204" charset="0"/>
                <a:sym typeface="+mn-ea"/>
              </a:rPr>
              <a:t>’ = 10052</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‘name’ column we will replaced the ‘nan’ values with corresponding ‘</a:t>
            </a:r>
            <a:r>
              <a:rPr lang="en-US" b="1" dirty="0" err="1">
                <a:solidFill>
                  <a:schemeClr val="tx1"/>
                </a:solidFill>
                <a:latin typeface="Arial Black" panose="020B0A04020102020204" charset="0"/>
                <a:cs typeface="Arial Black" panose="020B0A04020102020204" charset="0"/>
                <a:sym typeface="+mn-ea"/>
              </a:rPr>
              <a:t>room_type</a:t>
            </a:r>
            <a:r>
              <a:rPr lang="en-US" b="1" dirty="0">
                <a:solidFill>
                  <a:schemeClr val="tx1"/>
                </a:solidFill>
                <a:latin typeface="Arial Black" panose="020B0A04020102020204" charset="0"/>
                <a:cs typeface="Arial Black" panose="020B0A04020102020204" charset="0"/>
                <a:sym typeface="+mn-ea"/>
              </a:rPr>
              <a:t>’ values.</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a:t>
            </a:r>
            <a:r>
              <a:rPr lang="en-US" b="1" dirty="0" err="1">
                <a:solidFill>
                  <a:schemeClr val="tx1"/>
                </a:solidFill>
                <a:latin typeface="Arial Black" panose="020B0A04020102020204" charset="0"/>
                <a:cs typeface="Arial Black" panose="020B0A04020102020204" charset="0"/>
                <a:sym typeface="+mn-ea"/>
              </a:rPr>
              <a:t>host_name</a:t>
            </a:r>
            <a:r>
              <a:rPr lang="en-US" b="1" dirty="0">
                <a:solidFill>
                  <a:schemeClr val="tx1"/>
                </a:solidFill>
                <a:latin typeface="Arial Black" panose="020B0A04020102020204" charset="0"/>
                <a:cs typeface="Arial Black" panose="020B0A04020102020204" charset="0"/>
                <a:sym typeface="+mn-ea"/>
              </a:rPr>
              <a:t>’ will not use as those are names of individuals.</a:t>
            </a:r>
          </a:p>
          <a:p>
            <a:pPr indent="0" algn="l">
              <a:buClr>
                <a:srgbClr val="000000"/>
              </a:buClr>
              <a:buSzTx/>
              <a:buFont typeface="Arial" panose="020B0604020202020204" pitchFamily="34" charset="0"/>
              <a:buNone/>
            </a:pPr>
            <a:endParaRPr lang="en-US" b="1" dirty="0">
              <a:solidFill>
                <a:schemeClr val="tx1"/>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a:t>
            </a:r>
            <a:r>
              <a:rPr lang="en-US" b="1" dirty="0" err="1">
                <a:solidFill>
                  <a:schemeClr val="tx1"/>
                </a:solidFill>
                <a:latin typeface="Arial Black" panose="020B0A04020102020204" charset="0"/>
                <a:cs typeface="Arial Black" panose="020B0A04020102020204" charset="0"/>
                <a:sym typeface="+mn-ea"/>
              </a:rPr>
              <a:t>reviews_per_month</a:t>
            </a:r>
            <a:r>
              <a:rPr lang="en-US" b="1" dirty="0">
                <a:solidFill>
                  <a:schemeClr val="tx1"/>
                </a:solidFill>
                <a:latin typeface="Arial Black" panose="020B0A04020102020204" charset="0"/>
                <a:cs typeface="Arial Black" panose="020B0A04020102020204" charset="0"/>
                <a:sym typeface="+mn-ea"/>
              </a:rPr>
              <a:t>'  we will replace with 0 for NA values.</a:t>
            </a:r>
          </a:p>
          <a:p>
            <a:pPr algn="l">
              <a:buClr>
                <a:srgbClr val="000000"/>
              </a:buClr>
              <a:buSzTx/>
              <a:buFont typeface="Arial" panose="020B0604020202020204" pitchFamily="34" charset="0"/>
              <a:buChar char="•"/>
            </a:pPr>
            <a:endParaRPr lang="en-US" b="1" dirty="0">
              <a:solidFill>
                <a:schemeClr val="tx1"/>
              </a:solidFill>
              <a:latin typeface="Arial Black" panose="020B0A04020102020204" charset="0"/>
              <a:cs typeface="Arial Black" panose="020B0A04020102020204" charset="0"/>
              <a:sym typeface="+mn-ea"/>
            </a:endParaRPr>
          </a:p>
          <a:p>
            <a:pPr algn="l">
              <a:buSzTx/>
              <a:buFont typeface="Arial" panose="020B0604020202020204" pitchFamily="34" charset="0"/>
              <a:buChar char="•"/>
            </a:pPr>
            <a:r>
              <a:rPr lang="en-US" b="1" dirty="0">
                <a:solidFill>
                  <a:schemeClr val="tx1"/>
                </a:solidFill>
                <a:latin typeface="Arial Black" panose="020B0A04020102020204" charset="0"/>
                <a:cs typeface="Arial Black" panose="020B0A04020102020204" charset="0"/>
                <a:sym typeface="+mn-ea"/>
              </a:rPr>
              <a:t> In ‘</a:t>
            </a:r>
            <a:r>
              <a:rPr lang="en-US" b="1" dirty="0" err="1">
                <a:solidFill>
                  <a:schemeClr val="tx1"/>
                </a:solidFill>
                <a:latin typeface="Arial Black" panose="020B0A04020102020204" charset="0"/>
                <a:cs typeface="Arial Black" panose="020B0A04020102020204" charset="0"/>
                <a:sym typeface="+mn-ea"/>
              </a:rPr>
              <a:t>last_review</a:t>
            </a:r>
            <a:r>
              <a:rPr lang="en-US" b="1" dirty="0">
                <a:solidFill>
                  <a:schemeClr val="tx1"/>
                </a:solidFill>
                <a:latin typeface="Arial Black" panose="020B0A04020102020204" charset="0"/>
                <a:cs typeface="Arial Black" panose="020B0A04020102020204" charset="0"/>
                <a:sym typeface="+mn-ea"/>
              </a:rPr>
              <a:t>’ We will convert its data type to </a:t>
            </a:r>
            <a:r>
              <a:rPr lang="en-US" b="1" dirty="0" err="1">
                <a:solidFill>
                  <a:schemeClr val="tx1"/>
                </a:solidFill>
                <a:latin typeface="Arial Black" panose="020B0A04020102020204" charset="0"/>
                <a:cs typeface="Arial Black" panose="020B0A04020102020204" charset="0"/>
                <a:sym typeface="+mn-ea"/>
              </a:rPr>
              <a:t>catogorical</a:t>
            </a:r>
            <a:r>
              <a:rPr lang="en-US" b="1" dirty="0">
                <a:solidFill>
                  <a:schemeClr val="tx1"/>
                </a:solidFill>
                <a:latin typeface="Arial Black" panose="020B0A04020102020204" charset="0"/>
                <a:cs typeface="Arial Black" panose="020B0A04020102020204" charset="0"/>
                <a:sym typeface="+mn-ea"/>
              </a:rPr>
              <a:t> and replace 'NA' with 'never'.</a:t>
            </a:r>
            <a:endParaRPr lang="en-US" b="1" dirty="0">
              <a:solidFill>
                <a:schemeClr val="tx1"/>
              </a:solidFill>
              <a:latin typeface="Arial Black" panose="020B0A04020102020204" charset="0"/>
              <a:cs typeface="Arial Black" panose="020B0A04020102020204" charset="0"/>
            </a:endParaRPr>
          </a:p>
          <a:p>
            <a:pPr>
              <a:buClr>
                <a:srgbClr val="000000"/>
              </a:buClr>
              <a:buFont typeface="Arial" panose="020B0604020202020204" pitchFamily="34" charset="0"/>
              <a:buChar char="•"/>
            </a:pPr>
            <a:endParaRPr lang="en-US" dirty="0"/>
          </a:p>
          <a:p>
            <a:pPr>
              <a:buClr>
                <a:srgbClr val="000000"/>
              </a:buClr>
              <a:buFont typeface="Arial" panose="020B0604020202020204" pitchFamily="34" charset="0"/>
              <a:buChar char="•"/>
            </a:pPr>
            <a:endParaRPr lang="en-US" b="1" dirty="0">
              <a:solidFill>
                <a:schemeClr val="accent2"/>
              </a:solidFill>
              <a:sym typeface="+mn-ea"/>
            </a:endParaRPr>
          </a:p>
          <a:p>
            <a:pPr marL="114300" indent="0">
              <a:buClr>
                <a:srgbClr val="000000"/>
              </a:buClr>
              <a:buFont typeface="Arial" panose="020B0604020202020204" pitchFamily="34" charset="0"/>
              <a:buNone/>
            </a:pP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540" y="71438"/>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41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699" y="362366"/>
            <a:ext cx="8105776" cy="4555093"/>
          </a:xfrm>
          <a:prstGeom prst="rect">
            <a:avLst/>
          </a:prstGeom>
          <a:noFill/>
        </p:spPr>
        <p:txBody>
          <a:bodyPr wrap="square" rtlCol="0">
            <a:spAutoFit/>
          </a:bodyPr>
          <a:lstStyle/>
          <a:p>
            <a:r>
              <a:rPr lang="en-US" sz="2400" b="1" u="sng" dirty="0" smtClean="0">
                <a:solidFill>
                  <a:schemeClr val="accent2"/>
                </a:solidFill>
              </a:rPr>
              <a:t>Attribute Information</a:t>
            </a:r>
            <a:r>
              <a:rPr lang="en-US" sz="2400" u="sng" dirty="0" smtClean="0">
                <a:solidFill>
                  <a:schemeClr val="accent2"/>
                </a:solidFill>
              </a:rPr>
              <a:t>:</a:t>
            </a:r>
          </a:p>
          <a:p>
            <a:endParaRPr lang="en-US" dirty="0" smtClean="0"/>
          </a:p>
          <a:p>
            <a:pPr marL="342900" indent="-342900">
              <a:lnSpc>
                <a:spcPct val="150000"/>
              </a:lnSpc>
              <a:buAutoNum type="arabicPeriod"/>
            </a:pPr>
            <a:r>
              <a:rPr lang="en-US" dirty="0" smtClean="0">
                <a:solidFill>
                  <a:schemeClr val="tx1"/>
                </a:solidFill>
              </a:rPr>
              <a:t>id </a:t>
            </a:r>
            <a:r>
              <a:rPr lang="en-US" dirty="0">
                <a:solidFill>
                  <a:schemeClr val="tx1"/>
                </a:solidFill>
              </a:rPr>
              <a:t>: Unique listing id</a:t>
            </a:r>
            <a:r>
              <a:rPr lang="en-US" dirty="0" smtClean="0">
                <a:solidFill>
                  <a:schemeClr val="tx1"/>
                </a:solidFill>
              </a:rPr>
              <a:t>.</a:t>
            </a:r>
          </a:p>
          <a:p>
            <a:pPr marL="342900" indent="-342900">
              <a:lnSpc>
                <a:spcPct val="150000"/>
              </a:lnSpc>
              <a:buAutoNum type="arabicPeriod"/>
            </a:pPr>
            <a:r>
              <a:rPr lang="en-US" dirty="0" smtClean="0">
                <a:solidFill>
                  <a:schemeClr val="tx1"/>
                </a:solidFill>
              </a:rPr>
              <a:t>name </a:t>
            </a:r>
            <a:r>
              <a:rPr lang="en-US" dirty="0">
                <a:solidFill>
                  <a:schemeClr val="tx1"/>
                </a:solidFill>
              </a:rPr>
              <a:t>: Name of the </a:t>
            </a:r>
            <a:r>
              <a:rPr lang="en-US" dirty="0" smtClean="0">
                <a:solidFill>
                  <a:schemeClr val="tx1"/>
                </a:solidFill>
              </a:rPr>
              <a:t>property</a:t>
            </a:r>
            <a:endParaRPr lang="en-US" dirty="0">
              <a:solidFill>
                <a:schemeClr val="tx1"/>
              </a:solidFill>
            </a:endParaRPr>
          </a:p>
          <a:p>
            <a:pPr marL="342900" indent="-342900">
              <a:lnSpc>
                <a:spcPct val="150000"/>
              </a:lnSpc>
              <a:buAutoNum type="arabicPeriod"/>
            </a:pPr>
            <a:r>
              <a:rPr lang="en-IN" dirty="0" smtClean="0">
                <a:solidFill>
                  <a:schemeClr val="tx1"/>
                </a:solidFill>
              </a:rPr>
              <a:t>Host_id :</a:t>
            </a:r>
            <a:r>
              <a:rPr lang="en-US" dirty="0">
                <a:solidFill>
                  <a:schemeClr val="tx1"/>
                </a:solidFill>
              </a:rPr>
              <a:t> unique id for each </a:t>
            </a:r>
            <a:r>
              <a:rPr lang="en-US" dirty="0" smtClean="0">
                <a:solidFill>
                  <a:schemeClr val="tx1"/>
                </a:solidFill>
              </a:rPr>
              <a:t>listed host</a:t>
            </a:r>
          </a:p>
          <a:p>
            <a:pPr marL="342900" indent="-342900">
              <a:lnSpc>
                <a:spcPct val="150000"/>
              </a:lnSpc>
              <a:buAutoNum type="arabicPeriod"/>
            </a:pPr>
            <a:r>
              <a:rPr lang="en-IN" dirty="0">
                <a:solidFill>
                  <a:schemeClr val="tx1"/>
                </a:solidFill>
              </a:rPr>
              <a:t>Host_name : Name of the </a:t>
            </a:r>
            <a:r>
              <a:rPr lang="en-IN" dirty="0" smtClean="0">
                <a:solidFill>
                  <a:schemeClr val="tx1"/>
                </a:solidFill>
              </a:rPr>
              <a:t>host.</a:t>
            </a:r>
          </a:p>
          <a:p>
            <a:pPr marL="342900" indent="-342900">
              <a:lnSpc>
                <a:spcPct val="150000"/>
              </a:lnSpc>
              <a:buAutoNum type="arabicPeriod"/>
            </a:pPr>
            <a:r>
              <a:rPr lang="en-IN" dirty="0" smtClean="0">
                <a:solidFill>
                  <a:schemeClr val="tx1"/>
                </a:solidFill>
              </a:rPr>
              <a:t>Neighbourhood group :</a:t>
            </a:r>
            <a:r>
              <a:rPr lang="en-US" dirty="0">
                <a:solidFill>
                  <a:schemeClr val="tx1"/>
                </a:solidFill>
              </a:rPr>
              <a:t> A neighbourhood or neighborhood is a geographically </a:t>
            </a:r>
            <a:r>
              <a:rPr lang="en-US" dirty="0" err="1">
                <a:solidFill>
                  <a:schemeClr val="tx1"/>
                </a:solidFill>
              </a:rPr>
              <a:t>localised</a:t>
            </a:r>
            <a:r>
              <a:rPr lang="en-US" dirty="0">
                <a:solidFill>
                  <a:schemeClr val="tx1"/>
                </a:solidFill>
              </a:rPr>
              <a:t> community within a larger city, town, suburb or rural </a:t>
            </a:r>
            <a:r>
              <a:rPr lang="en-US" dirty="0" smtClean="0">
                <a:solidFill>
                  <a:schemeClr val="tx1"/>
                </a:solidFill>
              </a:rPr>
              <a:t>area,</a:t>
            </a:r>
            <a:endParaRPr lang="en-IN" dirty="0">
              <a:solidFill>
                <a:schemeClr val="tx1"/>
              </a:solidFill>
            </a:endParaRPr>
          </a:p>
          <a:p>
            <a:pPr marL="342900" indent="-342900">
              <a:lnSpc>
                <a:spcPct val="150000"/>
              </a:lnSpc>
              <a:buAutoNum type="arabicPeriod"/>
            </a:pPr>
            <a:r>
              <a:rPr lang="en-IN" dirty="0" smtClean="0">
                <a:solidFill>
                  <a:schemeClr val="tx1"/>
                </a:solidFill>
              </a:rPr>
              <a:t>Neighbourhood : </a:t>
            </a:r>
            <a:r>
              <a:rPr lang="en-US" dirty="0">
                <a:solidFill>
                  <a:schemeClr val="tx1"/>
                </a:solidFill>
              </a:rPr>
              <a:t>the area or region around or near some place or </a:t>
            </a:r>
            <a:r>
              <a:rPr lang="en-US" dirty="0" smtClean="0">
                <a:solidFill>
                  <a:schemeClr val="tx1"/>
                </a:solidFill>
              </a:rPr>
              <a:t>thing</a:t>
            </a:r>
            <a:endParaRPr lang="en-IN" dirty="0">
              <a:solidFill>
                <a:schemeClr val="tx1"/>
              </a:solidFill>
            </a:endParaRPr>
          </a:p>
          <a:p>
            <a:pPr marL="342900" indent="-342900">
              <a:lnSpc>
                <a:spcPct val="150000"/>
              </a:lnSpc>
              <a:buAutoNum type="arabicPeriod"/>
            </a:pPr>
            <a:r>
              <a:rPr lang="en-IN" dirty="0" smtClean="0">
                <a:solidFill>
                  <a:schemeClr val="tx1"/>
                </a:solidFill>
              </a:rPr>
              <a:t>Latitude :</a:t>
            </a:r>
            <a:r>
              <a:rPr lang="en-US" dirty="0">
                <a:solidFill>
                  <a:schemeClr val="tx1"/>
                </a:solidFill>
              </a:rPr>
              <a:t> Latitude coordinates </a:t>
            </a:r>
            <a:endParaRPr lang="en-IN" dirty="0">
              <a:solidFill>
                <a:schemeClr val="tx1"/>
              </a:solidFill>
            </a:endParaRPr>
          </a:p>
          <a:p>
            <a:pPr marL="342900" indent="-342900">
              <a:lnSpc>
                <a:spcPct val="150000"/>
              </a:lnSpc>
              <a:buAutoNum type="arabicPeriod"/>
            </a:pPr>
            <a:r>
              <a:rPr lang="en-IN" dirty="0" smtClean="0">
                <a:solidFill>
                  <a:schemeClr val="tx1"/>
                </a:solidFill>
              </a:rPr>
              <a:t>Longitude :</a:t>
            </a:r>
            <a:r>
              <a:rPr lang="en-US" dirty="0">
                <a:solidFill>
                  <a:schemeClr val="tx1"/>
                </a:solidFill>
              </a:rPr>
              <a:t> Longitude coordinates </a:t>
            </a:r>
            <a:endParaRPr lang="en-IN" dirty="0">
              <a:solidFill>
                <a:schemeClr val="tx1"/>
              </a:solidFill>
            </a:endParaRPr>
          </a:p>
          <a:p>
            <a:pPr marL="342900" indent="-342900">
              <a:lnSpc>
                <a:spcPct val="150000"/>
              </a:lnSpc>
              <a:buAutoNum type="arabicPeriod"/>
            </a:pPr>
            <a:r>
              <a:rPr lang="en-IN" dirty="0" smtClean="0">
                <a:solidFill>
                  <a:schemeClr val="tx1"/>
                </a:solidFill>
              </a:rPr>
              <a:t>Room type : </a:t>
            </a:r>
            <a:r>
              <a:rPr lang="en-US" dirty="0">
                <a:solidFill>
                  <a:schemeClr val="tx1"/>
                </a:solidFill>
              </a:rPr>
              <a:t>Listing space </a:t>
            </a:r>
            <a:r>
              <a:rPr lang="en-US" dirty="0" smtClean="0">
                <a:solidFill>
                  <a:schemeClr val="tx1"/>
                </a:solidFill>
              </a:rPr>
              <a:t>types</a:t>
            </a:r>
            <a:endParaRPr lang="en-IN" dirty="0">
              <a:solidFill>
                <a:schemeClr val="tx1"/>
              </a:solidFill>
            </a:endParaRPr>
          </a:p>
          <a:p>
            <a:pPr marL="342900" indent="-342900">
              <a:lnSpc>
                <a:spcPct val="150000"/>
              </a:lnSpc>
              <a:buAutoNum type="arabicPeriod"/>
            </a:pPr>
            <a:r>
              <a:rPr lang="en-IN" dirty="0" smtClean="0">
                <a:solidFill>
                  <a:schemeClr val="tx1"/>
                </a:solidFill>
              </a:rPr>
              <a:t>Number_of_reviews </a:t>
            </a:r>
            <a:endParaRPr lang="en-IN" dirty="0">
              <a:solidFill>
                <a:schemeClr val="tx1"/>
              </a:solidFill>
            </a:endParaRPr>
          </a:p>
          <a:p>
            <a:pPr marL="342900" indent="-342900">
              <a:lnSpc>
                <a:spcPct val="150000"/>
              </a:lnSpc>
              <a:buAutoNum type="arabicPeriod"/>
            </a:pPr>
            <a:r>
              <a:rPr lang="en-IN" dirty="0" smtClean="0">
                <a:solidFill>
                  <a:schemeClr val="tx1"/>
                </a:solidFill>
              </a:rPr>
              <a:t>Last review </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71438"/>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4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5253" y="1069865"/>
            <a:ext cx="5934075" cy="3539430"/>
          </a:xfrm>
          <a:prstGeom prst="rect">
            <a:avLst/>
          </a:prstGeom>
        </p:spPr>
        <p:txBody>
          <a:bodyPr wrap="square">
            <a:spAutoFit/>
          </a:bodyPr>
          <a:lstStyle/>
          <a:p>
            <a:pPr>
              <a:lnSpc>
                <a:spcPct val="200000"/>
              </a:lnSpc>
            </a:pPr>
            <a:r>
              <a:rPr lang="en-IN" dirty="0" smtClean="0">
                <a:solidFill>
                  <a:schemeClr val="tx1"/>
                </a:solidFill>
              </a:rPr>
              <a:t>12. Reviews_per_month Calculated_host_listings_count Availability_365 </a:t>
            </a:r>
            <a:endParaRPr lang="en-IN" dirty="0">
              <a:solidFill>
                <a:schemeClr val="tx1"/>
              </a:solidFill>
            </a:endParaRPr>
          </a:p>
          <a:p>
            <a:pPr>
              <a:lnSpc>
                <a:spcPct val="200000"/>
              </a:lnSpc>
            </a:pPr>
            <a:r>
              <a:rPr lang="en-US" dirty="0" smtClean="0"/>
              <a:t>13. price </a:t>
            </a:r>
            <a:r>
              <a:rPr lang="en-US" dirty="0"/>
              <a:t>: Price in dollars </a:t>
            </a:r>
            <a:endParaRPr lang="en-US" dirty="0" smtClean="0"/>
          </a:p>
          <a:p>
            <a:pPr>
              <a:lnSpc>
                <a:spcPct val="200000"/>
              </a:lnSpc>
            </a:pPr>
            <a:r>
              <a:rPr lang="en-US" dirty="0" smtClean="0"/>
              <a:t>14. minimum_nights </a:t>
            </a:r>
            <a:r>
              <a:rPr lang="en-US" dirty="0"/>
              <a:t>: minimum nights required to stay </a:t>
            </a:r>
            <a:endParaRPr lang="en-US" dirty="0" smtClean="0"/>
          </a:p>
          <a:p>
            <a:pPr>
              <a:lnSpc>
                <a:spcPct val="200000"/>
              </a:lnSpc>
            </a:pPr>
            <a:r>
              <a:rPr lang="en-US" dirty="0" smtClean="0"/>
              <a:t>15. number_of_reviews </a:t>
            </a:r>
            <a:r>
              <a:rPr lang="en-US" dirty="0"/>
              <a:t>: No. of reviews written for the listing </a:t>
            </a:r>
            <a:endParaRPr lang="en-US" dirty="0" smtClean="0"/>
          </a:p>
          <a:p>
            <a:pPr>
              <a:lnSpc>
                <a:spcPct val="200000"/>
              </a:lnSpc>
            </a:pPr>
            <a:r>
              <a:rPr lang="en-US" dirty="0" smtClean="0"/>
              <a:t>16.last_review </a:t>
            </a:r>
            <a:r>
              <a:rPr lang="en-US" dirty="0"/>
              <a:t>: Last reviewed date for the listing </a:t>
            </a:r>
            <a:endParaRPr lang="en-US" dirty="0" smtClean="0"/>
          </a:p>
          <a:p>
            <a:pPr>
              <a:lnSpc>
                <a:spcPct val="200000"/>
              </a:lnSpc>
            </a:pPr>
            <a:r>
              <a:rPr lang="en-US" dirty="0" smtClean="0"/>
              <a:t>17. reviews_per_month </a:t>
            </a:r>
            <a:r>
              <a:rPr lang="en-US" dirty="0"/>
              <a:t>: Total review per month for the </a:t>
            </a:r>
            <a:r>
              <a:rPr lang="en-US" dirty="0" smtClean="0"/>
              <a:t>listing</a:t>
            </a:r>
          </a:p>
          <a:p>
            <a:pPr>
              <a:lnSpc>
                <a:spcPct val="200000"/>
              </a:lnSpc>
            </a:pPr>
            <a:r>
              <a:rPr lang="en-US" dirty="0" smtClean="0"/>
              <a:t>18. calculated_host_listings_count </a:t>
            </a:r>
            <a:r>
              <a:rPr lang="en-US" dirty="0"/>
              <a:t>: Total no of listing against the host </a:t>
            </a:r>
            <a:r>
              <a:rPr lang="en-US" dirty="0" smtClean="0"/>
              <a:t>id</a:t>
            </a:r>
          </a:p>
          <a:p>
            <a:pPr>
              <a:lnSpc>
                <a:spcPct val="200000"/>
              </a:lnSpc>
            </a:pPr>
            <a:r>
              <a:rPr lang="en-US" dirty="0" smtClean="0"/>
              <a:t>19. vailability_365 </a:t>
            </a:r>
            <a:r>
              <a:rPr lang="en-US" dirty="0"/>
              <a:t>: Number of days when listing is available for booking. </a:t>
            </a:r>
            <a:endParaRPr lang="en-IN" dirty="0"/>
          </a:p>
        </p:txBody>
      </p:sp>
      <p:sp>
        <p:nvSpPr>
          <p:cNvPr id="3" name="Rectangle 2"/>
          <p:cNvSpPr/>
          <p:nvPr/>
        </p:nvSpPr>
        <p:spPr>
          <a:xfrm>
            <a:off x="650503" y="503337"/>
            <a:ext cx="3345788" cy="461665"/>
          </a:xfrm>
          <a:prstGeom prst="rect">
            <a:avLst/>
          </a:prstGeom>
        </p:spPr>
        <p:txBody>
          <a:bodyPr wrap="none">
            <a:spAutoFit/>
          </a:bodyPr>
          <a:lstStyle/>
          <a:p>
            <a:r>
              <a:rPr lang="en-US" sz="2400" b="1" u="sng" dirty="0">
                <a:solidFill>
                  <a:schemeClr val="accent2"/>
                </a:solidFill>
              </a:rPr>
              <a:t>Attribute Information: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175" y="9376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08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371475"/>
            <a:ext cx="5162549" cy="3477875"/>
          </a:xfrm>
          <a:prstGeom prst="rect">
            <a:avLst/>
          </a:prstGeom>
          <a:noFill/>
        </p:spPr>
        <p:txBody>
          <a:bodyPr wrap="square" rtlCol="0">
            <a:spAutoFit/>
          </a:bodyPr>
          <a:lstStyle/>
          <a:p>
            <a:r>
              <a:rPr lang="en-US" sz="2400" b="1" u="sng" dirty="0" smtClean="0">
                <a:solidFill>
                  <a:schemeClr val="accent2"/>
                </a:solidFill>
              </a:rPr>
              <a:t>Data inspection:</a:t>
            </a:r>
          </a:p>
          <a:p>
            <a:endParaRPr lang="en-US" dirty="0"/>
          </a:p>
          <a:p>
            <a:r>
              <a:rPr lang="en-US" dirty="0" smtClean="0"/>
              <a:t>The dataset contain</a:t>
            </a:r>
            <a:r>
              <a:rPr lang="en-IN" dirty="0"/>
              <a:t> 48895 rows × 16 </a:t>
            </a:r>
            <a:r>
              <a:rPr lang="en-IN" dirty="0" smtClean="0"/>
              <a:t>columns.</a:t>
            </a:r>
          </a:p>
          <a:p>
            <a:r>
              <a:rPr lang="en-US" dirty="0" smtClean="0"/>
              <a:t>There are some missing values in some column's, this are counted as follows:</a:t>
            </a:r>
          </a:p>
          <a:p>
            <a:pPr marL="285750" indent="-285750">
              <a:buFont typeface="Arial" pitchFamily="34" charset="0"/>
              <a:buChar char="•"/>
            </a:pPr>
            <a:r>
              <a:rPr lang="en-US" dirty="0" smtClean="0"/>
              <a:t>Name:16</a:t>
            </a:r>
          </a:p>
          <a:p>
            <a:pPr marL="285750" indent="-285750">
              <a:buFont typeface="Arial" pitchFamily="34" charset="0"/>
              <a:buChar char="•"/>
            </a:pPr>
            <a:r>
              <a:rPr lang="en-US" dirty="0" smtClean="0"/>
              <a:t>Host _name: 21</a:t>
            </a:r>
          </a:p>
          <a:p>
            <a:pPr marL="285750" indent="-285750">
              <a:buFont typeface="Arial" pitchFamily="34" charset="0"/>
              <a:buChar char="•"/>
            </a:pPr>
            <a:r>
              <a:rPr lang="en-US" dirty="0" smtClean="0"/>
              <a:t>Last review: 10052</a:t>
            </a:r>
          </a:p>
          <a:p>
            <a:pPr marL="285750" indent="-285750">
              <a:buFont typeface="Arial" pitchFamily="34" charset="0"/>
              <a:buChar char="•"/>
            </a:pPr>
            <a:r>
              <a:rPr lang="en-US" dirty="0" smtClean="0"/>
              <a:t>Review per month:10052</a:t>
            </a:r>
          </a:p>
          <a:p>
            <a:pPr marL="285750" indent="-285750">
              <a:buFont typeface="Arial" pitchFamily="34" charset="0"/>
              <a:buChar char="•"/>
            </a:pPr>
            <a:endParaRPr lang="en-US" dirty="0" smtClean="0"/>
          </a:p>
          <a:p>
            <a:endParaRPr lang="en-US" dirty="0"/>
          </a:p>
          <a:p>
            <a:r>
              <a:rPr lang="en-US" dirty="0" smtClean="0"/>
              <a:t>We are removed last review and review per month columns because of large number of data is missing as well as removed latitude and longitude columns because this columns are not affected on analysis.</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00" y="80963"/>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4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98" y="372961"/>
            <a:ext cx="7410451" cy="3046988"/>
          </a:xfrm>
          <a:prstGeom prst="rect">
            <a:avLst/>
          </a:prstGeom>
          <a:noFill/>
        </p:spPr>
        <p:txBody>
          <a:bodyPr wrap="square" rtlCol="0">
            <a:spAutoFit/>
          </a:bodyPr>
          <a:lstStyle/>
          <a:p>
            <a:r>
              <a:rPr lang="en-US" sz="2400" b="1" u="sng" dirty="0" smtClean="0">
                <a:solidFill>
                  <a:schemeClr val="tx1"/>
                </a:solidFill>
              </a:rPr>
              <a:t>EDA:</a:t>
            </a:r>
          </a:p>
          <a:p>
            <a:endParaRPr lang="en-US" dirty="0"/>
          </a:p>
          <a:p>
            <a:r>
              <a:rPr lang="en-US" b="1" dirty="0" smtClean="0"/>
              <a:t>Explored and analyzed </a:t>
            </a:r>
            <a:r>
              <a:rPr lang="en-US" b="1" dirty="0"/>
              <a:t>the data </a:t>
            </a:r>
            <a:r>
              <a:rPr lang="en-US" b="1" dirty="0" smtClean="0"/>
              <a:t>by using multivariate analysis:</a:t>
            </a:r>
          </a:p>
          <a:p>
            <a:endParaRPr lang="en-US" b="1" dirty="0"/>
          </a:p>
          <a:p>
            <a:pPr marL="342900" indent="-342900">
              <a:buAutoNum type="arabicParenR"/>
            </a:pPr>
            <a:r>
              <a:rPr lang="en-US" b="1" dirty="0" smtClean="0"/>
              <a:t>What </a:t>
            </a:r>
            <a:r>
              <a:rPr lang="en-US" b="1" dirty="0"/>
              <a:t>can we learn about different hosts and areas</a:t>
            </a:r>
            <a:r>
              <a:rPr lang="en-US" b="1" dirty="0" smtClean="0"/>
              <a:t>?</a:t>
            </a:r>
          </a:p>
          <a:p>
            <a:pPr marL="342900" indent="-342900">
              <a:buAutoNum type="arabicParenR"/>
            </a:pPr>
            <a:endParaRPr lang="en-US" b="1" dirty="0" smtClean="0"/>
          </a:p>
          <a:p>
            <a:pPr marL="342900" indent="-342900">
              <a:buAutoNum type="arabicParenR"/>
            </a:pPr>
            <a:r>
              <a:rPr lang="en-US" b="1" dirty="0" smtClean="0"/>
              <a:t>What </a:t>
            </a:r>
            <a:r>
              <a:rPr lang="en-US" b="1" dirty="0"/>
              <a:t>can we learn from predictions? </a:t>
            </a:r>
            <a:r>
              <a:rPr lang="en-US" b="1" dirty="0" smtClean="0"/>
              <a:t>ex</a:t>
            </a:r>
            <a:r>
              <a:rPr lang="en-US" b="1" dirty="0"/>
              <a:t>: locations, prices, reviews, etc</a:t>
            </a:r>
            <a:r>
              <a:rPr lang="en-US" b="1" dirty="0" smtClean="0"/>
              <a:t>)</a:t>
            </a:r>
          </a:p>
          <a:p>
            <a:pPr marL="342900" indent="-342900">
              <a:buAutoNum type="arabicParenR"/>
            </a:pPr>
            <a:endParaRPr lang="en-US" b="1" dirty="0" smtClean="0"/>
          </a:p>
          <a:p>
            <a:pPr marL="342900" indent="-342900">
              <a:buAutoNum type="arabicParenR"/>
            </a:pPr>
            <a:r>
              <a:rPr lang="en-US" b="1" dirty="0" smtClean="0"/>
              <a:t>Which </a:t>
            </a:r>
            <a:r>
              <a:rPr lang="en-US" b="1" dirty="0"/>
              <a:t>hosts are the busiest and why</a:t>
            </a:r>
            <a:r>
              <a:rPr lang="en-US" b="1" dirty="0" smtClean="0"/>
              <a:t>?</a:t>
            </a:r>
          </a:p>
          <a:p>
            <a:pPr marL="342900" indent="-342900">
              <a:buAutoNum type="arabicParenR"/>
            </a:pPr>
            <a:endParaRPr lang="en-US" b="1" dirty="0" smtClean="0"/>
          </a:p>
          <a:p>
            <a:pPr marL="342900" indent="-342900">
              <a:buAutoNum type="arabicParenR"/>
            </a:pPr>
            <a:r>
              <a:rPr lang="en-US" b="1" dirty="0" smtClean="0"/>
              <a:t>Is </a:t>
            </a:r>
            <a:r>
              <a:rPr lang="en-US" b="1" dirty="0"/>
              <a:t>there any noticeable difference of traffic among different areas and what could be the reason for it?</a:t>
            </a:r>
          </a:p>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5" y="90488"/>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40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1529</TotalTime>
  <Words>1230</Words>
  <Application>Microsoft Office PowerPoint</Application>
  <PresentationFormat>On-screen Show (16:9)</PresentationFormat>
  <Paragraphs>183</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Montserrat</vt:lpstr>
      <vt:lpstr>Courier New</vt:lpstr>
      <vt:lpstr>Century Gothic</vt:lpstr>
      <vt:lpstr>Palatino Linotype</vt:lpstr>
      <vt:lpstr>Arial Black</vt:lpstr>
      <vt:lpstr>Executive</vt:lpstr>
      <vt:lpstr>           Capstone Project-1 EDA Airbnb Bookings Analysis  Team Members Anjali Tidke Shubham Dukare  </vt:lpstr>
      <vt:lpstr>   </vt:lpstr>
      <vt:lpstr>PowerPoint Presentation</vt:lpstr>
      <vt:lpstr>PowerPoint Presentation</vt:lpstr>
      <vt:lpstr>Missing value Handling.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Airbnb Bookings Analysis</dc:title>
  <dc:creator>Lenovo</dc:creator>
  <cp:lastModifiedBy>Lenovo</cp:lastModifiedBy>
  <cp:revision>30</cp:revision>
  <dcterms:modified xsi:type="dcterms:W3CDTF">2022-07-10T14:05:20Z</dcterms:modified>
</cp:coreProperties>
</file>