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F67D0D16-15FE-421C-82E1-248EBC170DF8}"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C720F-91CA-4123-94D2-E1C131B4C4B2}"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D0D16-15FE-421C-82E1-248EBC170DF8}"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C720F-91CA-4123-94D2-E1C131B4C4B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D0D16-15FE-421C-82E1-248EBC170DF8}"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C720F-91CA-4123-94D2-E1C131B4C4B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D0D16-15FE-421C-82E1-248EBC170DF8}" type="datetimeFigureOut">
              <a:rPr lang="en-IN" smtClean="0"/>
              <a:t>17-08-2022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C720F-91CA-4123-94D2-E1C131B4C4B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5" name="Title 94"/>
          <p:cNvSpPr>
            <a:spLocks noGrp="1"/>
          </p:cNvSpPr>
          <p:nvPr>
            <p:ph type="title"/>
          </p:nvPr>
        </p:nvSpPr>
        <p:spPr>
          <a:xfrm>
            <a:off x="457200" y="4463568"/>
            <a:ext cx="8305800" cy="1143000"/>
          </a:xfrm>
        </p:spPr>
        <p:txBody>
          <a:bodyPr/>
          <a:lstStyle/>
          <a:p>
            <a:r>
              <a:rPr lang="en-US"/>
              <a:t>Click to edit Master title style</a:t>
            </a:r>
          </a:p>
        </p:txBody>
      </p:sp>
      <p:sp>
        <p:nvSpPr>
          <p:cNvPr id="2" name="Date Placeholder 1"/>
          <p:cNvSpPr>
            <a:spLocks noGrp="1"/>
          </p:cNvSpPr>
          <p:nvPr>
            <p:ph type="dt" sz="half" idx="10"/>
          </p:nvPr>
        </p:nvSpPr>
        <p:spPr/>
        <p:txBody>
          <a:bodyPr/>
          <a:lstStyle/>
          <a:p>
            <a:fld id="{F67D0D16-15FE-421C-82E1-248EBC170DF8}" type="datetimeFigureOut">
              <a:rPr lang="en-IN" smtClean="0"/>
              <a:t>17-08-2022</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0FEC720F-91CA-4123-94D2-E1C131B4C4B2}"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7D0D16-15FE-421C-82E1-248EBC170DF8}" type="datetimeFigureOut">
              <a:rPr lang="en-IN" smtClean="0"/>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C720F-91CA-4123-94D2-E1C131B4C4B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7D0D16-15FE-421C-82E1-248EBC170DF8}" type="datetimeFigureOut">
              <a:rPr lang="en-IN" smtClean="0"/>
              <a:t>17-08-2022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EC720F-91CA-4123-94D2-E1C131B4C4B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7D0D16-15FE-421C-82E1-248EBC170DF8}" type="datetimeFigureOut">
              <a:rPr lang="en-IN" smtClean="0"/>
              <a:t>17-08-2022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EC720F-91CA-4123-94D2-E1C131B4C4B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7D0D16-15FE-421C-82E1-248EBC170DF8}" type="datetimeFigureOut">
              <a:rPr lang="en-IN" smtClean="0"/>
              <a:t>17-08-2022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EC720F-91CA-4123-94D2-E1C131B4C4B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7D0D16-15FE-421C-82E1-248EBC170DF8}" type="datetimeFigureOut">
              <a:rPr lang="en-IN" smtClean="0"/>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C720F-91CA-4123-94D2-E1C131B4C4B2}"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F67D0D16-15FE-421C-82E1-248EBC170DF8}" type="datetimeFigureOut">
              <a:rPr lang="en-IN" smtClean="0"/>
              <a:t>17-08-2022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C720F-91CA-4123-94D2-E1C131B4C4B2}"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F67D0D16-15FE-421C-82E1-248EBC170DF8}" type="datetimeFigureOut">
              <a:rPr lang="en-IN" smtClean="0"/>
              <a:t>17-08-2022</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0FEC720F-91CA-4123-94D2-E1C131B4C4B2}"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916832"/>
            <a:ext cx="7445115" cy="2492990"/>
          </a:xfrm>
          <a:prstGeom prst="rect">
            <a:avLst/>
          </a:prstGeom>
        </p:spPr>
        <p:txBody>
          <a:bodyPr wrap="none">
            <a:spAutoFit/>
          </a:bodyPr>
          <a:lstStyle/>
          <a:p>
            <a:r>
              <a:rPr lang="en-US" sz="5400" b="1" dirty="0"/>
              <a:t>       Capstone Project-2 </a:t>
            </a:r>
          </a:p>
          <a:p>
            <a:r>
              <a:rPr lang="en-US" sz="5400" b="1" dirty="0"/>
              <a:t>Ted Talk Views Prediction</a:t>
            </a:r>
          </a:p>
          <a:p>
            <a:r>
              <a:rPr lang="en-US" sz="2400" b="1" dirty="0"/>
              <a:t>                          Presented By-Anjali Tidke</a:t>
            </a:r>
          </a:p>
          <a:p>
            <a:r>
              <a:rPr lang="en-US" sz="2400" b="1" dirty="0"/>
              <a:t>                          Shubham Dukare</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627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19" y="188640"/>
            <a:ext cx="8543890" cy="1077218"/>
          </a:xfrm>
          <a:prstGeom prst="rect">
            <a:avLst/>
          </a:prstGeom>
        </p:spPr>
        <p:txBody>
          <a:bodyPr wrap="square">
            <a:spAutoFit/>
          </a:bodyPr>
          <a:lstStyle/>
          <a:p>
            <a:r>
              <a:rPr lang="en-US" sz="3200" dirty="0">
                <a:latin typeface="Calibri" pitchFamily="34" charset="0"/>
                <a:cs typeface="Calibri" pitchFamily="34" charset="0"/>
              </a:rPr>
              <a:t>Most popular speaker according to the total views on their talks: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473" y="1401189"/>
            <a:ext cx="8424936" cy="3912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51342" y="5500682"/>
            <a:ext cx="8785154" cy="830997"/>
          </a:xfrm>
          <a:prstGeom prst="rect">
            <a:avLst/>
          </a:prstGeom>
        </p:spPr>
        <p:txBody>
          <a:bodyPr wrap="square">
            <a:spAutoFit/>
          </a:bodyPr>
          <a:lstStyle/>
          <a:p>
            <a:r>
              <a:rPr lang="en-US" sz="2400" dirty="0">
                <a:latin typeface="Calibri" pitchFamily="34" charset="0"/>
                <a:cs typeface="Calibri" pitchFamily="34" charset="0"/>
              </a:rPr>
              <a:t>We can see Alex </a:t>
            </a:r>
            <a:r>
              <a:rPr lang="en-US" sz="2400" dirty="0" err="1">
                <a:latin typeface="Calibri" pitchFamily="34" charset="0"/>
                <a:cs typeface="Calibri" pitchFamily="34" charset="0"/>
              </a:rPr>
              <a:t>Gendler</a:t>
            </a:r>
            <a:r>
              <a:rPr lang="en-US" sz="2400" dirty="0">
                <a:latin typeface="Calibri" pitchFamily="34" charset="0"/>
                <a:cs typeface="Calibri" pitchFamily="34" charset="0"/>
              </a:rPr>
              <a:t> is the most popular speaker followed by Sir Ken Robinson.</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4964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7016664" cy="769441"/>
          </a:xfrm>
          <a:prstGeom prst="rect">
            <a:avLst/>
          </a:prstGeom>
        </p:spPr>
        <p:txBody>
          <a:bodyPr wrap="none">
            <a:spAutoFit/>
          </a:bodyPr>
          <a:lstStyle/>
          <a:p>
            <a:r>
              <a:rPr lang="en-IN" sz="4400" dirty="0">
                <a:latin typeface="Calibri" pitchFamily="34" charset="0"/>
                <a:cs typeface="Calibri" pitchFamily="34" charset="0"/>
              </a:rPr>
              <a:t>Most frequent event category</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14" y="1347445"/>
            <a:ext cx="866028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15499" y="5517232"/>
            <a:ext cx="8208913" cy="830997"/>
          </a:xfrm>
          <a:prstGeom prst="rect">
            <a:avLst/>
          </a:prstGeom>
        </p:spPr>
        <p:txBody>
          <a:bodyPr wrap="square">
            <a:spAutoFit/>
          </a:bodyPr>
          <a:lstStyle/>
          <a:p>
            <a:r>
              <a:rPr lang="en-US" sz="2400" dirty="0" err="1">
                <a:latin typeface="Calibri" pitchFamily="34" charset="0"/>
                <a:cs typeface="Calibri" pitchFamily="34" charset="0"/>
              </a:rPr>
              <a:t>TEDEd</a:t>
            </a:r>
            <a:r>
              <a:rPr lang="en-US" sz="2400" dirty="0">
                <a:latin typeface="Calibri" pitchFamily="34" charset="0"/>
                <a:cs typeface="Calibri" pitchFamily="34" charset="0"/>
              </a:rPr>
              <a:t> is the most frequent event category followed by TED2017 and TED2018</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0343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8351"/>
            <a:ext cx="4621778" cy="769441"/>
          </a:xfrm>
          <a:prstGeom prst="rect">
            <a:avLst/>
          </a:prstGeom>
        </p:spPr>
        <p:txBody>
          <a:bodyPr wrap="none">
            <a:spAutoFit/>
          </a:bodyPr>
          <a:lstStyle/>
          <a:p>
            <a:r>
              <a:rPr lang="en-IN" sz="4400" dirty="0">
                <a:latin typeface="Calibri" pitchFamily="34" charset="0"/>
                <a:cs typeface="Calibri" pitchFamily="34" charset="0"/>
              </a:rPr>
              <a:t>Most Popular Titles</a:t>
            </a:r>
          </a:p>
        </p:txBody>
      </p:sp>
      <p:sp>
        <p:nvSpPr>
          <p:cNvPr id="3" name="Rectangle 2"/>
          <p:cNvSpPr/>
          <p:nvPr/>
        </p:nvSpPr>
        <p:spPr>
          <a:xfrm>
            <a:off x="277625" y="5445224"/>
            <a:ext cx="8614855" cy="1200329"/>
          </a:xfrm>
          <a:prstGeom prst="rect">
            <a:avLst/>
          </a:prstGeom>
        </p:spPr>
        <p:txBody>
          <a:bodyPr wrap="square">
            <a:spAutoFit/>
          </a:bodyPr>
          <a:lstStyle/>
          <a:p>
            <a:pPr marL="342900" indent="-342900">
              <a:buFont typeface="Wingdings" pitchFamily="2" charset="2"/>
              <a:buChar char="Ø"/>
            </a:pPr>
            <a:r>
              <a:rPr lang="en-US" sz="2400" dirty="0">
                <a:latin typeface="Calibri" pitchFamily="34" charset="0"/>
                <a:cs typeface="Calibri" pitchFamily="34" charset="0"/>
              </a:rPr>
              <a:t>There are 1,57,160 words in the combination of all titles </a:t>
            </a:r>
          </a:p>
          <a:p>
            <a:pPr marL="342900" indent="-342900">
              <a:buFont typeface="Wingdings" pitchFamily="2" charset="2"/>
              <a:buChar char="Ø"/>
            </a:pPr>
            <a:r>
              <a:rPr lang="en-US" sz="2400" dirty="0">
                <a:latin typeface="Calibri" pitchFamily="34" charset="0"/>
                <a:cs typeface="Calibri" pitchFamily="34" charset="0"/>
              </a:rPr>
              <a:t>Majority of Titles contains words like life, world, make, new, future, art.</a:t>
            </a:r>
            <a:endParaRPr lang="en-IN" sz="2400" dirty="0">
              <a:latin typeface="Calibri" pitchFamily="34" charset="0"/>
              <a:cs typeface="Calibri"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138" y="1340768"/>
            <a:ext cx="8280920" cy="3737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660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5702523" cy="769441"/>
          </a:xfrm>
          <a:prstGeom prst="rect">
            <a:avLst/>
          </a:prstGeom>
        </p:spPr>
        <p:txBody>
          <a:bodyPr wrap="none">
            <a:spAutoFit/>
          </a:bodyPr>
          <a:lstStyle/>
          <a:p>
            <a:r>
              <a:rPr lang="en-IN" sz="4400" dirty="0">
                <a:latin typeface="Calibri" pitchFamily="34" charset="0"/>
                <a:cs typeface="Calibri" pitchFamily="34" charset="0"/>
              </a:rPr>
              <a:t>Most Popular Topic Tags</a:t>
            </a:r>
          </a:p>
        </p:txBody>
      </p:sp>
      <p:sp>
        <p:nvSpPr>
          <p:cNvPr id="3" name="Rectangle 2"/>
          <p:cNvSpPr/>
          <p:nvPr/>
        </p:nvSpPr>
        <p:spPr>
          <a:xfrm>
            <a:off x="395536" y="5301208"/>
            <a:ext cx="8334672" cy="1200329"/>
          </a:xfrm>
          <a:prstGeom prst="rect">
            <a:avLst/>
          </a:prstGeom>
        </p:spPr>
        <p:txBody>
          <a:bodyPr wrap="square">
            <a:spAutoFit/>
          </a:bodyPr>
          <a:lstStyle/>
          <a:p>
            <a:pPr marL="342900" indent="-342900">
              <a:buFont typeface="Wingdings" pitchFamily="2" charset="2"/>
              <a:buChar char="Ø"/>
            </a:pPr>
            <a:r>
              <a:rPr lang="en-US" sz="2400" dirty="0">
                <a:latin typeface="Calibri" pitchFamily="34" charset="0"/>
                <a:cs typeface="Calibri" pitchFamily="34" charset="0"/>
              </a:rPr>
              <a:t>There are 4,04,126 words in the combination of all topics. </a:t>
            </a:r>
          </a:p>
          <a:p>
            <a:pPr marL="342900" indent="-342900">
              <a:buFont typeface="Wingdings" pitchFamily="2" charset="2"/>
              <a:buChar char="Ø"/>
            </a:pPr>
            <a:r>
              <a:rPr lang="en-US" sz="2400" dirty="0">
                <a:latin typeface="Calibri" pitchFamily="34" charset="0"/>
                <a:cs typeface="Calibri" pitchFamily="34" charset="0"/>
              </a:rPr>
              <a:t>Majority of topic tags contain words like technology, global, science, issues, social change</a:t>
            </a:r>
            <a:r>
              <a:rPr lang="en-US" dirty="0"/>
              <a:t>.</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12776"/>
            <a:ext cx="7848872"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5660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7150034" cy="769441"/>
          </a:xfrm>
          <a:prstGeom prst="rect">
            <a:avLst/>
          </a:prstGeom>
        </p:spPr>
        <p:txBody>
          <a:bodyPr wrap="none">
            <a:spAutoFit/>
          </a:bodyPr>
          <a:lstStyle/>
          <a:p>
            <a:r>
              <a:rPr lang="en-IN" sz="4400" dirty="0">
                <a:latin typeface="Calibri" pitchFamily="34" charset="0"/>
                <a:cs typeface="Calibri" pitchFamily="34" charset="0"/>
              </a:rPr>
              <a:t>Most frequent release months</a:t>
            </a:r>
          </a:p>
        </p:txBody>
      </p:sp>
      <p:sp>
        <p:nvSpPr>
          <p:cNvPr id="3" name="Rectangle 2"/>
          <p:cNvSpPr/>
          <p:nvPr/>
        </p:nvSpPr>
        <p:spPr>
          <a:xfrm>
            <a:off x="442160" y="5589240"/>
            <a:ext cx="7874255" cy="830997"/>
          </a:xfrm>
          <a:prstGeom prst="rect">
            <a:avLst/>
          </a:prstGeom>
        </p:spPr>
        <p:txBody>
          <a:bodyPr wrap="square">
            <a:spAutoFit/>
          </a:bodyPr>
          <a:lstStyle/>
          <a:p>
            <a:r>
              <a:rPr lang="en-US" sz="2400" dirty="0">
                <a:latin typeface="Calibri" pitchFamily="34" charset="0"/>
                <a:cs typeface="Calibri" pitchFamily="34" charset="0"/>
              </a:rPr>
              <a:t>Maximum videos are released in April followed by March and Feb.</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0768"/>
            <a:ext cx="7704855"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914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332656"/>
            <a:ext cx="7920880" cy="6309420"/>
          </a:xfrm>
          <a:prstGeom prst="rect">
            <a:avLst/>
          </a:prstGeom>
        </p:spPr>
        <p:txBody>
          <a:bodyPr wrap="square">
            <a:spAutoFit/>
          </a:bodyPr>
          <a:lstStyle/>
          <a:p>
            <a:r>
              <a:rPr lang="en-IN" sz="4400" dirty="0">
                <a:latin typeface="Calibri" pitchFamily="34" charset="0"/>
                <a:cs typeface="Calibri" pitchFamily="34" charset="0"/>
              </a:rPr>
              <a:t>Feature Engineering </a:t>
            </a:r>
          </a:p>
          <a:p>
            <a:endParaRPr lang="en-IN" sz="2400" dirty="0">
              <a:latin typeface="Calibri" pitchFamily="34" charset="0"/>
              <a:cs typeface="Calibri" pitchFamily="34" charset="0"/>
            </a:endParaRPr>
          </a:p>
          <a:p>
            <a:r>
              <a:rPr lang="en-US" sz="2400" dirty="0"/>
              <a:t>All machine learning algorithms use some input data to create outputs. This input data comprise features, which are usually in the form of structured columns. Algorithms require features with some specific characteristics to work properly. Here, the need for feature engineering arises. Feature engineering mainly have two goals:</a:t>
            </a:r>
          </a:p>
          <a:p>
            <a:pPr marL="342900" indent="-342900">
              <a:buFont typeface="Wingdings" pitchFamily="2" charset="2"/>
              <a:buChar char="Ø"/>
            </a:pPr>
            <a:r>
              <a:rPr lang="en-US" sz="2400" dirty="0"/>
              <a:t>Preparing the proper input dataset, compatible with the machine learning algorithm requirements.</a:t>
            </a:r>
          </a:p>
          <a:p>
            <a:pPr marL="342900" indent="-342900">
              <a:buFont typeface="Wingdings" pitchFamily="2" charset="2"/>
              <a:buChar char="Ø"/>
            </a:pPr>
            <a:r>
              <a:rPr lang="en-US" sz="2400" dirty="0"/>
              <a:t>Improving the performance of machine learning models</a:t>
            </a:r>
          </a:p>
          <a:p>
            <a:br>
              <a:rPr lang="en-US" sz="2400" dirty="0"/>
            </a:br>
            <a:r>
              <a:rPr lang="en-US" sz="2400" dirty="0"/>
              <a:t>We'll try adding and removing some features in this section in order to make a perfect data matrix we can pass to a machine learning model. We will try to interpret categorical features as numeric to be passed to the ML models.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2387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700808"/>
            <a:ext cx="5886400" cy="3416320"/>
          </a:xfrm>
          <a:prstGeom prst="rect">
            <a:avLst/>
          </a:prstGeom>
        </p:spPr>
        <p:txBody>
          <a:bodyPr wrap="square">
            <a:spAutoFit/>
          </a:bodyPr>
          <a:lstStyle/>
          <a:p>
            <a:r>
              <a:rPr lang="en-IN" dirty="0">
                <a:latin typeface="Calibri" pitchFamily="34" charset="0"/>
                <a:cs typeface="Calibri" pitchFamily="34" charset="0"/>
              </a:rPr>
              <a:t>● </a:t>
            </a:r>
            <a:r>
              <a:rPr lang="en-IN" sz="2400" dirty="0" err="1">
                <a:latin typeface="Calibri" pitchFamily="34" charset="0"/>
                <a:cs typeface="Calibri" pitchFamily="34" charset="0"/>
              </a:rPr>
              <a:t>Speaker_avg_views</a:t>
            </a:r>
            <a:r>
              <a:rPr lang="en-IN" sz="2400" dirty="0">
                <a:latin typeface="Calibri" pitchFamily="34" charset="0"/>
                <a:cs typeface="Calibri" pitchFamily="34" charset="0"/>
              </a:rPr>
              <a:t> </a:t>
            </a:r>
          </a:p>
          <a:p>
            <a:r>
              <a:rPr lang="en-IN" sz="2400" dirty="0">
                <a:latin typeface="Calibri" pitchFamily="34" charset="0"/>
                <a:cs typeface="Calibri" pitchFamily="34" charset="0"/>
              </a:rPr>
              <a:t>● </a:t>
            </a:r>
            <a:r>
              <a:rPr lang="en-IN" sz="2400" dirty="0" err="1">
                <a:latin typeface="Calibri" pitchFamily="34" charset="0"/>
                <a:cs typeface="Calibri" pitchFamily="34" charset="0"/>
              </a:rPr>
              <a:t>Event_wise_avg_views</a:t>
            </a:r>
            <a:r>
              <a:rPr lang="en-IN" sz="2400" dirty="0">
                <a:latin typeface="Calibri" pitchFamily="34" charset="0"/>
                <a:cs typeface="Calibri" pitchFamily="34" charset="0"/>
              </a:rPr>
              <a:t> </a:t>
            </a:r>
          </a:p>
          <a:p>
            <a:r>
              <a:rPr lang="en-IN" sz="2400" dirty="0">
                <a:latin typeface="Calibri" pitchFamily="34" charset="0"/>
                <a:cs typeface="Calibri" pitchFamily="34" charset="0"/>
              </a:rPr>
              <a:t>● </a:t>
            </a:r>
            <a:r>
              <a:rPr lang="en-IN" sz="2400" dirty="0" err="1">
                <a:latin typeface="Calibri" pitchFamily="34" charset="0"/>
                <a:cs typeface="Calibri" pitchFamily="34" charset="0"/>
              </a:rPr>
              <a:t>Related_views</a:t>
            </a:r>
            <a:r>
              <a:rPr lang="en-IN" sz="2400" dirty="0">
                <a:latin typeface="Calibri" pitchFamily="34" charset="0"/>
                <a:cs typeface="Calibri" pitchFamily="34" charset="0"/>
              </a:rPr>
              <a:t> </a:t>
            </a:r>
          </a:p>
          <a:p>
            <a:r>
              <a:rPr lang="en-IN" sz="2400" dirty="0">
                <a:latin typeface="Calibri" pitchFamily="34" charset="0"/>
                <a:cs typeface="Calibri" pitchFamily="34" charset="0"/>
              </a:rPr>
              <a:t>● </a:t>
            </a:r>
            <a:r>
              <a:rPr lang="en-IN" sz="2400" dirty="0" err="1">
                <a:latin typeface="Calibri" pitchFamily="34" charset="0"/>
                <a:cs typeface="Calibri" pitchFamily="34" charset="0"/>
              </a:rPr>
              <a:t>Topic_wise_avg_views</a:t>
            </a:r>
            <a:r>
              <a:rPr lang="en-IN" sz="2400" dirty="0">
                <a:latin typeface="Calibri" pitchFamily="34" charset="0"/>
                <a:cs typeface="Calibri" pitchFamily="34" charset="0"/>
              </a:rPr>
              <a:t> </a:t>
            </a:r>
          </a:p>
          <a:p>
            <a:r>
              <a:rPr lang="en-IN" sz="2400" dirty="0">
                <a:latin typeface="Calibri" pitchFamily="34" charset="0"/>
                <a:cs typeface="Calibri" pitchFamily="34" charset="0"/>
              </a:rPr>
              <a:t>● </a:t>
            </a:r>
            <a:r>
              <a:rPr lang="en-IN" sz="2400" dirty="0" err="1">
                <a:latin typeface="Calibri" pitchFamily="34" charset="0"/>
                <a:cs typeface="Calibri" pitchFamily="34" charset="0"/>
              </a:rPr>
              <a:t>Num_of_languages</a:t>
            </a:r>
            <a:r>
              <a:rPr lang="en-IN" sz="2400" dirty="0">
                <a:latin typeface="Calibri" pitchFamily="34" charset="0"/>
                <a:cs typeface="Calibri" pitchFamily="34" charset="0"/>
              </a:rPr>
              <a:t> </a:t>
            </a:r>
          </a:p>
          <a:p>
            <a:r>
              <a:rPr lang="en-IN" sz="2400" dirty="0">
                <a:latin typeface="Calibri" pitchFamily="34" charset="0"/>
                <a:cs typeface="Calibri" pitchFamily="34" charset="0"/>
              </a:rPr>
              <a:t>● </a:t>
            </a:r>
            <a:r>
              <a:rPr lang="en-IN" sz="2400" dirty="0" err="1">
                <a:latin typeface="Calibri" pitchFamily="34" charset="0"/>
                <a:cs typeface="Calibri" pitchFamily="34" charset="0"/>
              </a:rPr>
              <a:t>Num_of_tags</a:t>
            </a:r>
            <a:r>
              <a:rPr lang="en-IN" sz="2400" dirty="0">
                <a:latin typeface="Calibri" pitchFamily="34" charset="0"/>
                <a:cs typeface="Calibri" pitchFamily="34" charset="0"/>
              </a:rPr>
              <a:t> </a:t>
            </a:r>
          </a:p>
          <a:p>
            <a:r>
              <a:rPr lang="en-IN" sz="2400" dirty="0">
                <a:latin typeface="Calibri" pitchFamily="34" charset="0"/>
                <a:cs typeface="Calibri" pitchFamily="34" charset="0"/>
              </a:rPr>
              <a:t>● </a:t>
            </a:r>
            <a:r>
              <a:rPr lang="en-IN" sz="2400" dirty="0" err="1">
                <a:latin typeface="Calibri" pitchFamily="34" charset="0"/>
                <a:cs typeface="Calibri" pitchFamily="34" charset="0"/>
              </a:rPr>
              <a:t>Release_day</a:t>
            </a:r>
            <a:r>
              <a:rPr lang="en-IN" sz="2400" dirty="0">
                <a:latin typeface="Calibri" pitchFamily="34" charset="0"/>
                <a:cs typeface="Calibri" pitchFamily="34" charset="0"/>
              </a:rPr>
              <a:t> </a:t>
            </a:r>
          </a:p>
          <a:p>
            <a:r>
              <a:rPr lang="en-IN" sz="2400" dirty="0">
                <a:latin typeface="Calibri" pitchFamily="34" charset="0"/>
                <a:cs typeface="Calibri" pitchFamily="34" charset="0"/>
              </a:rPr>
              <a:t>●</a:t>
            </a:r>
            <a:r>
              <a:rPr lang="en-IN" sz="2400" dirty="0" err="1">
                <a:latin typeface="Calibri" pitchFamily="34" charset="0"/>
                <a:cs typeface="Calibri" pitchFamily="34" charset="0"/>
              </a:rPr>
              <a:t>Release_m</a:t>
            </a:r>
            <a:r>
              <a:rPr lang="en-IN" dirty="0" err="1">
                <a:latin typeface="Calibri" pitchFamily="34" charset="0"/>
                <a:cs typeface="Calibri" pitchFamily="34" charset="0"/>
              </a:rPr>
              <a:t>onth</a:t>
            </a:r>
            <a:r>
              <a:rPr lang="en-IN" dirty="0">
                <a:latin typeface="Calibri" pitchFamily="34" charset="0"/>
                <a:cs typeface="Calibri" pitchFamily="34" charset="0"/>
              </a:rPr>
              <a:t> </a:t>
            </a:r>
          </a:p>
          <a:p>
            <a:r>
              <a:rPr lang="en-IN" dirty="0">
                <a:latin typeface="Calibri" pitchFamily="34" charset="0"/>
                <a:cs typeface="Calibri" pitchFamily="34" charset="0"/>
              </a:rPr>
              <a:t>● </a:t>
            </a:r>
            <a:r>
              <a:rPr lang="en-IN" sz="2400" dirty="0">
                <a:latin typeface="Calibri" pitchFamily="34" charset="0"/>
                <a:cs typeface="Calibri" pitchFamily="34" charset="0"/>
              </a:rPr>
              <a:t>Video_</a:t>
            </a:r>
            <a:endParaRPr lang="en-IN" sz="2400" dirty="0"/>
          </a:p>
        </p:txBody>
      </p:sp>
      <p:sp>
        <p:nvSpPr>
          <p:cNvPr id="3" name="TextBox 2"/>
          <p:cNvSpPr txBox="1"/>
          <p:nvPr/>
        </p:nvSpPr>
        <p:spPr>
          <a:xfrm>
            <a:off x="251520" y="235967"/>
            <a:ext cx="4068452" cy="769441"/>
          </a:xfrm>
          <a:prstGeom prst="rect">
            <a:avLst/>
          </a:prstGeom>
          <a:noFill/>
        </p:spPr>
        <p:txBody>
          <a:bodyPr wrap="square" rtlCol="0">
            <a:spAutoFit/>
          </a:bodyPr>
          <a:lstStyle/>
          <a:p>
            <a:r>
              <a:rPr lang="en-US" sz="4400" dirty="0">
                <a:latin typeface="Calibri" pitchFamily="34" charset="0"/>
                <a:cs typeface="Calibri" pitchFamily="34" charset="0"/>
              </a:rPr>
              <a:t>Continued…</a:t>
            </a:r>
            <a:endParaRPr lang="en-IN" sz="4400" dirty="0">
              <a:latin typeface="Calibri" pitchFamily="34" charset="0"/>
              <a:cs typeface="Calibri" pitchFamily="34"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0049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3" y="260648"/>
            <a:ext cx="8273492" cy="584775"/>
          </a:xfrm>
          <a:prstGeom prst="rect">
            <a:avLst/>
          </a:prstGeom>
        </p:spPr>
        <p:txBody>
          <a:bodyPr wrap="square">
            <a:spAutoFit/>
          </a:bodyPr>
          <a:lstStyle/>
          <a:p>
            <a:r>
              <a:rPr lang="en-US" sz="3200" dirty="0">
                <a:latin typeface="Calibri" pitchFamily="34" charset="0"/>
                <a:cs typeface="Calibri" pitchFamily="34" charset="0"/>
              </a:rPr>
              <a:t>The ML regressor models that we have used:</a:t>
            </a:r>
          </a:p>
        </p:txBody>
      </p:sp>
      <p:sp>
        <p:nvSpPr>
          <p:cNvPr id="3" name="Rectangle 2"/>
          <p:cNvSpPr/>
          <p:nvPr/>
        </p:nvSpPr>
        <p:spPr>
          <a:xfrm>
            <a:off x="395536" y="1700808"/>
            <a:ext cx="8856984" cy="2677656"/>
          </a:xfrm>
          <a:prstGeom prst="rect">
            <a:avLst/>
          </a:prstGeom>
        </p:spPr>
        <p:txBody>
          <a:bodyPr wrap="square">
            <a:spAutoFit/>
          </a:bodyPr>
          <a:lstStyle/>
          <a:p>
            <a:pPr marL="285750" indent="-285750">
              <a:buFont typeface="Wingdings" pitchFamily="2" charset="2"/>
              <a:buChar char="Ø"/>
            </a:pPr>
            <a:r>
              <a:rPr lang="en-US" sz="2400" dirty="0">
                <a:latin typeface="Calibri" pitchFamily="34" charset="0"/>
                <a:cs typeface="Calibri" pitchFamily="34" charset="0"/>
              </a:rPr>
              <a:t>The ML regressor models that we have used are Lasso Regressor</a:t>
            </a:r>
          </a:p>
          <a:p>
            <a:pPr marL="285750" indent="-285750">
              <a:buFont typeface="Wingdings" pitchFamily="2" charset="2"/>
              <a:buChar char="Ø"/>
            </a:pPr>
            <a:r>
              <a:rPr lang="en-US" sz="2400" dirty="0">
                <a:latin typeface="Calibri" pitchFamily="34" charset="0"/>
                <a:cs typeface="Calibri" pitchFamily="34" charset="0"/>
              </a:rPr>
              <a:t>Ridge Regressor</a:t>
            </a:r>
          </a:p>
          <a:p>
            <a:pPr marL="285750" indent="-285750">
              <a:buFont typeface="Wingdings" pitchFamily="2" charset="2"/>
              <a:buChar char="Ø"/>
            </a:pPr>
            <a:r>
              <a:rPr lang="en-US" sz="2400" dirty="0">
                <a:latin typeface="Calibri" pitchFamily="34" charset="0"/>
                <a:cs typeface="Calibri" pitchFamily="34" charset="0"/>
              </a:rPr>
              <a:t>KNearestNeighbors Regressor</a:t>
            </a:r>
          </a:p>
          <a:p>
            <a:pPr marL="285750" indent="-285750">
              <a:buFont typeface="Wingdings" pitchFamily="2" charset="2"/>
              <a:buChar char="Ø"/>
            </a:pPr>
            <a:r>
              <a:rPr lang="en-US" sz="2400" dirty="0">
                <a:latin typeface="Calibri" pitchFamily="34" charset="0"/>
                <a:cs typeface="Calibri" pitchFamily="34" charset="0"/>
              </a:rPr>
              <a:t>Random Forest Regressor</a:t>
            </a:r>
          </a:p>
          <a:p>
            <a:pPr marL="285750" indent="-285750">
              <a:buFont typeface="Wingdings" pitchFamily="2" charset="2"/>
              <a:buChar char="Ø"/>
            </a:pPr>
            <a:r>
              <a:rPr lang="en-US" sz="2400" dirty="0">
                <a:latin typeface="Calibri" pitchFamily="34" charset="0"/>
                <a:cs typeface="Calibri" pitchFamily="34" charset="0"/>
              </a:rPr>
              <a:t>Extra Tree Regressor</a:t>
            </a:r>
          </a:p>
          <a:p>
            <a:pPr marL="285750" indent="-285750">
              <a:buFont typeface="Wingdings" pitchFamily="2" charset="2"/>
              <a:buChar char="Ø"/>
            </a:pPr>
            <a:r>
              <a:rPr lang="en-US" sz="2400" dirty="0">
                <a:latin typeface="Calibri" pitchFamily="34" charset="0"/>
                <a:cs typeface="Calibri" pitchFamily="34" charset="0"/>
              </a:rPr>
              <a:t>Gradient Boosting Regressor</a:t>
            </a:r>
          </a:p>
          <a:p>
            <a:pPr marL="285750" indent="-285750">
              <a:buFont typeface="Wingdings" pitchFamily="2" charset="2"/>
              <a:buChar char="Ø"/>
            </a:pPr>
            <a:r>
              <a:rPr lang="en-US" sz="2400" dirty="0">
                <a:latin typeface="Calibri" pitchFamily="34" charset="0"/>
                <a:cs typeface="Calibri" pitchFamily="34" charset="0"/>
              </a:rPr>
              <a:t>XGB Regressor</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8687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332656"/>
            <a:ext cx="6480720" cy="3662541"/>
          </a:xfrm>
          <a:prstGeom prst="rect">
            <a:avLst/>
          </a:prstGeom>
        </p:spPr>
        <p:txBody>
          <a:bodyPr wrap="square">
            <a:spAutoFit/>
          </a:bodyPr>
          <a:lstStyle/>
          <a:p>
            <a:r>
              <a:rPr lang="en-IN" sz="4400" dirty="0" err="1">
                <a:latin typeface="Calibri" pitchFamily="34" charset="0"/>
                <a:cs typeface="Calibri" pitchFamily="34" charset="0"/>
              </a:rPr>
              <a:t>XGBoost</a:t>
            </a:r>
            <a:r>
              <a:rPr lang="en-IN" sz="4400" dirty="0">
                <a:latin typeface="Calibri" pitchFamily="34" charset="0"/>
                <a:cs typeface="Calibri" pitchFamily="34" charset="0"/>
              </a:rPr>
              <a:t> Regressor</a:t>
            </a:r>
          </a:p>
          <a:p>
            <a:endParaRPr lang="en-IN" sz="4400" dirty="0">
              <a:latin typeface="Calibri" pitchFamily="34" charset="0"/>
              <a:cs typeface="Calibri" pitchFamily="34" charset="0"/>
            </a:endParaRPr>
          </a:p>
          <a:p>
            <a:r>
              <a:rPr lang="en-IN" sz="2400" dirty="0">
                <a:latin typeface="Calibri" pitchFamily="34" charset="0"/>
                <a:cs typeface="Calibri" pitchFamily="34" charset="0"/>
              </a:rPr>
              <a:t>● MAE train: 164091.332037 </a:t>
            </a:r>
          </a:p>
          <a:p>
            <a:r>
              <a:rPr lang="en-IN" sz="2400" dirty="0">
                <a:latin typeface="Calibri" pitchFamily="34" charset="0"/>
                <a:cs typeface="Calibri" pitchFamily="34" charset="0"/>
              </a:rPr>
              <a:t>● MAE test: 226944.860549 </a:t>
            </a:r>
          </a:p>
          <a:p>
            <a:r>
              <a:rPr lang="en-IN" sz="2400" dirty="0">
                <a:latin typeface="Calibri" pitchFamily="34" charset="0"/>
                <a:cs typeface="Calibri" pitchFamily="34" charset="0"/>
              </a:rPr>
              <a:t>● R2_Score train: 0.918158 </a:t>
            </a:r>
          </a:p>
          <a:p>
            <a:r>
              <a:rPr lang="en-IN" sz="2400" dirty="0">
                <a:latin typeface="Calibri" pitchFamily="34" charset="0"/>
                <a:cs typeface="Calibri" pitchFamily="34" charset="0"/>
              </a:rPr>
              <a:t>● R2_Score test: 0.830151 </a:t>
            </a:r>
          </a:p>
          <a:p>
            <a:r>
              <a:rPr lang="en-IN" sz="2400" dirty="0">
                <a:latin typeface="Calibri" pitchFamily="34" charset="0"/>
                <a:cs typeface="Calibri" pitchFamily="34" charset="0"/>
              </a:rPr>
              <a:t>● </a:t>
            </a:r>
            <a:r>
              <a:rPr lang="en-IN" sz="2400" dirty="0" err="1">
                <a:latin typeface="Calibri" pitchFamily="34" charset="0"/>
                <a:cs typeface="Calibri" pitchFamily="34" charset="0"/>
              </a:rPr>
              <a:t>RMSE_Score</a:t>
            </a:r>
            <a:r>
              <a:rPr lang="en-IN" sz="2400" dirty="0">
                <a:latin typeface="Calibri" pitchFamily="34" charset="0"/>
                <a:cs typeface="Calibri" pitchFamily="34" charset="0"/>
              </a:rPr>
              <a:t> train: 315411.385197 </a:t>
            </a:r>
          </a:p>
          <a:p>
            <a:r>
              <a:rPr lang="en-IN" sz="2400" dirty="0">
                <a:latin typeface="Calibri" pitchFamily="34" charset="0"/>
                <a:cs typeface="Calibri" pitchFamily="34" charset="0"/>
              </a:rPr>
              <a:t>● </a:t>
            </a:r>
            <a:r>
              <a:rPr lang="en-IN" sz="2400" dirty="0" err="1">
                <a:latin typeface="Calibri" pitchFamily="34" charset="0"/>
                <a:cs typeface="Calibri" pitchFamily="34" charset="0"/>
              </a:rPr>
              <a:t>RMSE_Score</a:t>
            </a:r>
            <a:r>
              <a:rPr lang="en-IN" sz="2400" dirty="0">
                <a:latin typeface="Calibri" pitchFamily="34" charset="0"/>
                <a:cs typeface="Calibri" pitchFamily="34" charset="0"/>
              </a:rPr>
              <a:t> test: 454270.753145</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196752"/>
            <a:ext cx="3852428"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928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213" y="332656"/>
            <a:ext cx="6035242" cy="769441"/>
          </a:xfrm>
          <a:prstGeom prst="rect">
            <a:avLst/>
          </a:prstGeom>
        </p:spPr>
        <p:txBody>
          <a:bodyPr wrap="none">
            <a:spAutoFit/>
          </a:bodyPr>
          <a:lstStyle/>
          <a:p>
            <a:r>
              <a:rPr lang="en-IN" sz="4400" dirty="0">
                <a:latin typeface="Calibri" pitchFamily="34" charset="0"/>
                <a:cs typeface="Calibri" pitchFamily="34" charset="0"/>
              </a:rPr>
              <a:t>Random Forest Regressor</a:t>
            </a:r>
          </a:p>
        </p:txBody>
      </p:sp>
      <p:sp>
        <p:nvSpPr>
          <p:cNvPr id="3" name="Rectangle 2"/>
          <p:cNvSpPr/>
          <p:nvPr/>
        </p:nvSpPr>
        <p:spPr>
          <a:xfrm>
            <a:off x="326213" y="1589584"/>
            <a:ext cx="4572000" cy="3046988"/>
          </a:xfrm>
          <a:prstGeom prst="rect">
            <a:avLst/>
          </a:prstGeom>
        </p:spPr>
        <p:txBody>
          <a:bodyPr>
            <a:spAutoFit/>
          </a:bodyPr>
          <a:lstStyle/>
          <a:p>
            <a:r>
              <a:rPr lang="en-IN" dirty="0"/>
              <a:t>● </a:t>
            </a:r>
            <a:r>
              <a:rPr lang="en-IN" sz="2400" dirty="0">
                <a:latin typeface="Calibri" pitchFamily="34" charset="0"/>
                <a:cs typeface="Calibri" pitchFamily="34" charset="0"/>
              </a:rPr>
              <a:t>MAE train: 186583.315347 </a:t>
            </a:r>
          </a:p>
          <a:p>
            <a:r>
              <a:rPr lang="en-IN" sz="2400" dirty="0">
                <a:latin typeface="Calibri" pitchFamily="34" charset="0"/>
                <a:cs typeface="Calibri" pitchFamily="34" charset="0"/>
              </a:rPr>
              <a:t>● MAE test: 191844.536467 </a:t>
            </a:r>
          </a:p>
          <a:p>
            <a:r>
              <a:rPr lang="en-IN" sz="2400" dirty="0">
                <a:latin typeface="Calibri" pitchFamily="34" charset="0"/>
                <a:cs typeface="Calibri" pitchFamily="34" charset="0"/>
              </a:rPr>
              <a:t>● R2_Score train: 0.806193 </a:t>
            </a:r>
          </a:p>
          <a:p>
            <a:r>
              <a:rPr lang="en-IN" sz="2400" dirty="0">
                <a:latin typeface="Calibri" pitchFamily="34" charset="0"/>
                <a:cs typeface="Calibri" pitchFamily="34" charset="0"/>
              </a:rPr>
              <a:t>● R2_Score test: 0.803246 </a:t>
            </a:r>
          </a:p>
          <a:p>
            <a:r>
              <a:rPr lang="en-IN" sz="2400" dirty="0">
                <a:latin typeface="Calibri" pitchFamily="34" charset="0"/>
                <a:cs typeface="Calibri" pitchFamily="34" charset="0"/>
              </a:rPr>
              <a:t>● </a:t>
            </a:r>
            <a:r>
              <a:rPr lang="en-IN" sz="2400" dirty="0" err="1">
                <a:latin typeface="Calibri" pitchFamily="34" charset="0"/>
                <a:cs typeface="Calibri" pitchFamily="34" charset="0"/>
              </a:rPr>
              <a:t>RMSE_Score_train</a:t>
            </a:r>
            <a:r>
              <a:rPr lang="en-IN" sz="2400" dirty="0">
                <a:latin typeface="Calibri" pitchFamily="34" charset="0"/>
                <a:cs typeface="Calibri" pitchFamily="34" charset="0"/>
              </a:rPr>
              <a:t>: 485371.330401 </a:t>
            </a:r>
          </a:p>
          <a:p>
            <a:r>
              <a:rPr lang="en-IN" sz="2400" dirty="0">
                <a:latin typeface="Calibri" pitchFamily="34" charset="0"/>
                <a:cs typeface="Calibri" pitchFamily="34" charset="0"/>
              </a:rPr>
              <a:t>● </a:t>
            </a:r>
            <a:r>
              <a:rPr lang="en-IN" sz="2400" dirty="0" err="1">
                <a:latin typeface="Calibri" pitchFamily="34" charset="0"/>
                <a:cs typeface="Calibri" pitchFamily="34" charset="0"/>
              </a:rPr>
              <a:t>RMSE_Score_test</a:t>
            </a:r>
            <a:r>
              <a:rPr lang="en-IN" sz="2400" dirty="0">
                <a:latin typeface="Calibri" pitchFamily="34" charset="0"/>
                <a:cs typeface="Calibri" pitchFamily="34" charset="0"/>
              </a:rPr>
              <a:t>: 488927.132141</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231" y="1314406"/>
            <a:ext cx="4753241" cy="4511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64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5832648" cy="4832092"/>
          </a:xfrm>
          <a:prstGeom prst="rect">
            <a:avLst/>
          </a:prstGeom>
        </p:spPr>
        <p:txBody>
          <a:bodyPr wrap="square">
            <a:spAutoFit/>
          </a:bodyPr>
          <a:lstStyle/>
          <a:p>
            <a:r>
              <a:rPr lang="en-US" sz="4400" b="1" dirty="0">
                <a:latin typeface="Calibri" pitchFamily="34" charset="0"/>
                <a:cs typeface="Calibri" pitchFamily="34" charset="0"/>
              </a:rPr>
              <a:t>Index</a:t>
            </a:r>
            <a:r>
              <a:rPr lang="en-US" sz="3600" b="1" dirty="0"/>
              <a:t> </a:t>
            </a:r>
          </a:p>
          <a:p>
            <a:endParaRPr lang="en-US" sz="2400" b="1" dirty="0"/>
          </a:p>
          <a:p>
            <a:r>
              <a:rPr lang="en-US" sz="2400" b="1" dirty="0">
                <a:latin typeface="Calibri" pitchFamily="34" charset="0"/>
                <a:cs typeface="Calibri" pitchFamily="34" charset="0"/>
              </a:rPr>
              <a:t>Title</a:t>
            </a:r>
          </a:p>
          <a:p>
            <a:pPr marL="342900" indent="-342900">
              <a:buFont typeface="+mj-lt"/>
              <a:buAutoNum type="arabicPeriod"/>
            </a:pPr>
            <a:r>
              <a:rPr lang="en-US" sz="2400" dirty="0">
                <a:latin typeface="Calibri" pitchFamily="34" charset="0"/>
                <a:cs typeface="Calibri" pitchFamily="34" charset="0"/>
              </a:rPr>
              <a:t>Problem Statement </a:t>
            </a:r>
          </a:p>
          <a:p>
            <a:pPr marL="342900" indent="-342900">
              <a:buFont typeface="+mj-lt"/>
              <a:buAutoNum type="arabicPeriod"/>
            </a:pPr>
            <a:r>
              <a:rPr lang="en-US" sz="2400" dirty="0">
                <a:latin typeface="Calibri" pitchFamily="34" charset="0"/>
                <a:cs typeface="Calibri" pitchFamily="34" charset="0"/>
              </a:rPr>
              <a:t>Understanding the Data </a:t>
            </a:r>
          </a:p>
          <a:p>
            <a:pPr marL="342900" indent="-342900">
              <a:buFont typeface="+mj-lt"/>
              <a:buAutoNum type="arabicPeriod"/>
            </a:pPr>
            <a:r>
              <a:rPr lang="en-US" sz="2400" dirty="0">
                <a:latin typeface="Calibri" pitchFamily="34" charset="0"/>
                <a:cs typeface="Calibri" pitchFamily="34" charset="0"/>
              </a:rPr>
              <a:t>EDA on Features </a:t>
            </a:r>
          </a:p>
          <a:p>
            <a:pPr marL="342900" indent="-342900">
              <a:buFont typeface="+mj-lt"/>
              <a:buAutoNum type="arabicPeriod"/>
            </a:pPr>
            <a:r>
              <a:rPr lang="en-US" sz="2400" dirty="0">
                <a:latin typeface="Calibri" pitchFamily="34" charset="0"/>
                <a:cs typeface="Calibri" pitchFamily="34" charset="0"/>
              </a:rPr>
              <a:t>Feature Engineering</a:t>
            </a:r>
          </a:p>
          <a:p>
            <a:pPr marL="342900" indent="-342900">
              <a:buFont typeface="+mj-lt"/>
              <a:buAutoNum type="arabicPeriod"/>
            </a:pPr>
            <a:r>
              <a:rPr lang="en-US" sz="2400" dirty="0">
                <a:latin typeface="Calibri" pitchFamily="34" charset="0"/>
                <a:cs typeface="Calibri" pitchFamily="34" charset="0"/>
              </a:rPr>
              <a:t>Feature Selection</a:t>
            </a:r>
          </a:p>
          <a:p>
            <a:pPr marL="342900" indent="-342900">
              <a:buFont typeface="+mj-lt"/>
              <a:buAutoNum type="arabicPeriod"/>
            </a:pPr>
            <a:r>
              <a:rPr lang="en-US" sz="2400" dirty="0">
                <a:latin typeface="Calibri" pitchFamily="34" charset="0"/>
                <a:cs typeface="Calibri" pitchFamily="34" charset="0"/>
              </a:rPr>
              <a:t>Models Used </a:t>
            </a:r>
          </a:p>
          <a:p>
            <a:pPr marL="342900" indent="-342900">
              <a:buFont typeface="+mj-lt"/>
              <a:buAutoNum type="arabicPeriod"/>
            </a:pPr>
            <a:r>
              <a:rPr lang="en-US" sz="2400" dirty="0">
                <a:latin typeface="Calibri" pitchFamily="34" charset="0"/>
                <a:cs typeface="Calibri" pitchFamily="34" charset="0"/>
              </a:rPr>
              <a:t>Which model did I choose and why? </a:t>
            </a:r>
          </a:p>
          <a:p>
            <a:pPr marL="342900" indent="-342900">
              <a:buFont typeface="+mj-lt"/>
              <a:buAutoNum type="arabicPeriod"/>
            </a:pPr>
            <a:r>
              <a:rPr lang="en-US" sz="2400" dirty="0">
                <a:latin typeface="Calibri" pitchFamily="34" charset="0"/>
                <a:cs typeface="Calibri" pitchFamily="34" charset="0"/>
              </a:rPr>
              <a:t>Challenges </a:t>
            </a:r>
          </a:p>
          <a:p>
            <a:pPr marL="342900" indent="-342900">
              <a:buFont typeface="+mj-lt"/>
              <a:buAutoNum type="arabicPeriod"/>
            </a:pPr>
            <a:r>
              <a:rPr lang="en-US" sz="2400" dirty="0">
                <a:latin typeface="Calibri" pitchFamily="34" charset="0"/>
                <a:cs typeface="Calibri" pitchFamily="34" charset="0"/>
              </a:rPr>
              <a:t>Conclusion</a:t>
            </a:r>
            <a:endParaRPr lang="en-IN" sz="2400" dirty="0">
              <a:latin typeface="Calibri" pitchFamily="34" charset="0"/>
              <a:cs typeface="Calibri" pitchFamily="34"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4774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083" y="1556792"/>
            <a:ext cx="8313357" cy="3662541"/>
          </a:xfrm>
          <a:prstGeom prst="rect">
            <a:avLst/>
          </a:prstGeom>
        </p:spPr>
        <p:txBody>
          <a:bodyPr wrap="square">
            <a:spAutoFit/>
          </a:bodyPr>
          <a:lstStyle/>
          <a:p>
            <a:pPr marL="342900" indent="-342900">
              <a:buFont typeface="Wingdings" pitchFamily="2" charset="2"/>
              <a:buChar char="Ø"/>
            </a:pPr>
            <a:r>
              <a:rPr lang="en-US" sz="2400" dirty="0">
                <a:latin typeface="Calibri" pitchFamily="34" charset="0"/>
                <a:cs typeface="Calibri" pitchFamily="34" charset="0"/>
              </a:rPr>
              <a:t>As we know, RMSE is more influenced by outliers MAE doesn't increase with outliers.</a:t>
            </a:r>
          </a:p>
          <a:p>
            <a:pPr marL="342900" indent="-342900">
              <a:buFont typeface="Wingdings" pitchFamily="2" charset="2"/>
              <a:buChar char="Ø"/>
            </a:pPr>
            <a:r>
              <a:rPr lang="en-US" sz="2400" dirty="0">
                <a:latin typeface="Calibri" pitchFamily="34" charset="0"/>
                <a:cs typeface="Calibri" pitchFamily="34" charset="0"/>
              </a:rPr>
              <a:t>MAE is linear and RMSE is quadratically increasing.</a:t>
            </a:r>
          </a:p>
          <a:p>
            <a:pPr marL="342900" indent="-342900">
              <a:buFont typeface="Wingdings" pitchFamily="2" charset="2"/>
              <a:buChar char="Ø"/>
            </a:pPr>
            <a:r>
              <a:rPr lang="en-US" sz="2400" dirty="0">
                <a:latin typeface="Calibri" pitchFamily="34" charset="0"/>
                <a:cs typeface="Calibri" pitchFamily="34" charset="0"/>
              </a:rPr>
              <a:t>So, We choosed MAE as a deciding factor for our model.</a:t>
            </a:r>
          </a:p>
          <a:p>
            <a:pPr marL="342900" indent="-342900">
              <a:buFont typeface="Wingdings" pitchFamily="2" charset="2"/>
              <a:buChar char="Ø"/>
            </a:pPr>
            <a:r>
              <a:rPr lang="en-US" sz="2400" dirty="0">
                <a:latin typeface="Calibri" pitchFamily="34" charset="0"/>
                <a:cs typeface="Calibri" pitchFamily="34" charset="0"/>
              </a:rPr>
              <a:t>On the basis of MAE, The best performing regression model is Random Forest Regressor.</a:t>
            </a:r>
          </a:p>
          <a:p>
            <a:br>
              <a:rPr lang="en-US" sz="4400" dirty="0">
                <a:latin typeface="Calibri" pitchFamily="34" charset="0"/>
                <a:cs typeface="Calibri" pitchFamily="34" charset="0"/>
              </a:rPr>
            </a:br>
            <a:endParaRPr lang="en-US" sz="4400" dirty="0">
              <a:latin typeface="Calibri" pitchFamily="34" charset="0"/>
              <a:cs typeface="Calibri" pitchFamily="34" charset="0"/>
            </a:endParaRPr>
          </a:p>
        </p:txBody>
      </p:sp>
      <p:sp>
        <p:nvSpPr>
          <p:cNvPr id="4" name="Rectangle 3"/>
          <p:cNvSpPr/>
          <p:nvPr/>
        </p:nvSpPr>
        <p:spPr>
          <a:xfrm>
            <a:off x="219084" y="404664"/>
            <a:ext cx="8472567" cy="646331"/>
          </a:xfrm>
          <a:prstGeom prst="rect">
            <a:avLst/>
          </a:prstGeom>
        </p:spPr>
        <p:txBody>
          <a:bodyPr wrap="square">
            <a:spAutoFit/>
          </a:bodyPr>
          <a:lstStyle/>
          <a:p>
            <a:r>
              <a:rPr lang="en-US" sz="3600" dirty="0">
                <a:latin typeface="Calibri" pitchFamily="34" charset="0"/>
                <a:cs typeface="Calibri" pitchFamily="34" charset="0"/>
              </a:rPr>
              <a:t>Which Model Did we Choose and Why?</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695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700" y="1184427"/>
            <a:ext cx="8700780" cy="5324535"/>
          </a:xfrm>
          <a:prstGeom prst="rect">
            <a:avLst/>
          </a:prstGeom>
        </p:spPr>
        <p:txBody>
          <a:bodyPr wrap="square">
            <a:spAutoFit/>
          </a:bodyPr>
          <a:lstStyle/>
          <a:p>
            <a:r>
              <a:rPr lang="en-US" sz="2000" dirty="0">
                <a:latin typeface="Calibri" pitchFamily="34" charset="0"/>
                <a:cs typeface="Calibri" pitchFamily="34" charset="0"/>
              </a:rPr>
              <a:t>That's it! we find out which model is suitable.</a:t>
            </a:r>
          </a:p>
          <a:p>
            <a:pPr marL="342900" indent="-342900">
              <a:buFont typeface="Wingdings" pitchFamily="2" charset="2"/>
              <a:buChar char="Ø"/>
            </a:pPr>
            <a:r>
              <a:rPr lang="en-US" sz="2000" dirty="0">
                <a:latin typeface="Calibri" pitchFamily="34" charset="0"/>
                <a:cs typeface="Calibri" pitchFamily="34" charset="0"/>
              </a:rPr>
              <a:t>We have Started with data loading and we have done EDA ,feature engineerin,data cleaning, target encoding feature selection and then model building.</a:t>
            </a:r>
          </a:p>
          <a:p>
            <a:pPr marL="342900" indent="-342900">
              <a:buFont typeface="Wingdings" pitchFamily="2" charset="2"/>
              <a:buChar char="Ø"/>
            </a:pPr>
            <a:r>
              <a:rPr lang="en-US" sz="2000" dirty="0">
                <a:latin typeface="Calibri" pitchFamily="34" charset="0"/>
                <a:cs typeface="Calibri" pitchFamily="34" charset="0"/>
              </a:rPr>
              <a:t>So we have used this models:</a:t>
            </a:r>
          </a:p>
          <a:p>
            <a:r>
              <a:rPr lang="en-US" sz="2000" b="1" dirty="0">
                <a:latin typeface="Calibri" pitchFamily="34" charset="0"/>
                <a:cs typeface="Calibri" pitchFamily="34" charset="0"/>
              </a:rPr>
              <a:t>Ridge Regressor</a:t>
            </a:r>
            <a:endParaRPr lang="en-US" sz="2000" dirty="0">
              <a:latin typeface="Calibri" pitchFamily="34" charset="0"/>
              <a:cs typeface="Calibri" pitchFamily="34" charset="0"/>
            </a:endParaRPr>
          </a:p>
          <a:p>
            <a:r>
              <a:rPr lang="en-US" sz="2000" b="1" dirty="0">
                <a:latin typeface="Calibri" pitchFamily="34" charset="0"/>
                <a:cs typeface="Calibri" pitchFamily="34" charset="0"/>
              </a:rPr>
              <a:t>Lasso Regressor</a:t>
            </a:r>
            <a:endParaRPr lang="en-US" sz="2000" dirty="0">
              <a:latin typeface="Calibri" pitchFamily="34" charset="0"/>
              <a:cs typeface="Calibri" pitchFamily="34" charset="0"/>
            </a:endParaRPr>
          </a:p>
          <a:p>
            <a:r>
              <a:rPr lang="en-US" sz="2000" b="1" dirty="0">
                <a:latin typeface="Calibri" pitchFamily="34" charset="0"/>
                <a:cs typeface="Calibri" pitchFamily="34" charset="0"/>
              </a:rPr>
              <a:t>KNearestNeighbors Regressor</a:t>
            </a:r>
            <a:endParaRPr lang="en-US" sz="2000" dirty="0">
              <a:latin typeface="Calibri" pitchFamily="34" charset="0"/>
              <a:cs typeface="Calibri" pitchFamily="34" charset="0"/>
            </a:endParaRPr>
          </a:p>
          <a:p>
            <a:r>
              <a:rPr lang="en-US" sz="2000" b="1" dirty="0">
                <a:latin typeface="Calibri" pitchFamily="34" charset="0"/>
                <a:cs typeface="Calibri" pitchFamily="34" charset="0"/>
              </a:rPr>
              <a:t>Gradient Boosting Regressor</a:t>
            </a:r>
            <a:endParaRPr lang="en-US" sz="2000" dirty="0">
              <a:latin typeface="Calibri" pitchFamily="34" charset="0"/>
              <a:cs typeface="Calibri" pitchFamily="34" charset="0"/>
            </a:endParaRPr>
          </a:p>
          <a:p>
            <a:r>
              <a:rPr lang="en-US" sz="2000" b="1" dirty="0">
                <a:latin typeface="Calibri" pitchFamily="34" charset="0"/>
                <a:cs typeface="Calibri" pitchFamily="34" charset="0"/>
              </a:rPr>
              <a:t>Random Forest Regressor</a:t>
            </a:r>
            <a:endParaRPr lang="en-US" sz="2000" dirty="0">
              <a:latin typeface="Calibri" pitchFamily="34" charset="0"/>
              <a:cs typeface="Calibri" pitchFamily="34" charset="0"/>
            </a:endParaRPr>
          </a:p>
          <a:p>
            <a:r>
              <a:rPr lang="en-US" sz="2000" b="1" dirty="0">
                <a:latin typeface="Calibri" pitchFamily="34" charset="0"/>
                <a:cs typeface="Calibri" pitchFamily="34" charset="0"/>
              </a:rPr>
              <a:t>Extra Tree Regressor</a:t>
            </a:r>
            <a:endParaRPr lang="en-US" sz="2000" dirty="0">
              <a:latin typeface="Calibri" pitchFamily="34" charset="0"/>
              <a:cs typeface="Calibri" pitchFamily="34" charset="0"/>
            </a:endParaRPr>
          </a:p>
          <a:p>
            <a:r>
              <a:rPr lang="en-US" sz="2000" b="1" dirty="0">
                <a:latin typeface="Calibri" pitchFamily="34" charset="0"/>
                <a:cs typeface="Calibri" pitchFamily="34" charset="0"/>
              </a:rPr>
              <a:t>XGB Regressor</a:t>
            </a:r>
          </a:p>
          <a:p>
            <a:pPr marL="342900" indent="-342900">
              <a:buFont typeface="Wingdings" pitchFamily="2" charset="2"/>
              <a:buChar char="Ø"/>
            </a:pPr>
            <a:r>
              <a:rPr lang="en-US" sz="2000" dirty="0">
                <a:latin typeface="Calibri" pitchFamily="34" charset="0"/>
                <a:cs typeface="Calibri" pitchFamily="34" charset="0"/>
              </a:rPr>
              <a:t>As we know, RMSE is more influenced by outliers MAE doesn't increase with outliers.</a:t>
            </a:r>
          </a:p>
          <a:p>
            <a:pPr marL="342900" indent="-342900">
              <a:buFont typeface="Wingdings" pitchFamily="2" charset="2"/>
              <a:buChar char="Ø"/>
            </a:pPr>
            <a:r>
              <a:rPr lang="en-US" sz="2000" dirty="0">
                <a:latin typeface="Calibri" pitchFamily="34" charset="0"/>
                <a:cs typeface="Calibri" pitchFamily="34" charset="0"/>
              </a:rPr>
              <a:t>MAE is linear and RMSE is quadratically increasing.So, We choosed MAE as a deciding factor for our model.</a:t>
            </a:r>
          </a:p>
          <a:p>
            <a:pPr marL="342900" indent="-342900">
              <a:buFont typeface="Wingdings" pitchFamily="2" charset="2"/>
              <a:buChar char="Ø"/>
            </a:pPr>
            <a:r>
              <a:rPr lang="en-US" sz="2000" dirty="0">
                <a:latin typeface="Calibri" pitchFamily="34" charset="0"/>
                <a:cs typeface="Calibri" pitchFamily="34" charset="0"/>
              </a:rPr>
              <a:t>On the basis of MAE, The best performing regression model is Random Forest Regressor.</a:t>
            </a:r>
          </a:p>
        </p:txBody>
      </p:sp>
      <p:sp>
        <p:nvSpPr>
          <p:cNvPr id="3" name="TextBox 2"/>
          <p:cNvSpPr txBox="1"/>
          <p:nvPr/>
        </p:nvSpPr>
        <p:spPr>
          <a:xfrm>
            <a:off x="189500" y="188640"/>
            <a:ext cx="5760640" cy="769441"/>
          </a:xfrm>
          <a:prstGeom prst="rect">
            <a:avLst/>
          </a:prstGeom>
          <a:noFill/>
        </p:spPr>
        <p:txBody>
          <a:bodyPr wrap="square" rtlCol="0">
            <a:spAutoFit/>
          </a:bodyPr>
          <a:lstStyle/>
          <a:p>
            <a:r>
              <a:rPr lang="en-US" sz="4400" dirty="0">
                <a:latin typeface="Calibri" pitchFamily="34" charset="0"/>
                <a:cs typeface="Calibri" pitchFamily="34" charset="0"/>
              </a:rPr>
              <a:t>Conclusion….</a:t>
            </a:r>
            <a:endParaRPr lang="en-IN" sz="4400" dirty="0">
              <a:latin typeface="Calibri" pitchFamily="34" charset="0"/>
              <a:cs typeface="Calibri" pitchFamily="34"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12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568952" cy="6309420"/>
          </a:xfrm>
          <a:prstGeom prst="rect">
            <a:avLst/>
          </a:prstGeom>
        </p:spPr>
        <p:txBody>
          <a:bodyPr wrap="square">
            <a:spAutoFit/>
          </a:bodyPr>
          <a:lstStyle/>
          <a:p>
            <a:r>
              <a:rPr lang="en-US" sz="4400" dirty="0">
                <a:latin typeface="Calibri" pitchFamily="34" charset="0"/>
                <a:cs typeface="Calibri" pitchFamily="34" charset="0"/>
              </a:rPr>
              <a:t>Problem Statement</a:t>
            </a:r>
            <a:endParaRPr lang="en-US" sz="4000" dirty="0"/>
          </a:p>
          <a:p>
            <a:pPr marL="285750" indent="-285750">
              <a:buFont typeface="Wingdings" pitchFamily="2" charset="2"/>
              <a:buChar char="Ø"/>
            </a:pPr>
            <a:r>
              <a:rPr lang="en-US" sz="2400" dirty="0">
                <a:latin typeface="Calibri" pitchFamily="34" charset="0"/>
                <a:cs typeface="Calibri" pitchFamily="34" charset="0"/>
              </a:rPr>
              <a:t>TED is devoted to spreading powerful ideas on just about any topic. These datasets contain over 4,000 TED talks including transcripts in many languages Founded in 1984 by Richard Salman as a nonprofit organization that aimed at bringing experts from the fields of Technology, Entertainment, and Design together. </a:t>
            </a:r>
          </a:p>
          <a:p>
            <a:pPr marL="285750" indent="-285750">
              <a:buFont typeface="Wingdings" pitchFamily="2" charset="2"/>
              <a:buChar char="Ø"/>
            </a:pPr>
            <a:r>
              <a:rPr lang="en-US" sz="2400" dirty="0">
                <a:latin typeface="Calibri" pitchFamily="34" charset="0"/>
                <a:cs typeface="Calibri" pitchFamily="34" charset="0"/>
              </a:rPr>
              <a:t>TED Conferences have gone on to become the Mecca of ideas from virtually all walks of life. </a:t>
            </a:r>
          </a:p>
          <a:p>
            <a:pPr marL="285750" indent="-285750">
              <a:buFont typeface="Wingdings" pitchFamily="2" charset="2"/>
              <a:buChar char="Ø"/>
            </a:pPr>
            <a:r>
              <a:rPr lang="en-US" sz="2400" dirty="0">
                <a:latin typeface="Calibri" pitchFamily="34" charset="0"/>
                <a:cs typeface="Calibri" pitchFamily="34" charset="0"/>
              </a:rPr>
              <a:t>As of 2015, TED and its sister </a:t>
            </a:r>
            <a:r>
              <a:rPr lang="en-US" sz="2400" dirty="0" err="1">
                <a:latin typeface="Calibri" pitchFamily="34" charset="0"/>
                <a:cs typeface="Calibri" pitchFamily="34" charset="0"/>
              </a:rPr>
              <a:t>TEDx</a:t>
            </a:r>
            <a:r>
              <a:rPr lang="en-US" sz="2400" dirty="0">
                <a:latin typeface="Calibri" pitchFamily="34" charset="0"/>
                <a:cs typeface="Calibri" pitchFamily="34" charset="0"/>
              </a:rPr>
              <a:t> chapters have published more than 2000 talks for free consumption by the masses and its speaker list boasts of the likes of Al Gore, Jimmy Wales, </a:t>
            </a:r>
            <a:r>
              <a:rPr lang="en-US" sz="2400" dirty="0" err="1">
                <a:latin typeface="Calibri" pitchFamily="34" charset="0"/>
                <a:cs typeface="Calibri" pitchFamily="34" charset="0"/>
              </a:rPr>
              <a:t>Shahrukh</a:t>
            </a:r>
            <a:r>
              <a:rPr lang="en-US" sz="2400" dirty="0">
                <a:latin typeface="Calibri" pitchFamily="34" charset="0"/>
                <a:cs typeface="Calibri" pitchFamily="34" charset="0"/>
              </a:rPr>
              <a:t> Khan, and Bill Gates. </a:t>
            </a:r>
          </a:p>
          <a:p>
            <a:pPr marL="285750" indent="-285750">
              <a:buFont typeface="Wingdings" pitchFamily="2" charset="2"/>
              <a:buChar char="Ø"/>
            </a:pPr>
            <a:r>
              <a:rPr lang="en-US" sz="2400" dirty="0">
                <a:latin typeface="Calibri" pitchFamily="34" charset="0"/>
                <a:cs typeface="Calibri" pitchFamily="34" charset="0"/>
              </a:rPr>
              <a:t>The main objective is to build a predictive model, which could help in predicting the views of the videos uploaded on the </a:t>
            </a:r>
            <a:r>
              <a:rPr lang="en-US" sz="2400" dirty="0" err="1">
                <a:latin typeface="Calibri" pitchFamily="34" charset="0"/>
                <a:cs typeface="Calibri" pitchFamily="34" charset="0"/>
              </a:rPr>
              <a:t>TEDx</a:t>
            </a:r>
            <a:r>
              <a:rPr lang="en-US" sz="2400" dirty="0">
                <a:latin typeface="Calibri" pitchFamily="34" charset="0"/>
                <a:cs typeface="Calibri" pitchFamily="34" charset="0"/>
              </a:rPr>
              <a:t> website</a:t>
            </a:r>
            <a:endParaRPr lang="en-IN" sz="2400" dirty="0">
              <a:latin typeface="Calibri" pitchFamily="34" charset="0"/>
              <a:cs typeface="Calibri" pitchFamily="34" charset="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647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404664"/>
            <a:ext cx="8424936" cy="5324535"/>
          </a:xfrm>
          <a:prstGeom prst="rect">
            <a:avLst/>
          </a:prstGeom>
          <a:noFill/>
        </p:spPr>
        <p:txBody>
          <a:bodyPr wrap="square" rtlCol="0">
            <a:spAutoFit/>
          </a:bodyPr>
          <a:lstStyle/>
          <a:p>
            <a:pPr eaLnBrk="0" fontAlgn="base" hangingPunct="0">
              <a:spcBef>
                <a:spcPct val="0"/>
              </a:spcBef>
              <a:spcAft>
                <a:spcPct val="0"/>
              </a:spcAft>
            </a:pPr>
            <a:r>
              <a:rPr lang="en-US" sz="4400" dirty="0">
                <a:latin typeface="Calibri" pitchFamily="34" charset="0"/>
                <a:cs typeface="Calibri" pitchFamily="34" charset="0"/>
              </a:rPr>
              <a:t>PROJECT FLOW</a:t>
            </a:r>
          </a:p>
          <a:p>
            <a:pPr eaLnBrk="0" fontAlgn="base" hangingPunct="0">
              <a:spcBef>
                <a:spcPct val="0"/>
              </a:spcBef>
              <a:spcAft>
                <a:spcPct val="0"/>
              </a:spcAft>
            </a:pPr>
            <a:endParaRPr lang="en-IN" sz="2800" dirty="0"/>
          </a:p>
          <a:p>
            <a:pPr marL="342900" indent="-342900" eaLnBrk="0" fontAlgn="base" hangingPunct="0">
              <a:spcBef>
                <a:spcPct val="0"/>
              </a:spcBef>
              <a:spcAft>
                <a:spcPct val="0"/>
              </a:spcAft>
              <a:buFont typeface="+mj-lt"/>
              <a:buAutoNum type="arabicPeriod"/>
            </a:pPr>
            <a:r>
              <a:rPr lang="en-IN" sz="2400" dirty="0">
                <a:solidFill>
                  <a:srgbClr val="DDDDDD"/>
                </a:solidFill>
                <a:latin typeface="Calibri" pitchFamily="34" charset="0"/>
                <a:cs typeface="Calibri" pitchFamily="34" charset="0"/>
              </a:rPr>
              <a:t>Importing Libraries</a:t>
            </a:r>
          </a:p>
          <a:p>
            <a:pPr marL="342900" lvl="0" indent="-342900" eaLnBrk="0" fontAlgn="base" hangingPunct="0">
              <a:spcBef>
                <a:spcPct val="0"/>
              </a:spcBef>
              <a:spcAft>
                <a:spcPct val="0"/>
              </a:spcAft>
              <a:buFont typeface="+mj-lt"/>
              <a:buAutoNum type="arabicPeriod"/>
            </a:pPr>
            <a:r>
              <a:rPr kumimoji="0" lang="en-US" sz="2400" b="0" i="0" u="none" strike="noStrike" cap="none" normalizeH="0" baseline="0" dirty="0">
                <a:ln>
                  <a:noFill/>
                </a:ln>
                <a:solidFill>
                  <a:srgbClr val="DDDDDD"/>
                </a:solidFill>
                <a:effectLst/>
                <a:latin typeface="Calibri" pitchFamily="34" charset="0"/>
                <a:cs typeface="Calibri" pitchFamily="34" charset="0"/>
              </a:rPr>
              <a:t>Loading the Dataset</a:t>
            </a:r>
          </a:p>
          <a:p>
            <a:pPr marL="342900" lvl="0" indent="-342900" eaLnBrk="0" fontAlgn="base" hangingPunct="0">
              <a:spcBef>
                <a:spcPct val="0"/>
              </a:spcBef>
              <a:spcAft>
                <a:spcPct val="0"/>
              </a:spcAft>
              <a:buFont typeface="+mj-lt"/>
              <a:buAutoNum type="arabicPeriod"/>
            </a:pPr>
            <a:r>
              <a:rPr kumimoji="0" lang="en-US" sz="2400" b="0" i="0" u="none" strike="noStrike" cap="none" normalizeH="0" baseline="0" dirty="0">
                <a:ln>
                  <a:noFill/>
                </a:ln>
                <a:solidFill>
                  <a:srgbClr val="DDDDDD"/>
                </a:solidFill>
                <a:effectLst/>
                <a:latin typeface="Calibri" pitchFamily="34" charset="0"/>
                <a:cs typeface="Calibri" pitchFamily="34" charset="0"/>
              </a:rPr>
              <a:t>EDA on features</a:t>
            </a:r>
          </a:p>
          <a:p>
            <a:pPr marL="342900" lvl="0" indent="-342900" eaLnBrk="0" fontAlgn="base" hangingPunct="0">
              <a:spcBef>
                <a:spcPct val="0"/>
              </a:spcBef>
              <a:spcAft>
                <a:spcPct val="0"/>
              </a:spcAft>
              <a:buFont typeface="+mj-lt"/>
              <a:buAutoNum type="arabicPeriod"/>
            </a:pPr>
            <a:r>
              <a:rPr kumimoji="0" lang="en-US" sz="2400" b="0" i="0" u="none" strike="noStrike" cap="none" normalizeH="0" baseline="0" dirty="0">
                <a:ln>
                  <a:noFill/>
                </a:ln>
                <a:solidFill>
                  <a:srgbClr val="DDDDDD"/>
                </a:solidFill>
                <a:effectLst/>
                <a:latin typeface="Calibri" pitchFamily="34" charset="0"/>
                <a:cs typeface="Calibri" pitchFamily="34" charset="0"/>
              </a:rPr>
              <a:t>Feature Engineering</a:t>
            </a:r>
          </a:p>
          <a:p>
            <a:pPr marL="342900" lvl="0" indent="-342900" eaLnBrk="0" fontAlgn="base" hangingPunct="0">
              <a:spcBef>
                <a:spcPct val="0"/>
              </a:spcBef>
              <a:spcAft>
                <a:spcPct val="0"/>
              </a:spcAft>
              <a:buFont typeface="+mj-lt"/>
              <a:buAutoNum type="arabicPeriod"/>
            </a:pPr>
            <a:r>
              <a:rPr kumimoji="0" lang="en-US" sz="2400" b="0" i="0" u="none" strike="noStrike" cap="none" normalizeH="0" baseline="0" dirty="0">
                <a:ln>
                  <a:noFill/>
                </a:ln>
                <a:solidFill>
                  <a:srgbClr val="DDDDDD"/>
                </a:solidFill>
                <a:effectLst/>
                <a:latin typeface="Calibri" pitchFamily="34" charset="0"/>
                <a:cs typeface="Calibri" pitchFamily="34" charset="0"/>
              </a:rPr>
              <a:t>Data Cleaning</a:t>
            </a:r>
          </a:p>
          <a:p>
            <a:pPr marL="342900" lvl="0" indent="-342900" eaLnBrk="0" fontAlgn="base" hangingPunct="0">
              <a:spcBef>
                <a:spcPct val="0"/>
              </a:spcBef>
              <a:spcAft>
                <a:spcPct val="0"/>
              </a:spcAft>
              <a:buFont typeface="+mj-lt"/>
              <a:buAutoNum type="arabicPeriod"/>
            </a:pPr>
            <a:r>
              <a:rPr kumimoji="0" lang="en-US" sz="2400" b="0" i="0" u="none" strike="noStrike" cap="none" normalizeH="0" baseline="0" dirty="0">
                <a:ln>
                  <a:noFill/>
                </a:ln>
                <a:solidFill>
                  <a:srgbClr val="DDDDDD"/>
                </a:solidFill>
                <a:effectLst/>
                <a:latin typeface="Calibri" pitchFamily="34" charset="0"/>
                <a:cs typeface="Calibri" pitchFamily="34" charset="0"/>
              </a:rPr>
              <a:t>Feature selection</a:t>
            </a:r>
          </a:p>
          <a:p>
            <a:pPr marL="342900" lvl="0" indent="-342900" eaLnBrk="0" fontAlgn="base" hangingPunct="0">
              <a:spcBef>
                <a:spcPct val="0"/>
              </a:spcBef>
              <a:spcAft>
                <a:spcPct val="0"/>
              </a:spcAft>
              <a:buFont typeface="+mj-lt"/>
              <a:buAutoNum type="arabicPeriod"/>
            </a:pPr>
            <a:r>
              <a:rPr kumimoji="0" lang="en-US" sz="2400" b="0" i="0" u="none" strike="noStrike" cap="none" normalizeH="0" baseline="0" dirty="0">
                <a:ln>
                  <a:noFill/>
                </a:ln>
                <a:solidFill>
                  <a:srgbClr val="DDDDDD"/>
                </a:solidFill>
                <a:effectLst/>
                <a:latin typeface="Calibri" pitchFamily="34" charset="0"/>
                <a:cs typeface="Calibri" pitchFamily="34" charset="0"/>
              </a:rPr>
              <a:t>Fitting the regression models and HyperParameter Tuning</a:t>
            </a:r>
          </a:p>
          <a:p>
            <a:pPr marL="342900" lvl="0" indent="-342900" eaLnBrk="0" fontAlgn="base" hangingPunct="0">
              <a:spcBef>
                <a:spcPct val="0"/>
              </a:spcBef>
              <a:spcAft>
                <a:spcPct val="0"/>
              </a:spcAft>
              <a:buFont typeface="+mj-lt"/>
              <a:buAutoNum type="arabicPeriod"/>
            </a:pPr>
            <a:r>
              <a:rPr kumimoji="0" lang="en-US" sz="2400" b="0" i="0" u="none" strike="noStrike" cap="none" normalizeH="0" baseline="0" dirty="0">
                <a:ln>
                  <a:noFill/>
                </a:ln>
                <a:solidFill>
                  <a:srgbClr val="DDDDDD"/>
                </a:solidFill>
                <a:effectLst/>
                <a:latin typeface="Calibri" pitchFamily="34" charset="0"/>
                <a:cs typeface="Calibri" pitchFamily="34" charset="0"/>
              </a:rPr>
              <a:t>Comparison of Models</a:t>
            </a:r>
          </a:p>
          <a:p>
            <a:pPr marL="342900" lvl="0" indent="-342900" eaLnBrk="0" fontAlgn="base" hangingPunct="0">
              <a:spcBef>
                <a:spcPct val="0"/>
              </a:spcBef>
              <a:spcAft>
                <a:spcPct val="0"/>
              </a:spcAft>
              <a:buFont typeface="+mj-lt"/>
              <a:buAutoNum type="arabicPeriod"/>
            </a:pPr>
            <a:r>
              <a:rPr kumimoji="0" lang="en-US" sz="2400" b="0" i="0" u="none" strike="noStrike" cap="none" normalizeH="0" baseline="0" dirty="0">
                <a:ln>
                  <a:noFill/>
                </a:ln>
                <a:solidFill>
                  <a:srgbClr val="DDDDDD"/>
                </a:solidFill>
                <a:effectLst/>
                <a:latin typeface="Calibri" pitchFamily="34" charset="0"/>
                <a:cs typeface="Calibri" pitchFamily="34" charset="0"/>
              </a:rPr>
              <a:t>Final selection of the model</a:t>
            </a:r>
          </a:p>
          <a:p>
            <a:pPr marL="342900" lvl="0" indent="-342900" eaLnBrk="0" fontAlgn="base" hangingPunct="0">
              <a:spcBef>
                <a:spcPct val="0"/>
              </a:spcBef>
              <a:spcAft>
                <a:spcPct val="0"/>
              </a:spcAft>
              <a:buFont typeface="+mj-lt"/>
              <a:buAutoNum type="arabicPeriod"/>
            </a:pPr>
            <a:r>
              <a:rPr kumimoji="0" lang="en-US" sz="2400" b="0" i="0" u="none" strike="noStrike" cap="none" normalizeH="0" baseline="0" dirty="0">
                <a:ln>
                  <a:noFill/>
                </a:ln>
                <a:solidFill>
                  <a:srgbClr val="DDDDDD"/>
                </a:solidFill>
                <a:effectLst/>
                <a:latin typeface="Calibri" pitchFamily="34" charset="0"/>
                <a:cs typeface="Calibri" pitchFamily="34" charset="0"/>
              </a:rPr>
              <a:t>Conclusion</a:t>
            </a:r>
          </a:p>
          <a:p>
            <a:endParaRPr lang="en-IN" sz="2400"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830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6"/>
            <a:ext cx="6930743" cy="769441"/>
          </a:xfrm>
          <a:prstGeom prst="rect">
            <a:avLst/>
          </a:prstGeom>
        </p:spPr>
        <p:txBody>
          <a:bodyPr wrap="none">
            <a:spAutoFit/>
          </a:bodyPr>
          <a:lstStyle/>
          <a:p>
            <a:r>
              <a:rPr lang="en-IN" sz="4400" dirty="0">
                <a:latin typeface="Calibri" pitchFamily="34" charset="0"/>
                <a:cs typeface="Calibri" pitchFamily="34" charset="0"/>
              </a:rPr>
              <a:t>The dataset contains features</a:t>
            </a:r>
          </a:p>
        </p:txBody>
      </p:sp>
      <p:sp>
        <p:nvSpPr>
          <p:cNvPr id="3" name="Rectangle 2"/>
          <p:cNvSpPr/>
          <p:nvPr/>
        </p:nvSpPr>
        <p:spPr>
          <a:xfrm>
            <a:off x="270983" y="1119105"/>
            <a:ext cx="8352928" cy="4524315"/>
          </a:xfrm>
          <a:prstGeom prst="rect">
            <a:avLst/>
          </a:prstGeom>
        </p:spPr>
        <p:txBody>
          <a:bodyPr wrap="square">
            <a:spAutoFit/>
          </a:bodyPr>
          <a:lstStyle/>
          <a:p>
            <a:r>
              <a:rPr lang="en-US" sz="2400" dirty="0">
                <a:latin typeface="Calibri" pitchFamily="34" charset="0"/>
                <a:cs typeface="Calibri" pitchFamily="34" charset="0"/>
              </a:rPr>
              <a:t>● talk_id: Talk identification number provided by TED </a:t>
            </a:r>
          </a:p>
          <a:p>
            <a:r>
              <a:rPr lang="en-US" sz="2400" dirty="0">
                <a:latin typeface="Calibri" pitchFamily="34" charset="0"/>
                <a:cs typeface="Calibri" pitchFamily="34" charset="0"/>
              </a:rPr>
              <a:t>● title: Title of the talk ● speaker_1: First speaker in TED's speaker list </a:t>
            </a:r>
          </a:p>
          <a:p>
            <a:r>
              <a:rPr lang="en-US" sz="2400" dirty="0">
                <a:latin typeface="Calibri" pitchFamily="34" charset="0"/>
                <a:cs typeface="Calibri" pitchFamily="34" charset="0"/>
              </a:rPr>
              <a:t>● all_speakers: Speakers in the talk </a:t>
            </a:r>
          </a:p>
          <a:p>
            <a:r>
              <a:rPr lang="en-US" sz="2400" dirty="0">
                <a:latin typeface="Calibri" pitchFamily="34" charset="0"/>
                <a:cs typeface="Calibri" pitchFamily="34" charset="0"/>
              </a:rPr>
              <a:t>● occupations: Occupations of the speakers </a:t>
            </a:r>
          </a:p>
          <a:p>
            <a:r>
              <a:rPr lang="en-US" sz="2400" dirty="0">
                <a:latin typeface="Calibri" pitchFamily="34" charset="0"/>
                <a:cs typeface="Calibri" pitchFamily="34" charset="0"/>
              </a:rPr>
              <a:t>● about_speakers: Blurb about each speaker </a:t>
            </a:r>
          </a:p>
          <a:p>
            <a:r>
              <a:rPr lang="en-US" sz="2400" dirty="0">
                <a:latin typeface="Calibri" pitchFamily="34" charset="0"/>
                <a:cs typeface="Calibri" pitchFamily="34" charset="0"/>
              </a:rPr>
              <a:t>● recorded_date: Date the talk was recorded </a:t>
            </a:r>
          </a:p>
          <a:p>
            <a:r>
              <a:rPr lang="en-US" sz="2400" dirty="0">
                <a:latin typeface="Calibri" pitchFamily="34" charset="0"/>
                <a:cs typeface="Calibri" pitchFamily="34" charset="0"/>
              </a:rPr>
              <a:t>● published_date: Date the talk was published to TED.com </a:t>
            </a:r>
          </a:p>
          <a:p>
            <a:r>
              <a:rPr lang="en-US" sz="2400" dirty="0">
                <a:latin typeface="Calibri" pitchFamily="34" charset="0"/>
                <a:cs typeface="Calibri" pitchFamily="34" charset="0"/>
              </a:rPr>
              <a:t>● event: Event or medium in which the talk was given </a:t>
            </a:r>
          </a:p>
          <a:p>
            <a:r>
              <a:rPr lang="en-US" sz="2400" dirty="0">
                <a:latin typeface="Calibri" pitchFamily="34" charset="0"/>
                <a:cs typeface="Calibri" pitchFamily="34" charset="0"/>
              </a:rPr>
              <a:t>● native_lang: Language the talk was given in </a:t>
            </a:r>
          </a:p>
          <a:p>
            <a:r>
              <a:rPr lang="en-US" sz="2400" dirty="0">
                <a:latin typeface="Calibri" pitchFamily="34" charset="0"/>
                <a:cs typeface="Calibri" pitchFamily="34" charset="0"/>
              </a:rPr>
              <a:t>● available_lang: All available languages (lang_code) for a talk </a:t>
            </a:r>
          </a:p>
          <a:p>
            <a:r>
              <a:rPr lang="en-US" sz="2400" dirty="0">
                <a:latin typeface="Calibri" pitchFamily="34" charset="0"/>
                <a:cs typeface="Calibri" pitchFamily="34" charset="0"/>
              </a:rPr>
              <a:t>● comments: Count of comments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4624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259176"/>
            <a:ext cx="8424936" cy="1938992"/>
          </a:xfrm>
          <a:prstGeom prst="rect">
            <a:avLst/>
          </a:prstGeom>
        </p:spPr>
        <p:txBody>
          <a:bodyPr wrap="square">
            <a:spAutoFit/>
          </a:bodyPr>
          <a:lstStyle/>
          <a:p>
            <a:r>
              <a:rPr lang="en-US" sz="2400" dirty="0">
                <a:latin typeface="Calibri" pitchFamily="34" charset="0"/>
                <a:cs typeface="Calibri" pitchFamily="34" charset="0"/>
              </a:rPr>
              <a:t>●duration: Duration in seconds </a:t>
            </a:r>
          </a:p>
          <a:p>
            <a:r>
              <a:rPr lang="en-US" sz="2400" dirty="0">
                <a:latin typeface="Calibri" pitchFamily="34" charset="0"/>
                <a:cs typeface="Calibri" pitchFamily="34" charset="0"/>
              </a:rPr>
              <a:t>● topics: Related tags or topics for the talk </a:t>
            </a:r>
          </a:p>
          <a:p>
            <a:r>
              <a:rPr lang="en-US" sz="2400" dirty="0">
                <a:latin typeface="Calibri" pitchFamily="34" charset="0"/>
                <a:cs typeface="Calibri" pitchFamily="34" charset="0"/>
              </a:rPr>
              <a:t>● related_talks: Related talks (key='</a:t>
            </a:r>
            <a:r>
              <a:rPr lang="en-US" sz="2400" dirty="0" err="1">
                <a:latin typeface="Calibri" pitchFamily="34" charset="0"/>
                <a:cs typeface="Calibri" pitchFamily="34" charset="0"/>
              </a:rPr>
              <a:t>talk_id',value</a:t>
            </a:r>
            <a:r>
              <a:rPr lang="en-US" sz="2400" dirty="0">
                <a:latin typeface="Calibri" pitchFamily="34" charset="0"/>
                <a:cs typeface="Calibri" pitchFamily="34" charset="0"/>
              </a:rPr>
              <a:t>='title’) </a:t>
            </a:r>
          </a:p>
          <a:p>
            <a:r>
              <a:rPr lang="en-US" sz="2400" dirty="0">
                <a:latin typeface="Calibri" pitchFamily="34" charset="0"/>
                <a:cs typeface="Calibri" pitchFamily="34" charset="0"/>
              </a:rPr>
              <a:t>● url: URL of the talk description: Description of the talk </a:t>
            </a:r>
          </a:p>
          <a:p>
            <a:r>
              <a:rPr lang="en-US" sz="2400" dirty="0">
                <a:latin typeface="Calibri" pitchFamily="34" charset="0"/>
                <a:cs typeface="Calibri" pitchFamily="34" charset="0"/>
              </a:rPr>
              <a:t>● transcript: Full transcript of the talk</a:t>
            </a:r>
            <a:endParaRPr lang="en-IN" sz="2400" dirty="0">
              <a:latin typeface="Calibri" pitchFamily="34" charset="0"/>
              <a:cs typeface="Calibri" pitchFamily="34" charset="0"/>
            </a:endParaRPr>
          </a:p>
        </p:txBody>
      </p:sp>
      <p:sp>
        <p:nvSpPr>
          <p:cNvPr id="3" name="TextBox 2"/>
          <p:cNvSpPr txBox="1"/>
          <p:nvPr/>
        </p:nvSpPr>
        <p:spPr>
          <a:xfrm>
            <a:off x="251520" y="235967"/>
            <a:ext cx="4068452" cy="769441"/>
          </a:xfrm>
          <a:prstGeom prst="rect">
            <a:avLst/>
          </a:prstGeom>
          <a:noFill/>
        </p:spPr>
        <p:txBody>
          <a:bodyPr wrap="square" rtlCol="0">
            <a:spAutoFit/>
          </a:bodyPr>
          <a:lstStyle/>
          <a:p>
            <a:r>
              <a:rPr lang="en-US" sz="4400" dirty="0">
                <a:latin typeface="Calibri" pitchFamily="34" charset="0"/>
                <a:cs typeface="Calibri" pitchFamily="34" charset="0"/>
              </a:rPr>
              <a:t>Continued…</a:t>
            </a:r>
            <a:endParaRPr lang="en-IN" sz="4400" dirty="0">
              <a:latin typeface="Calibri" pitchFamily="34" charset="0"/>
              <a:cs typeface="Calibri" pitchFamily="34"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817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672" y="1556792"/>
            <a:ext cx="6395597" cy="769441"/>
          </a:xfrm>
          <a:prstGeom prst="rect">
            <a:avLst/>
          </a:prstGeom>
        </p:spPr>
        <p:txBody>
          <a:bodyPr wrap="none">
            <a:spAutoFit/>
          </a:bodyPr>
          <a:lstStyle/>
          <a:p>
            <a:r>
              <a:rPr lang="en-IN" sz="4400" b="1" dirty="0">
                <a:latin typeface="Calibri" pitchFamily="34" charset="0"/>
                <a:cs typeface="Calibri" pitchFamily="34" charset="0"/>
              </a:rPr>
              <a:t>Exploratory Data Analysis</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952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7272808" cy="769441"/>
          </a:xfrm>
          <a:prstGeom prst="rect">
            <a:avLst/>
          </a:prstGeom>
          <a:noFill/>
        </p:spPr>
        <p:txBody>
          <a:bodyPr wrap="square" rtlCol="0">
            <a:spAutoFit/>
          </a:bodyPr>
          <a:lstStyle/>
          <a:p>
            <a:r>
              <a:rPr lang="en-US" sz="4400" dirty="0">
                <a:latin typeface="Calibri" pitchFamily="34" charset="0"/>
                <a:cs typeface="Calibri" pitchFamily="34" charset="0"/>
              </a:rPr>
              <a:t>Checking Null values</a:t>
            </a:r>
            <a:endParaRPr lang="en-IN" sz="4400" dirty="0">
              <a:latin typeface="Calibri" pitchFamily="34" charset="0"/>
              <a:cs typeface="Calibri"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103197"/>
            <a:ext cx="3816424" cy="499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48963" y="1772816"/>
            <a:ext cx="4683077" cy="2585323"/>
          </a:xfrm>
          <a:prstGeom prst="rect">
            <a:avLst/>
          </a:prstGeom>
        </p:spPr>
        <p:txBody>
          <a:bodyPr wrap="square">
            <a:spAutoFit/>
          </a:bodyPr>
          <a:lstStyle/>
          <a:p>
            <a:pPr marL="342900" indent="-342900">
              <a:buFont typeface="Wingdings" pitchFamily="2" charset="2"/>
              <a:buChar char="Ø"/>
            </a:pPr>
            <a:r>
              <a:rPr lang="en-US" sz="2400" dirty="0">
                <a:latin typeface="Calibri" pitchFamily="34" charset="0"/>
                <a:cs typeface="Calibri" pitchFamily="34" charset="0"/>
              </a:rPr>
              <a:t>Occupations, about_speakers, comments and recorded_date column contains the NaN values.</a:t>
            </a:r>
          </a:p>
          <a:p>
            <a:pPr marL="342900" indent="-342900">
              <a:buFont typeface="Wingdings" pitchFamily="2" charset="2"/>
              <a:buChar char="Ø"/>
            </a:pPr>
            <a:r>
              <a:rPr lang="en-US" sz="2400" dirty="0">
                <a:latin typeface="Calibri" pitchFamily="34" charset="0"/>
                <a:cs typeface="Calibri" pitchFamily="34" charset="0"/>
              </a:rPr>
              <a:t>We can't get any input from url column for predicting the model. </a:t>
            </a:r>
            <a:br>
              <a:rPr lang="en-US" sz="2400" dirty="0">
                <a:latin typeface="Calibri" pitchFamily="34" charset="0"/>
                <a:cs typeface="Calibri" pitchFamily="34" charset="0"/>
              </a:rPr>
            </a:br>
            <a:r>
              <a:rPr lang="en-US" sz="2400" dirty="0">
                <a:latin typeface="Calibri" pitchFamily="34" charset="0"/>
                <a:cs typeface="Calibri" pitchFamily="34" charset="0"/>
              </a:rPr>
              <a:t>So, We can drop the url column</a:t>
            </a:r>
          </a:p>
          <a:p>
            <a:endParaRPr lang="en-US" dirty="0"/>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01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07975"/>
            <a:ext cx="7604005" cy="769441"/>
          </a:xfrm>
          <a:prstGeom prst="rect">
            <a:avLst/>
          </a:prstGeom>
        </p:spPr>
        <p:txBody>
          <a:bodyPr wrap="none">
            <a:spAutoFit/>
          </a:bodyPr>
          <a:lstStyle/>
          <a:p>
            <a:r>
              <a:rPr lang="en-US" sz="4400" dirty="0">
                <a:latin typeface="Calibri" pitchFamily="34" charset="0"/>
                <a:cs typeface="Calibri" pitchFamily="34" charset="0"/>
              </a:rPr>
              <a:t>Top Speakers according to Views</a:t>
            </a:r>
            <a:endParaRPr lang="en-IN" sz="4400" dirty="0">
              <a:latin typeface="Calibri" pitchFamily="34" charset="0"/>
              <a:cs typeface="Calibri"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4829" y="1690352"/>
            <a:ext cx="5351090" cy="3632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23528" y="1844824"/>
            <a:ext cx="3024336" cy="3323987"/>
          </a:xfrm>
          <a:prstGeom prst="rect">
            <a:avLst/>
          </a:prstGeom>
        </p:spPr>
        <p:txBody>
          <a:bodyPr wrap="square">
            <a:spAutoFit/>
          </a:bodyPr>
          <a:lstStyle/>
          <a:p>
            <a:pPr marL="342900" indent="-342900">
              <a:buFont typeface="Wingdings" pitchFamily="2" charset="2"/>
              <a:buChar char="Ø"/>
            </a:pPr>
            <a:r>
              <a:rPr lang="en-US" sz="2400" dirty="0">
                <a:latin typeface="Calibri" pitchFamily="34" charset="0"/>
                <a:cs typeface="Calibri" pitchFamily="34" charset="0"/>
              </a:rPr>
              <a:t>Sir Ken Robinson's videos are most viewed followed by Amy Cuddy</a:t>
            </a:r>
            <a:r>
              <a:rPr lang="en-US" dirty="0"/>
              <a:t>.</a:t>
            </a:r>
          </a:p>
          <a:p>
            <a:pPr marL="342900" indent="-342900">
              <a:buFont typeface="Wingdings" pitchFamily="2" charset="2"/>
              <a:buChar char="Ø"/>
            </a:pPr>
            <a:r>
              <a:rPr lang="en-US" sz="2400" dirty="0">
                <a:latin typeface="Calibri" pitchFamily="34" charset="0"/>
                <a:cs typeface="Calibri" pitchFamily="34" charset="0"/>
              </a:rPr>
              <a:t>We will find the most popular speaker by taking reference of views column</a:t>
            </a:r>
          </a:p>
          <a:p>
            <a:pPr marL="342900" indent="-342900">
              <a:buFont typeface="Wingdings" pitchFamily="2" charset="2"/>
              <a:buChar char="Ø"/>
            </a:pPr>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3005" y="242887"/>
            <a:ext cx="4191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649682"/>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117</TotalTime>
  <Words>1069</Words>
  <Application>Microsoft Office PowerPoint</Application>
  <PresentationFormat>On-screen Show (4:3)</PresentationFormat>
  <Paragraphs>129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Tw Cen MT</vt:lpstr>
      <vt:lpstr>Wingdings</vt:lpstr>
      <vt:lpstr>Thatch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Shubham Dukare</cp:lastModifiedBy>
  <cp:revision>12</cp:revision>
  <dcterms:created xsi:type="dcterms:W3CDTF">2022-08-15T13:08:19Z</dcterms:created>
  <dcterms:modified xsi:type="dcterms:W3CDTF">2022-08-17T06:37:11Z</dcterms:modified>
</cp:coreProperties>
</file>