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70" r:id="rId14"/>
    <p:sldId id="276" r:id="rId15"/>
    <p:sldId id="277" r:id="rId16"/>
    <p:sldId id="278" r:id="rId17"/>
    <p:sldId id="279" r:id="rId18"/>
    <p:sldId id="280" r:id="rId19"/>
    <p:sldId id="281" r:id="rId20"/>
    <p:sldId id="282" r:id="rId21"/>
    <p:sldId id="283"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ZTDacu9Ml+DfE/6eyy9AwigeH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3772" autoAdjust="0"/>
  </p:normalViewPr>
  <p:slideViewPr>
    <p:cSldViewPr snapToGrid="0">
      <p:cViewPr varScale="1">
        <p:scale>
          <a:sx n="80" d="100"/>
          <a:sy n="80" d="100"/>
        </p:scale>
        <p:origin x="941"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40148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642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160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386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532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213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76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336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66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396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194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357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3323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
          <p:cNvSpPr/>
          <p:nvPr/>
        </p:nvSpPr>
        <p:spPr>
          <a:xfrm>
            <a:off x="619403" y="1397695"/>
            <a:ext cx="8252702"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dirty="0">
                <a:solidFill>
                  <a:schemeClr val="tx1"/>
                </a:solidFill>
                <a:latin typeface="Twentieth Century"/>
                <a:ea typeface="Twentieth Century"/>
                <a:cs typeface="Twentieth Century"/>
                <a:sym typeface="Twentieth Century"/>
              </a:rPr>
              <a:t>         </a:t>
            </a:r>
            <a:r>
              <a:rPr lang="en-US" sz="3600" b="1" i="0" u="none" strike="noStrike" cap="none" dirty="0">
                <a:solidFill>
                  <a:srgbClr val="C00000"/>
                </a:solidFill>
                <a:latin typeface="Twentieth Century"/>
                <a:ea typeface="Twentieth Century"/>
                <a:cs typeface="Twentieth Century"/>
                <a:sym typeface="Twentieth Century"/>
              </a:rPr>
              <a:t>Capstone Project –</a:t>
            </a:r>
            <a:r>
              <a:rPr lang="en-US" sz="3600" b="1" dirty="0">
                <a:solidFill>
                  <a:srgbClr val="C00000"/>
                </a:solidFill>
                <a:latin typeface="Twentieth Century"/>
                <a:ea typeface="Twentieth Century"/>
                <a:cs typeface="Twentieth Century"/>
                <a:sym typeface="Twentieth Century"/>
              </a:rPr>
              <a:t> 04</a:t>
            </a:r>
          </a:p>
          <a:p>
            <a:pPr marL="0" marR="0" lvl="0" indent="0" algn="l" rtl="0">
              <a:spcBef>
                <a:spcPts val="0"/>
              </a:spcBef>
              <a:spcAft>
                <a:spcPts val="0"/>
              </a:spcAft>
              <a:buNone/>
            </a:pPr>
            <a:endParaRPr sz="3600" b="1" dirty="0">
              <a:solidFill>
                <a:srgbClr val="C00000"/>
              </a:solidFill>
              <a:latin typeface="Twentieth Century"/>
              <a:ea typeface="Twentieth Century"/>
              <a:cs typeface="Twentieth Century"/>
              <a:sym typeface="Twentieth Century"/>
            </a:endParaRPr>
          </a:p>
          <a:p>
            <a:pPr lvl="0"/>
            <a:r>
              <a:rPr lang="en-US" sz="3600" b="1" dirty="0">
                <a:solidFill>
                  <a:schemeClr val="tx1"/>
                </a:solidFill>
              </a:rPr>
              <a:t>Zomato Restaurant Clustering and   </a:t>
            </a:r>
          </a:p>
          <a:p>
            <a:pPr lvl="0"/>
            <a:r>
              <a:rPr lang="en-US" sz="3600" b="1" dirty="0">
                <a:solidFill>
                  <a:schemeClr val="tx1"/>
                </a:solidFill>
              </a:rPr>
              <a:t>           Sentiment Analysis</a:t>
            </a:r>
            <a:r>
              <a:rPr lang="en-US" sz="2400" b="1" dirty="0">
                <a:solidFill>
                  <a:schemeClr val="tx1"/>
                </a:solidFill>
                <a:latin typeface="Twentieth Century"/>
                <a:ea typeface="Twentieth Century"/>
                <a:cs typeface="Twentieth Century"/>
                <a:sym typeface="Twentieth Century"/>
              </a:rPr>
              <a:t> </a:t>
            </a:r>
          </a:p>
          <a:p>
            <a:pPr lvl="0"/>
            <a:r>
              <a:rPr lang="en-US" sz="2400" b="1" dirty="0">
                <a:solidFill>
                  <a:schemeClr val="tx1"/>
                </a:solidFill>
                <a:latin typeface="Twentieth Century"/>
                <a:ea typeface="Twentieth Century"/>
                <a:cs typeface="Twentieth Century"/>
                <a:sym typeface="Twentieth Century"/>
              </a:rPr>
              <a:t>                       </a:t>
            </a:r>
          </a:p>
          <a:p>
            <a:pPr lvl="0"/>
            <a:endParaRPr lang="en-US" sz="2400" b="1" dirty="0">
              <a:solidFill>
                <a:schemeClr val="tx1"/>
              </a:solidFill>
              <a:latin typeface="Twentieth Century"/>
              <a:ea typeface="Twentieth Century"/>
              <a:cs typeface="Twentieth Century"/>
              <a:sym typeface="Twentieth Century"/>
            </a:endParaRPr>
          </a:p>
          <a:p>
            <a:pPr lvl="0"/>
            <a:r>
              <a:rPr lang="en-US" sz="2400" b="1" dirty="0">
                <a:solidFill>
                  <a:schemeClr val="tx1"/>
                </a:solidFill>
                <a:latin typeface="Twentieth Century"/>
                <a:ea typeface="Twentieth Century"/>
                <a:cs typeface="Twentieth Century"/>
                <a:sym typeface="Twentieth Century"/>
              </a:rPr>
              <a:t> </a:t>
            </a:r>
          </a:p>
          <a:p>
            <a:pPr lvl="0"/>
            <a:r>
              <a:rPr lang="en-US" sz="2400" b="1" dirty="0">
                <a:solidFill>
                  <a:schemeClr val="tx1"/>
                </a:solidFill>
                <a:latin typeface="Twentieth Century"/>
                <a:ea typeface="Twentieth Century"/>
                <a:cs typeface="Twentieth Century"/>
                <a:sym typeface="Twentieth Century"/>
              </a:rPr>
              <a:t>                     </a:t>
            </a:r>
            <a:r>
              <a:rPr lang="en-US" sz="2400" b="1" dirty="0">
                <a:solidFill>
                  <a:srgbClr val="C00000"/>
                </a:solidFill>
                <a:latin typeface="Twentieth Century"/>
                <a:ea typeface="Twentieth Century"/>
                <a:cs typeface="Twentieth Century"/>
                <a:sym typeface="Twentieth Century"/>
              </a:rPr>
              <a:t>Presented By-</a:t>
            </a:r>
          </a:p>
          <a:p>
            <a:pPr lvl="0" algn="ctr"/>
            <a:r>
              <a:rPr lang="en-US" sz="2400" b="1" dirty="0">
                <a:solidFill>
                  <a:schemeClr val="tx1"/>
                </a:solidFill>
                <a:latin typeface="Twentieth Century"/>
                <a:ea typeface="Twentieth Century"/>
                <a:cs typeface="Twentieth Century"/>
                <a:sym typeface="Twentieth Century"/>
              </a:rPr>
              <a:t>Anjali Tidke</a:t>
            </a:r>
            <a:endParaRPr dirty="0">
              <a:solidFill>
                <a:schemeClr val="tx1"/>
              </a:solidFill>
            </a:endParaRPr>
          </a:p>
          <a:p>
            <a:pPr marL="0" marR="0" lvl="0" indent="0" algn="ctr" rtl="0">
              <a:spcBef>
                <a:spcPts val="0"/>
              </a:spcBef>
              <a:spcAft>
                <a:spcPts val="0"/>
              </a:spcAft>
              <a:buNone/>
            </a:pPr>
            <a:r>
              <a:rPr lang="en-US" sz="2400" b="1" dirty="0">
                <a:solidFill>
                  <a:schemeClr val="tx1"/>
                </a:solidFill>
                <a:latin typeface="Twentieth Century"/>
                <a:ea typeface="Twentieth Century"/>
                <a:cs typeface="Twentieth Century"/>
                <a:sym typeface="Twentieth Century"/>
              </a:rPr>
              <a:t>           Shubham Dukare</a:t>
            </a:r>
            <a:endParaRPr dirty="0">
              <a:solidFill>
                <a:schemeClr val="tx1"/>
              </a:solidFill>
            </a:endParaRPr>
          </a:p>
        </p:txBody>
      </p:sp>
      <p:pic>
        <p:nvPicPr>
          <p:cNvPr id="270" name="Google Shape;270;p1"/>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p:nvPr/>
        </p:nvSpPr>
        <p:spPr>
          <a:xfrm>
            <a:off x="251520" y="268351"/>
            <a:ext cx="8620585" cy="584735"/>
          </a:xfrm>
          <a:prstGeom prst="rect">
            <a:avLst/>
          </a:prstGeom>
          <a:noFill/>
          <a:ln>
            <a:noFill/>
          </a:ln>
        </p:spPr>
        <p:txBody>
          <a:bodyPr spcFirstLastPara="1" wrap="square" lIns="91425" tIns="45700" rIns="91425" bIns="45700" anchor="t" anchorCtr="0">
            <a:spAutoFit/>
          </a:bodyPr>
          <a:lstStyle/>
          <a:p>
            <a:r>
              <a:rPr lang="en-IN" sz="3200" b="1" dirty="0">
                <a:solidFill>
                  <a:srgbClr val="C00000"/>
                </a:solidFill>
              </a:rPr>
              <a:t>Restaurants available </a:t>
            </a:r>
            <a:r>
              <a:rPr lang="en-IN" sz="3200" b="1" dirty="0" err="1">
                <a:solidFill>
                  <a:srgbClr val="C00000"/>
                </a:solidFill>
              </a:rPr>
              <a:t>wrt</a:t>
            </a:r>
            <a:r>
              <a:rPr lang="en-IN" sz="3200" b="1" dirty="0">
                <a:solidFill>
                  <a:srgbClr val="C00000"/>
                </a:solidFill>
              </a:rPr>
              <a:t> different Ratings</a:t>
            </a:r>
            <a:endParaRPr lang="en-IN" sz="3200" dirty="0">
              <a:solidFill>
                <a:srgbClr val="C00000"/>
              </a:solidFill>
            </a:endParaRPr>
          </a:p>
        </p:txBody>
      </p:sp>
      <p:pic>
        <p:nvPicPr>
          <p:cNvPr id="339" name="Google Shape;339;p11"/>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41" name="Google Shape;341;p11"/>
          <p:cNvSpPr txBox="1"/>
          <p:nvPr/>
        </p:nvSpPr>
        <p:spPr>
          <a:xfrm>
            <a:off x="502017" y="5341237"/>
            <a:ext cx="8119590" cy="400069"/>
          </a:xfrm>
          <a:prstGeom prst="rect">
            <a:avLst/>
          </a:prstGeom>
          <a:noFill/>
          <a:ln>
            <a:noFill/>
          </a:ln>
        </p:spPr>
        <p:txBody>
          <a:bodyPr spcFirstLastPara="1" wrap="square" lIns="91425" tIns="45700" rIns="91425" bIns="45700" anchor="t" anchorCtr="0">
            <a:spAutoFit/>
          </a:bodyPr>
          <a:lstStyle/>
          <a:p>
            <a:pPr lvl="0"/>
            <a:r>
              <a:rPr lang="en-US" sz="2000" dirty="0">
                <a:solidFill>
                  <a:schemeClr val="tx1"/>
                </a:solidFill>
              </a:rPr>
              <a:t>We can see that majority of the </a:t>
            </a:r>
            <a:r>
              <a:rPr lang="en-US" sz="2000" dirty="0" err="1">
                <a:solidFill>
                  <a:schemeClr val="tx1"/>
                </a:solidFill>
              </a:rPr>
              <a:t>restuarants</a:t>
            </a:r>
            <a:r>
              <a:rPr lang="en-US" sz="2000" dirty="0">
                <a:solidFill>
                  <a:schemeClr val="tx1"/>
                </a:solidFill>
              </a:rPr>
              <a:t> has &gt;3 rating.</a:t>
            </a:r>
            <a:endParaRPr sz="2000" b="1" dirty="0">
              <a:solidFill>
                <a:schemeClr val="tx1"/>
              </a:solidFill>
              <a:latin typeface="Twentieth Century"/>
              <a:ea typeface="Twentieth Century"/>
              <a:cs typeface="Twentieth Century"/>
              <a:sym typeface="Twentieth Century"/>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65" y="1136073"/>
            <a:ext cx="4976591" cy="3597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7" name="Google Shape;347;p12"/>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6" name="Google Shape;338;p11"/>
          <p:cNvSpPr/>
          <p:nvPr/>
        </p:nvSpPr>
        <p:spPr>
          <a:xfrm>
            <a:off x="251520" y="143660"/>
            <a:ext cx="8620585" cy="6617156"/>
          </a:xfrm>
          <a:prstGeom prst="rect">
            <a:avLst/>
          </a:prstGeom>
          <a:noFill/>
          <a:ln>
            <a:noFill/>
          </a:ln>
        </p:spPr>
        <p:txBody>
          <a:bodyPr spcFirstLastPara="1" wrap="square" lIns="91425" tIns="45700" rIns="91425" bIns="45700" anchor="t" anchorCtr="0">
            <a:spAutoFit/>
          </a:bodyPr>
          <a:lstStyle/>
          <a:p>
            <a:r>
              <a:rPr lang="en-US" sz="3200" b="1" dirty="0">
                <a:solidFill>
                  <a:srgbClr val="C00000"/>
                </a:solidFill>
              </a:rPr>
              <a:t>Clustering</a:t>
            </a:r>
          </a:p>
          <a:p>
            <a:pPr>
              <a:buClr>
                <a:schemeClr val="lt1"/>
              </a:buClr>
              <a:buSzPts val="2400"/>
            </a:pPr>
            <a:endParaRPr lang="en-US" sz="3200" b="1" dirty="0">
              <a:solidFill>
                <a:schemeClr val="tx1"/>
              </a:solidFill>
              <a:ea typeface="Calibri"/>
            </a:endParaRPr>
          </a:p>
          <a:p>
            <a:pPr>
              <a:buClr>
                <a:schemeClr val="lt1"/>
              </a:buClr>
              <a:buSzPts val="2400"/>
            </a:pPr>
            <a:r>
              <a:rPr lang="en-US" sz="2400" dirty="0">
                <a:solidFill>
                  <a:schemeClr val="tx1"/>
                </a:solidFill>
                <a:latin typeface="Calibri"/>
                <a:ea typeface="Calibri"/>
                <a:cs typeface="Calibri"/>
              </a:rPr>
              <a:t>Clustering or cluster analysis is a machine learning technique, which groups the </a:t>
            </a:r>
            <a:r>
              <a:rPr lang="en-US" sz="2400" dirty="0" err="1">
                <a:solidFill>
                  <a:schemeClr val="tx1"/>
                </a:solidFill>
                <a:latin typeface="Calibri"/>
                <a:ea typeface="Calibri"/>
                <a:cs typeface="Calibri"/>
              </a:rPr>
              <a:t>unlabelled</a:t>
            </a:r>
            <a:r>
              <a:rPr lang="en-US" sz="2400" dirty="0">
                <a:solidFill>
                  <a:schemeClr val="tx1"/>
                </a:solidFill>
                <a:latin typeface="Calibri"/>
                <a:ea typeface="Calibri"/>
                <a:cs typeface="Calibri"/>
              </a:rPr>
              <a:t> dataset. It can be defined as "A way of grouping the data points into different clusters, consisting of similar data points. The objects with the possible similarities remain in a group that has less or no similarities with another group.“</a:t>
            </a:r>
          </a:p>
          <a:p>
            <a:pPr>
              <a:buClr>
                <a:schemeClr val="lt1"/>
              </a:buClr>
              <a:buSzPts val="2400"/>
            </a:pPr>
            <a:endParaRPr lang="en-US" sz="2400" dirty="0">
              <a:solidFill>
                <a:schemeClr val="tx1"/>
              </a:solidFill>
              <a:latin typeface="Calibri"/>
              <a:ea typeface="Calibri"/>
              <a:cs typeface="Calibri"/>
            </a:endParaRPr>
          </a:p>
          <a:p>
            <a:pPr>
              <a:buClr>
                <a:schemeClr val="lt1"/>
              </a:buClr>
              <a:buSzPts val="2400"/>
            </a:pPr>
            <a:r>
              <a:rPr lang="en-US" sz="2400" dirty="0">
                <a:solidFill>
                  <a:schemeClr val="tx1"/>
                </a:solidFill>
                <a:latin typeface="Calibri"/>
                <a:ea typeface="Calibri"/>
                <a:cs typeface="Calibri"/>
              </a:rPr>
              <a:t>It does it by finding some similar patterns in the </a:t>
            </a:r>
            <a:r>
              <a:rPr lang="en-US" sz="2400" dirty="0" err="1">
                <a:solidFill>
                  <a:schemeClr val="tx1"/>
                </a:solidFill>
                <a:latin typeface="Calibri"/>
                <a:ea typeface="Calibri"/>
                <a:cs typeface="Calibri"/>
              </a:rPr>
              <a:t>unlabelled</a:t>
            </a:r>
            <a:r>
              <a:rPr lang="en-US" sz="2400" dirty="0">
                <a:solidFill>
                  <a:schemeClr val="tx1"/>
                </a:solidFill>
                <a:latin typeface="Calibri"/>
                <a:ea typeface="Calibri"/>
                <a:cs typeface="Calibri"/>
              </a:rPr>
              <a:t> dataset such as shape, size, color, behavior, etc., and divides them as per the presence and absence of those similar patterns.</a:t>
            </a:r>
          </a:p>
          <a:p>
            <a:pPr>
              <a:buClr>
                <a:schemeClr val="lt1"/>
              </a:buClr>
              <a:buSzPts val="2400"/>
            </a:pPr>
            <a:r>
              <a:rPr lang="en-US" sz="2400" dirty="0">
                <a:solidFill>
                  <a:schemeClr val="tx1"/>
                </a:solidFill>
                <a:latin typeface="Calibri"/>
                <a:ea typeface="Calibri"/>
                <a:cs typeface="Calibri"/>
              </a:rPr>
              <a:t>It is an unsupervised learning method, hence no supervision is provided to the algorithm, and it deals with the unlabeled dataset.</a:t>
            </a:r>
          </a:p>
          <a:p>
            <a:pPr>
              <a:buClr>
                <a:schemeClr val="lt1"/>
              </a:buClr>
              <a:buSzPts val="2400"/>
            </a:pPr>
            <a:endParaRPr lang="en-US" sz="2400" dirty="0">
              <a:solidFill>
                <a:schemeClr val="tx1"/>
              </a:solidFill>
              <a:latin typeface="Calibri"/>
              <a:ea typeface="Calibri"/>
              <a:cs typeface="Calibri"/>
            </a:endParaRPr>
          </a:p>
          <a:p>
            <a:pPr>
              <a:buClr>
                <a:schemeClr val="lt1"/>
              </a:buClr>
              <a:buSzPts val="2400"/>
            </a:pPr>
            <a:r>
              <a:rPr lang="en-US" sz="2400" dirty="0">
                <a:solidFill>
                  <a:schemeClr val="tx1"/>
                </a:solidFill>
                <a:latin typeface="Calibri"/>
                <a:ea typeface="Calibri"/>
                <a:cs typeface="Calibri"/>
              </a:rPr>
              <a:t> After applying this clustering technique, each cluster or group is provided with a cluster-ID. ML system can use this id to simplify the processing of large and complex datasets</a:t>
            </a:r>
            <a:r>
              <a:rPr lang="en-US" sz="2400" dirty="0">
                <a:solidFill>
                  <a:schemeClr val="lt1"/>
                </a:solidFill>
                <a:latin typeface="Calibri"/>
                <a:ea typeface="Calibri"/>
                <a:cs typeface="Calibri"/>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14"/>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97657" y="360074"/>
            <a:ext cx="7632218" cy="584775"/>
          </a:xfrm>
          <a:prstGeom prst="rect">
            <a:avLst/>
          </a:prstGeom>
        </p:spPr>
        <p:txBody>
          <a:bodyPr wrap="none">
            <a:spAutoFit/>
          </a:bodyPr>
          <a:lstStyle/>
          <a:p>
            <a:r>
              <a:rPr lang="en-IN" sz="3200" b="1" dirty="0">
                <a:solidFill>
                  <a:srgbClr val="C00000"/>
                </a:solidFill>
              </a:rPr>
              <a:t>Agglomerative Hierarchical Clustering</a:t>
            </a:r>
          </a:p>
        </p:txBody>
      </p:sp>
      <p:sp>
        <p:nvSpPr>
          <p:cNvPr id="3" name="Rectangle 2"/>
          <p:cNvSpPr/>
          <p:nvPr/>
        </p:nvSpPr>
        <p:spPr>
          <a:xfrm>
            <a:off x="297657" y="1429665"/>
            <a:ext cx="8574448" cy="3046988"/>
          </a:xfrm>
          <a:prstGeom prst="rect">
            <a:avLst/>
          </a:prstGeom>
        </p:spPr>
        <p:txBody>
          <a:bodyPr wrap="square">
            <a:spAutoFit/>
          </a:bodyPr>
          <a:lstStyle/>
          <a:p>
            <a:r>
              <a:rPr lang="en-US" sz="2400" dirty="0">
                <a:solidFill>
                  <a:schemeClr val="tx1"/>
                </a:solidFill>
                <a:latin typeface="Calibri"/>
                <a:ea typeface="Calibri"/>
                <a:cs typeface="Calibri"/>
              </a:rPr>
              <a:t>Also known as bottom-up approach or hierarchical agglomerative clustering (HAC). A structure that is more informative than the unstructured set of clusters returned by flat clustering. This clustering algorithm does not require us to </a:t>
            </a:r>
            <a:r>
              <a:rPr lang="en-US" sz="2400" dirty="0" err="1">
                <a:solidFill>
                  <a:schemeClr val="tx1"/>
                </a:solidFill>
                <a:latin typeface="Calibri"/>
                <a:ea typeface="Calibri"/>
                <a:cs typeface="Calibri"/>
              </a:rPr>
              <a:t>prespecify</a:t>
            </a:r>
            <a:r>
              <a:rPr lang="en-US" sz="2400" dirty="0">
                <a:solidFill>
                  <a:schemeClr val="tx1"/>
                </a:solidFill>
                <a:latin typeface="Calibri"/>
                <a:ea typeface="Calibri"/>
                <a:cs typeface="Calibri"/>
              </a:rPr>
              <a:t> the number of clusters. Bottom-up algorithms treat each data as a singleton cluster at the outset and then successively agglomerates pairs of clusters until all clusters have been merged into a single cluster that contains all data</a:t>
            </a:r>
            <a:r>
              <a:rPr lang="en-US" dirty="0">
                <a:solidFill>
                  <a:schemeClr val="tx1"/>
                </a:solidFill>
              </a:rPr>
              <a:t>.</a:t>
            </a:r>
            <a:endParaRPr lang="en-IN"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56537" y="1597795"/>
            <a:ext cx="8615568" cy="3416320"/>
          </a:xfrm>
          <a:prstGeom prst="rect">
            <a:avLst/>
          </a:prstGeom>
        </p:spPr>
        <p:txBody>
          <a:bodyPr wrap="square">
            <a:spAutoFit/>
          </a:bodyPr>
          <a:lstStyle/>
          <a:p>
            <a:r>
              <a:rPr lang="en-US" sz="2400" dirty="0">
                <a:solidFill>
                  <a:schemeClr val="tx1"/>
                </a:solidFill>
                <a:latin typeface="Calibri"/>
                <a:ea typeface="Calibri"/>
                <a:cs typeface="Calibri"/>
              </a:rPr>
              <a:t>K-Means clustering may cluster loosely related observations together. Every observation becomes a part of some cluster eventually, even if the observations are scattered far away in the vector space. Since clusters depend on the mean value of cluster elements, each data point plays a role in forming the clusters. A slight change in data points might affect the clustering outcome. This problem is greatly reduced in DBSCAN due to the way clusters are formed. This is usually not a big problem unless we come across some odd shape data.</a:t>
            </a:r>
          </a:p>
        </p:txBody>
      </p:sp>
      <p:sp>
        <p:nvSpPr>
          <p:cNvPr id="3" name="Rectangle 2"/>
          <p:cNvSpPr/>
          <p:nvPr/>
        </p:nvSpPr>
        <p:spPr>
          <a:xfrm>
            <a:off x="256537" y="511750"/>
            <a:ext cx="4012637" cy="584775"/>
          </a:xfrm>
          <a:prstGeom prst="rect">
            <a:avLst/>
          </a:prstGeom>
        </p:spPr>
        <p:txBody>
          <a:bodyPr wrap="none">
            <a:spAutoFit/>
          </a:bodyPr>
          <a:lstStyle/>
          <a:p>
            <a:r>
              <a:rPr lang="en-IN" sz="3200" b="1" dirty="0">
                <a:solidFill>
                  <a:srgbClr val="C00000"/>
                </a:solidFill>
              </a:rPr>
              <a:t>DBSCAN clustering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414661" y="1613728"/>
            <a:ext cx="8247894" cy="3046988"/>
          </a:xfrm>
          <a:prstGeom prst="rect">
            <a:avLst/>
          </a:prstGeom>
        </p:spPr>
        <p:txBody>
          <a:bodyPr wrap="square">
            <a:spAutoFit/>
          </a:bodyPr>
          <a:lstStyle/>
          <a:p>
            <a:r>
              <a:rPr lang="en-US" sz="2400" dirty="0">
                <a:solidFill>
                  <a:schemeClr val="tx1"/>
                </a:solidFill>
                <a:latin typeface="Calibri"/>
                <a:ea typeface="Calibri"/>
                <a:cs typeface="Calibri"/>
              </a:rPr>
              <a:t>K-Means Clustering is an Unsupervised Learning algorithm , which groups the unlabeled dataset into different clusters. Here K defines the number of pre-defined clusters that need to be created in the process, as if K=2, there will be two clusters, and for K=3, there will be three clusters, and so on.</a:t>
            </a:r>
          </a:p>
          <a:p>
            <a:r>
              <a:rPr lang="en-US" sz="2400" dirty="0">
                <a:solidFill>
                  <a:schemeClr val="tx1"/>
                </a:solidFill>
                <a:latin typeface="Calibri"/>
                <a:ea typeface="Calibri"/>
                <a:cs typeface="Calibri"/>
              </a:rPr>
              <a:t>It is an iterative algorithm that divides the unlabeled dataset into k different clusters in such a way that each dataset belongs only one group that has similar properties.</a:t>
            </a:r>
          </a:p>
        </p:txBody>
      </p:sp>
      <p:sp>
        <p:nvSpPr>
          <p:cNvPr id="3" name="Rectangle 2"/>
          <p:cNvSpPr/>
          <p:nvPr/>
        </p:nvSpPr>
        <p:spPr>
          <a:xfrm>
            <a:off x="414661" y="652462"/>
            <a:ext cx="4572000" cy="584775"/>
          </a:xfrm>
          <a:prstGeom prst="rect">
            <a:avLst/>
          </a:prstGeom>
        </p:spPr>
        <p:txBody>
          <a:bodyPr>
            <a:spAutoFit/>
          </a:bodyPr>
          <a:lstStyle/>
          <a:p>
            <a:r>
              <a:rPr lang="en-US" b="1" dirty="0">
                <a:solidFill>
                  <a:schemeClr val="tx1"/>
                </a:solidFill>
              </a:rPr>
              <a:t> </a:t>
            </a:r>
            <a:r>
              <a:rPr lang="en-US" sz="3200" b="1" dirty="0">
                <a:solidFill>
                  <a:srgbClr val="C00000"/>
                </a:solidFill>
              </a:rPr>
              <a:t>K Means Clustering</a:t>
            </a:r>
          </a:p>
        </p:txBody>
      </p:sp>
    </p:spTree>
    <p:extLst>
      <p:ext uri="{BB962C8B-B14F-4D97-AF65-F5344CB8AC3E}">
        <p14:creationId xmlns:p14="http://schemas.microsoft.com/office/powerpoint/2010/main" val="91394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459902" y="360074"/>
            <a:ext cx="2985113" cy="584775"/>
          </a:xfrm>
          <a:prstGeom prst="rect">
            <a:avLst/>
          </a:prstGeom>
        </p:spPr>
        <p:txBody>
          <a:bodyPr wrap="none">
            <a:spAutoFit/>
          </a:bodyPr>
          <a:lstStyle/>
          <a:p>
            <a:r>
              <a:rPr lang="en-IN" sz="3200" b="1" dirty="0">
                <a:solidFill>
                  <a:srgbClr val="C00000"/>
                </a:solidFill>
              </a:rPr>
              <a:t>Elbow method</a:t>
            </a:r>
          </a:p>
        </p:txBody>
      </p:sp>
      <p:sp>
        <p:nvSpPr>
          <p:cNvPr id="3" name="Rectangle 2"/>
          <p:cNvSpPr/>
          <p:nvPr/>
        </p:nvSpPr>
        <p:spPr>
          <a:xfrm>
            <a:off x="459902" y="1817868"/>
            <a:ext cx="8202653" cy="1938992"/>
          </a:xfrm>
          <a:prstGeom prst="rect">
            <a:avLst/>
          </a:prstGeom>
        </p:spPr>
        <p:txBody>
          <a:bodyPr wrap="square">
            <a:spAutoFit/>
          </a:bodyPr>
          <a:lstStyle/>
          <a:p>
            <a:r>
              <a:rPr lang="en-US" sz="2400" dirty="0">
                <a:solidFill>
                  <a:schemeClr val="tx1"/>
                </a:solidFill>
                <a:latin typeface="Calibri"/>
                <a:ea typeface="Calibri"/>
                <a:cs typeface="Calibri"/>
              </a:rPr>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91394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37033" y="447674"/>
            <a:ext cx="8325522" cy="2862322"/>
          </a:xfrm>
          <a:prstGeom prst="rect">
            <a:avLst/>
          </a:prstGeom>
        </p:spPr>
        <p:txBody>
          <a:bodyPr wrap="square">
            <a:spAutoFit/>
          </a:bodyPr>
          <a:lstStyle/>
          <a:p>
            <a:r>
              <a:rPr lang="en-IN" sz="3200" b="1" dirty="0">
                <a:solidFill>
                  <a:srgbClr val="C00000"/>
                </a:solidFill>
              </a:rPr>
              <a:t>Mini-batch k-means</a:t>
            </a:r>
          </a:p>
          <a:p>
            <a:endParaRPr lang="en-IN" b="1" dirty="0">
              <a:solidFill>
                <a:schemeClr val="tx1"/>
              </a:solidFill>
            </a:endParaRPr>
          </a:p>
          <a:p>
            <a:endParaRPr lang="en-IN" b="1" dirty="0">
              <a:solidFill>
                <a:schemeClr val="tx1"/>
              </a:solidFill>
            </a:endParaRPr>
          </a:p>
          <a:p>
            <a:r>
              <a:rPr lang="en-US" sz="2400" dirty="0">
                <a:solidFill>
                  <a:schemeClr val="tx1"/>
                </a:solidFill>
                <a:latin typeface="Calibri"/>
                <a:ea typeface="Calibri"/>
                <a:cs typeface="Calibri"/>
              </a:rPr>
              <a:t>Mini Batch K-means algorithm‘s main idea is to use small random batches of data of a fixed size, so they can be stored in memory. Each iteration a new random sample from the dataset is obtained and used to update the clusters and this is repeated until convergence</a:t>
            </a:r>
            <a:endParaRPr lang="en-IN" sz="2400" dirty="0">
              <a:solidFill>
                <a:schemeClr val="tx1"/>
              </a:solidFill>
              <a:latin typeface="Calibri"/>
              <a:ea typeface="Calibri"/>
              <a:cs typeface="Calibri"/>
            </a:endParaRPr>
          </a:p>
        </p:txBody>
      </p:sp>
    </p:spTree>
    <p:extLst>
      <p:ext uri="{BB962C8B-B14F-4D97-AF65-F5344CB8AC3E}">
        <p14:creationId xmlns:p14="http://schemas.microsoft.com/office/powerpoint/2010/main" val="91394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97884" y="360074"/>
            <a:ext cx="2141933" cy="584775"/>
          </a:xfrm>
          <a:prstGeom prst="rect">
            <a:avLst/>
          </a:prstGeom>
        </p:spPr>
        <p:txBody>
          <a:bodyPr wrap="none">
            <a:spAutoFit/>
          </a:bodyPr>
          <a:lstStyle/>
          <a:p>
            <a:r>
              <a:rPr lang="en-IN" sz="3200" b="1" dirty="0">
                <a:solidFill>
                  <a:srgbClr val="C00000"/>
                </a:solidFill>
              </a:rPr>
              <a:t>Validation</a:t>
            </a:r>
          </a:p>
        </p:txBody>
      </p:sp>
      <p:sp>
        <p:nvSpPr>
          <p:cNvPr id="3" name="Rectangle 2"/>
          <p:cNvSpPr/>
          <p:nvPr/>
        </p:nvSpPr>
        <p:spPr>
          <a:xfrm>
            <a:off x="361950" y="1178935"/>
            <a:ext cx="8091055" cy="4154984"/>
          </a:xfrm>
          <a:prstGeom prst="rect">
            <a:avLst/>
          </a:prstGeom>
        </p:spPr>
        <p:txBody>
          <a:bodyPr wrap="square">
            <a:spAutoFit/>
          </a:bodyPr>
          <a:lstStyle/>
          <a:p>
            <a:r>
              <a:rPr lang="en-US" sz="2400" dirty="0">
                <a:solidFill>
                  <a:schemeClr val="tx1"/>
                </a:solidFill>
                <a:latin typeface="Calibri"/>
                <a:ea typeface="Calibri"/>
                <a:cs typeface="Calibri"/>
              </a:rPr>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p>
          <a:p>
            <a:r>
              <a:rPr lang="en-US" sz="2400" dirty="0">
                <a:solidFill>
                  <a:schemeClr val="tx1"/>
                </a:solidFill>
                <a:latin typeface="Calibri"/>
                <a:ea typeface="Calibri"/>
                <a:cs typeface="Calibri"/>
              </a:rPr>
              <a:t>A variety of measures have been proposed in the literature for evaluating clustering results. The term clustering validation is used to design the procedure of evaluating the results of a clustering algorithm.</a:t>
            </a:r>
          </a:p>
          <a:p>
            <a:endParaRPr lang="en-US" sz="2400" dirty="0">
              <a:solidFill>
                <a:schemeClr val="tx1"/>
              </a:solidFill>
              <a:latin typeface="Calibri"/>
              <a:ea typeface="Calibri"/>
              <a:cs typeface="Calibri"/>
            </a:endParaRPr>
          </a:p>
        </p:txBody>
      </p:sp>
    </p:spTree>
    <p:extLst>
      <p:ext uri="{BB962C8B-B14F-4D97-AF65-F5344CB8AC3E}">
        <p14:creationId xmlns:p14="http://schemas.microsoft.com/office/powerpoint/2010/main" val="91394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51054" y="293785"/>
            <a:ext cx="1595309" cy="584775"/>
          </a:xfrm>
          <a:prstGeom prst="rect">
            <a:avLst/>
          </a:prstGeom>
        </p:spPr>
        <p:txBody>
          <a:bodyPr wrap="none">
            <a:spAutoFit/>
          </a:bodyPr>
          <a:lstStyle/>
          <a:p>
            <a:r>
              <a:rPr lang="en-IN" sz="3200" b="1" dirty="0">
                <a:solidFill>
                  <a:schemeClr val="bg1"/>
                </a:solidFill>
              </a:rPr>
              <a:t>Models</a:t>
            </a:r>
          </a:p>
        </p:txBody>
      </p:sp>
      <p:sp>
        <p:nvSpPr>
          <p:cNvPr id="3" name="Rectangle 2"/>
          <p:cNvSpPr/>
          <p:nvPr/>
        </p:nvSpPr>
        <p:spPr>
          <a:xfrm>
            <a:off x="251053" y="242887"/>
            <a:ext cx="5831092" cy="954107"/>
          </a:xfrm>
          <a:prstGeom prst="rect">
            <a:avLst/>
          </a:prstGeom>
        </p:spPr>
        <p:txBody>
          <a:bodyPr wrap="square">
            <a:spAutoFit/>
          </a:bodyPr>
          <a:lstStyle/>
          <a:p>
            <a:r>
              <a:rPr lang="en-US" sz="2800" b="1" dirty="0">
                <a:solidFill>
                  <a:srgbClr val="C00000"/>
                </a:solidFill>
              </a:rPr>
              <a:t>Models</a:t>
            </a:r>
            <a:endParaRPr lang="en-IN" sz="2800" b="1" dirty="0">
              <a:solidFill>
                <a:srgbClr val="C00000"/>
              </a:solidFill>
            </a:endParaRPr>
          </a:p>
          <a:p>
            <a:r>
              <a:rPr lang="en-IN" sz="2800" b="1" dirty="0">
                <a:solidFill>
                  <a:srgbClr val="C00000"/>
                </a:solidFill>
              </a:rPr>
              <a:t>Evaluation - ROC curve</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053" y="1738746"/>
            <a:ext cx="841150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053" y="5643542"/>
            <a:ext cx="8731888" cy="646331"/>
          </a:xfrm>
          <a:prstGeom prst="rect">
            <a:avLst/>
          </a:prstGeom>
        </p:spPr>
        <p:txBody>
          <a:bodyPr wrap="square">
            <a:spAutoFit/>
          </a:bodyPr>
          <a:lstStyle/>
          <a:p>
            <a:r>
              <a:rPr lang="en-US" sz="1800" dirty="0">
                <a:solidFill>
                  <a:schemeClr val="tx1"/>
                </a:solidFill>
              </a:rPr>
              <a:t>According to the above ROC curve, LGBM, Multinomial NB and Logistic regression are performing good.</a:t>
            </a:r>
            <a:endParaRPr lang="en-IN" sz="1800" dirty="0">
              <a:solidFill>
                <a:schemeClr val="tx1"/>
              </a:solidFill>
            </a:endParaRPr>
          </a:p>
        </p:txBody>
      </p:sp>
    </p:spTree>
    <p:extLst>
      <p:ext uri="{BB962C8B-B14F-4D97-AF65-F5344CB8AC3E}">
        <p14:creationId xmlns:p14="http://schemas.microsoft.com/office/powerpoint/2010/main" val="91394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18654" y="242887"/>
            <a:ext cx="8009151" cy="1077218"/>
          </a:xfrm>
          <a:prstGeom prst="rect">
            <a:avLst/>
          </a:prstGeom>
        </p:spPr>
        <p:txBody>
          <a:bodyPr wrap="square">
            <a:spAutoFit/>
          </a:bodyPr>
          <a:lstStyle/>
          <a:p>
            <a:r>
              <a:rPr lang="en-IN" sz="3200" b="1" dirty="0">
                <a:solidFill>
                  <a:srgbClr val="C00000"/>
                </a:solidFill>
              </a:rPr>
              <a:t>Models to choose for Hyper-parameter tuning</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54" y="1300352"/>
            <a:ext cx="8442002" cy="303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8655" y="4333632"/>
            <a:ext cx="8553450" cy="2308324"/>
          </a:xfrm>
          <a:prstGeom prst="rect">
            <a:avLst/>
          </a:prstGeom>
        </p:spPr>
        <p:txBody>
          <a:bodyPr wrap="square">
            <a:spAutoFit/>
          </a:bodyPr>
          <a:lstStyle/>
          <a:p>
            <a:r>
              <a:rPr lang="en-US" sz="1800" dirty="0">
                <a:solidFill>
                  <a:schemeClr val="tx1"/>
                </a:solidFill>
              </a:rPr>
              <a:t>We can see that our models are quite </a:t>
            </a:r>
            <a:r>
              <a:rPr lang="en-US" sz="1800" dirty="0" err="1">
                <a:solidFill>
                  <a:schemeClr val="tx1"/>
                </a:solidFill>
              </a:rPr>
              <a:t>overfitting</a:t>
            </a:r>
            <a:r>
              <a:rPr lang="en-US" sz="1800" dirty="0">
                <a:solidFill>
                  <a:schemeClr val="tx1"/>
                </a:solidFill>
              </a:rPr>
              <a:t>. But if we consider those models with less </a:t>
            </a:r>
            <a:r>
              <a:rPr lang="en-US" sz="1800" dirty="0" err="1">
                <a:solidFill>
                  <a:schemeClr val="tx1"/>
                </a:solidFill>
              </a:rPr>
              <a:t>overfitting</a:t>
            </a:r>
            <a:r>
              <a:rPr lang="en-US" sz="1800" dirty="0">
                <a:solidFill>
                  <a:schemeClr val="tx1"/>
                </a:solidFill>
              </a:rPr>
              <a:t> and more than 80% accuracy then it would be</a:t>
            </a:r>
          </a:p>
          <a:p>
            <a:r>
              <a:rPr lang="en-US" sz="1800" dirty="0">
                <a:solidFill>
                  <a:schemeClr val="tx1"/>
                </a:solidFill>
              </a:rPr>
              <a:t>(1)</a:t>
            </a:r>
            <a:r>
              <a:rPr lang="en-US" sz="1800" dirty="0" err="1">
                <a:solidFill>
                  <a:schemeClr val="tx1"/>
                </a:solidFill>
              </a:rPr>
              <a:t>XGboost</a:t>
            </a:r>
            <a:endParaRPr lang="en-US" sz="1800" dirty="0">
              <a:solidFill>
                <a:schemeClr val="tx1"/>
              </a:solidFill>
            </a:endParaRPr>
          </a:p>
          <a:p>
            <a:r>
              <a:rPr lang="en-US" sz="1800" dirty="0">
                <a:solidFill>
                  <a:schemeClr val="tx1"/>
                </a:solidFill>
              </a:rPr>
              <a:t>(2) Logistic regression</a:t>
            </a:r>
          </a:p>
          <a:p>
            <a:r>
              <a:rPr lang="en-US" sz="1800" dirty="0">
                <a:solidFill>
                  <a:schemeClr val="tx1"/>
                </a:solidFill>
              </a:rPr>
              <a:t>(3) LGBM and</a:t>
            </a:r>
          </a:p>
          <a:p>
            <a:r>
              <a:rPr lang="en-US" sz="1800" dirty="0">
                <a:solidFill>
                  <a:schemeClr val="tx1"/>
                </a:solidFill>
              </a:rPr>
              <a:t>(4) SVM</a:t>
            </a:r>
          </a:p>
          <a:p>
            <a:r>
              <a:rPr lang="en-US" sz="1800" dirty="0">
                <a:solidFill>
                  <a:schemeClr val="tx1"/>
                </a:solidFill>
              </a:rPr>
              <a:t>Now we do the </a:t>
            </a:r>
            <a:r>
              <a:rPr lang="en-US" sz="1800" dirty="0" err="1">
                <a:solidFill>
                  <a:schemeClr val="tx1"/>
                </a:solidFill>
              </a:rPr>
              <a:t>hyperparameter</a:t>
            </a:r>
            <a:r>
              <a:rPr lang="en-US" sz="1800" dirty="0">
                <a:solidFill>
                  <a:schemeClr val="tx1"/>
                </a:solidFill>
              </a:rPr>
              <a:t> tuning for these models and we choose the best amongst these.</a:t>
            </a:r>
          </a:p>
        </p:txBody>
      </p:sp>
    </p:spTree>
    <p:extLst>
      <p:ext uri="{BB962C8B-B14F-4D97-AF65-F5344CB8AC3E}">
        <p14:creationId xmlns:p14="http://schemas.microsoft.com/office/powerpoint/2010/main" val="91394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
          <p:cNvSpPr/>
          <p:nvPr/>
        </p:nvSpPr>
        <p:spPr>
          <a:xfrm>
            <a:off x="324315" y="188640"/>
            <a:ext cx="5832648" cy="6524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C00000"/>
                </a:solidFill>
                <a:latin typeface="Calibri"/>
                <a:ea typeface="Calibri"/>
                <a:cs typeface="Calibri"/>
                <a:sym typeface="Calibri"/>
              </a:rPr>
              <a:t>Index</a:t>
            </a:r>
            <a:r>
              <a:rPr lang="en-US" sz="3600" b="1" dirty="0">
                <a:solidFill>
                  <a:schemeClr val="tx1"/>
                </a:solidFill>
                <a:latin typeface="Twentieth Century"/>
                <a:ea typeface="Twentieth Century"/>
                <a:cs typeface="Twentieth Century"/>
                <a:sym typeface="Twentieth Century"/>
              </a:rPr>
              <a:t> </a:t>
            </a:r>
            <a:endParaRPr dirty="0">
              <a:solidFill>
                <a:schemeClr val="tx1"/>
              </a:solidFill>
            </a:endParaRPr>
          </a:p>
          <a:p>
            <a:pPr marL="0" marR="0" lvl="0" indent="0" algn="l" rtl="0">
              <a:spcBef>
                <a:spcPts val="0"/>
              </a:spcBef>
              <a:spcAft>
                <a:spcPts val="0"/>
              </a:spcAft>
              <a:buNone/>
            </a:pPr>
            <a:endParaRPr sz="2400" b="1" dirty="0">
              <a:solidFill>
                <a:schemeClr val="tx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2400" b="1" dirty="0">
                <a:solidFill>
                  <a:srgbClr val="C00000"/>
                </a:solidFill>
                <a:latin typeface="Calibri"/>
                <a:ea typeface="Calibri"/>
                <a:cs typeface="Calibri"/>
                <a:sym typeface="Calibri"/>
              </a:rPr>
              <a:t>Title</a:t>
            </a:r>
            <a:endParaRPr dirty="0">
              <a:solidFill>
                <a:srgbClr val="C00000"/>
              </a:solidFill>
            </a:endParaRP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ea typeface="Calibri"/>
                <a:cs typeface="Calibri"/>
                <a:sym typeface="Calibri"/>
              </a:rPr>
              <a:t>Problem Statement </a:t>
            </a:r>
            <a:endParaRPr dirty="0">
              <a:solidFill>
                <a:schemeClr val="tx1"/>
              </a:solidFill>
            </a:endParaRP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ea typeface="Calibri"/>
                <a:cs typeface="Calibri"/>
                <a:sym typeface="Calibri"/>
              </a:rPr>
              <a:t>Attribute Information</a:t>
            </a:r>
            <a:endParaRPr dirty="0">
              <a:solidFill>
                <a:schemeClr val="tx1"/>
              </a:solidFill>
            </a:endParaRPr>
          </a:p>
          <a:p>
            <a:pPr marL="514350" indent="-514350">
              <a:buClr>
                <a:schemeClr val="lt1"/>
              </a:buClr>
              <a:buSzPts val="2400"/>
              <a:buFont typeface="+mj-lt"/>
              <a:buAutoNum type="romanUcPeriod"/>
            </a:pPr>
            <a:r>
              <a:rPr lang="en-US" sz="2400" dirty="0">
                <a:solidFill>
                  <a:schemeClr val="tx1"/>
                </a:solidFill>
                <a:latin typeface="Calibri"/>
                <a:ea typeface="Calibri"/>
                <a:cs typeface="Calibri"/>
              </a:rPr>
              <a:t>Import the required libraries and dataset</a:t>
            </a: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cs typeface="Calibri"/>
                <a:sym typeface="Calibri"/>
              </a:rPr>
              <a:t>Data Inspection</a:t>
            </a: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cs typeface="Calibri"/>
                <a:sym typeface="Calibri"/>
              </a:rPr>
              <a:t>Data preprocessing</a:t>
            </a: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cs typeface="Calibri"/>
                <a:sym typeface="Calibri"/>
              </a:rPr>
              <a:t>Data Cleaning &amp; Preparation</a:t>
            </a: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cs typeface="Calibri"/>
                <a:sym typeface="Calibri"/>
              </a:rPr>
              <a:t>EDA</a:t>
            </a:r>
            <a:endParaRPr dirty="0">
              <a:solidFill>
                <a:schemeClr val="tx1"/>
              </a:solidFill>
            </a:endParaRP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ea typeface="Calibri"/>
                <a:cs typeface="Calibri"/>
                <a:sym typeface="Calibri"/>
              </a:rPr>
              <a:t>Feature Selection</a:t>
            </a: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cs typeface="Calibri"/>
                <a:sym typeface="Calibri"/>
              </a:rPr>
              <a:t>One hot encoding</a:t>
            </a: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cs typeface="Calibri"/>
                <a:sym typeface="Calibri"/>
              </a:rPr>
              <a:t>Feature scaling</a:t>
            </a: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cs typeface="Calibri"/>
                <a:sym typeface="Calibri"/>
              </a:rPr>
              <a:t>Clustering</a:t>
            </a:r>
            <a:endParaRPr dirty="0">
              <a:solidFill>
                <a:schemeClr val="tx1"/>
              </a:solidFill>
            </a:endParaRP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ea typeface="Calibri"/>
                <a:cs typeface="Calibri"/>
                <a:sym typeface="Calibri"/>
              </a:rPr>
              <a:t>Sentimental  Analysis</a:t>
            </a:r>
            <a:endParaRPr sz="2400" dirty="0">
              <a:solidFill>
                <a:schemeClr val="tx1"/>
              </a:solidFill>
              <a:latin typeface="Calibri"/>
              <a:ea typeface="Calibri"/>
              <a:cs typeface="Calibri"/>
              <a:sym typeface="Calibri"/>
            </a:endParaRPr>
          </a:p>
          <a:p>
            <a:pPr marL="514350" marR="0" lvl="0" indent="-514350" algn="l" rtl="0">
              <a:spcBef>
                <a:spcPts val="0"/>
              </a:spcBef>
              <a:spcAft>
                <a:spcPts val="0"/>
              </a:spcAft>
              <a:buClr>
                <a:schemeClr val="lt1"/>
              </a:buClr>
              <a:buSzPts val="2400"/>
              <a:buFont typeface="+mj-lt"/>
              <a:buAutoNum type="romanUcPeriod"/>
            </a:pPr>
            <a:r>
              <a:rPr lang="en-US" sz="2400" dirty="0">
                <a:solidFill>
                  <a:schemeClr val="tx1"/>
                </a:solidFill>
                <a:latin typeface="Calibri"/>
                <a:ea typeface="Calibri"/>
                <a:cs typeface="Calibri"/>
                <a:sym typeface="Calibri"/>
              </a:rPr>
              <a:t>Conclusion</a:t>
            </a:r>
            <a:endParaRPr sz="2400" dirty="0">
              <a:solidFill>
                <a:schemeClr val="tx1"/>
              </a:solidFill>
              <a:latin typeface="Calibri"/>
              <a:ea typeface="Calibri"/>
              <a:cs typeface="Calibri"/>
              <a:sym typeface="Calibri"/>
            </a:endParaRPr>
          </a:p>
        </p:txBody>
      </p:sp>
      <p:pic>
        <p:nvPicPr>
          <p:cNvPr id="276" name="Google Shape;276;p2"/>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07846" y="242887"/>
            <a:ext cx="2414444" cy="584775"/>
          </a:xfrm>
          <a:prstGeom prst="rect">
            <a:avLst/>
          </a:prstGeom>
        </p:spPr>
        <p:txBody>
          <a:bodyPr wrap="none">
            <a:spAutoFit/>
          </a:bodyPr>
          <a:lstStyle/>
          <a:p>
            <a:r>
              <a:rPr lang="en-IN" sz="3200" b="1" dirty="0">
                <a:solidFill>
                  <a:srgbClr val="C00000"/>
                </a:solidFill>
              </a:rPr>
              <a:t>Conclusion</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5" y="934316"/>
            <a:ext cx="856426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152400" y="4474070"/>
            <a:ext cx="8719705" cy="258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That's it! We reached the end of our exercise. Starting with loading the data so far we have done EDA, null values treatment, encoding of categorical columns, feature selection, and then model building.</a:t>
            </a:r>
          </a:p>
          <a:p>
            <a:pPr marL="0" marR="0" lvl="0" indent="0" algn="l" defTabSz="914400" rtl="0" eaLnBrk="1" fontAlgn="base" latinLnBrk="0" hangingPunct="1">
              <a:lnSpc>
                <a:spcPct val="100000"/>
              </a:lnSpc>
              <a:spcBef>
                <a:spcPct val="0"/>
              </a:spcBef>
              <a:spcAft>
                <a:spcPct val="0"/>
              </a:spcAft>
              <a:buClrTx/>
              <a:buSzTx/>
              <a:buFontTx/>
              <a:buNone/>
              <a:tabLst/>
            </a:pPr>
            <a:endParaRPr lang="en-US" sz="1800" dirty="0">
              <a:solidFill>
                <a:schemeClr val="tx1"/>
              </a:solidFill>
            </a:endParaRPr>
          </a:p>
          <a:p>
            <a:pPr lvl="0" fontAlgn="base">
              <a:spcBef>
                <a:spcPct val="0"/>
              </a:spcBef>
              <a:spcAft>
                <a:spcPct val="0"/>
              </a:spcAft>
              <a:buClrTx/>
            </a:pPr>
            <a:r>
              <a:rPr lang="en-US" sz="1800" dirty="0">
                <a:solidFill>
                  <a:schemeClr val="tx1"/>
                </a:solidFill>
              </a:rPr>
              <a:t>From the above, We can see that Logistic regression model is working fine as compared to other models. Its accuracy and recall is maximum. Finally our conclusion is that the Logistic regression model is the best suitable model for this sentimental analysis of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3948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TextBox 1"/>
          <p:cNvSpPr txBox="1"/>
          <p:nvPr/>
        </p:nvSpPr>
        <p:spPr>
          <a:xfrm>
            <a:off x="2092037" y="2175164"/>
            <a:ext cx="7148945" cy="923330"/>
          </a:xfrm>
          <a:prstGeom prst="rect">
            <a:avLst/>
          </a:prstGeom>
          <a:noFill/>
        </p:spPr>
        <p:txBody>
          <a:bodyPr wrap="square" rtlCol="0">
            <a:spAutoFit/>
          </a:bodyPr>
          <a:lstStyle/>
          <a:p>
            <a:r>
              <a:rPr lang="en-US" sz="5400" b="1" dirty="0">
                <a:solidFill>
                  <a:srgbClr val="C00000"/>
                </a:solidFill>
              </a:rPr>
              <a:t>THANK YOU!</a:t>
            </a:r>
            <a:endParaRPr lang="en-IN" sz="5400" b="1" dirty="0">
              <a:solidFill>
                <a:srgbClr val="C00000"/>
              </a:solidFill>
            </a:endParaRPr>
          </a:p>
        </p:txBody>
      </p:sp>
    </p:spTree>
    <p:extLst>
      <p:ext uri="{BB962C8B-B14F-4D97-AF65-F5344CB8AC3E}">
        <p14:creationId xmlns:p14="http://schemas.microsoft.com/office/powerpoint/2010/main" val="91394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280"/>
        <p:cNvGrpSpPr/>
        <p:nvPr/>
      </p:nvGrpSpPr>
      <p:grpSpPr>
        <a:xfrm>
          <a:off x="0" y="0"/>
          <a:ext cx="0" cy="0"/>
          <a:chOff x="0" y="0"/>
          <a:chExt cx="0" cy="0"/>
        </a:xfrm>
      </p:grpSpPr>
      <p:sp>
        <p:nvSpPr>
          <p:cNvPr id="281" name="Google Shape;281;p3"/>
          <p:cNvSpPr/>
          <p:nvPr/>
        </p:nvSpPr>
        <p:spPr>
          <a:xfrm>
            <a:off x="323528" y="260648"/>
            <a:ext cx="8568952" cy="6524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C00000"/>
                </a:solidFill>
                <a:latin typeface="Calibri"/>
                <a:ea typeface="Calibri"/>
                <a:cs typeface="Calibri"/>
                <a:sym typeface="Calibri"/>
              </a:rPr>
              <a:t>Problem Statement</a:t>
            </a:r>
          </a:p>
          <a:p>
            <a:pPr marL="0" marR="0" lvl="0" indent="0" algn="l" rtl="0">
              <a:spcBef>
                <a:spcPts val="0"/>
              </a:spcBef>
              <a:spcAft>
                <a:spcPts val="0"/>
              </a:spcAft>
              <a:buNone/>
            </a:pPr>
            <a:endParaRPr dirty="0">
              <a:solidFill>
                <a:schemeClr val="tx1"/>
              </a:solidFill>
            </a:endParaRPr>
          </a:p>
          <a:p>
            <a:pPr>
              <a:buClr>
                <a:schemeClr val="lt1"/>
              </a:buClr>
              <a:buSzPts val="2400"/>
            </a:pPr>
            <a:r>
              <a:rPr lang="en-US" sz="2400" dirty="0">
                <a:solidFill>
                  <a:schemeClr val="tx1"/>
                </a:solidFill>
                <a:latin typeface="Calibri"/>
                <a:ea typeface="Calibri"/>
                <a:cs typeface="Calibri"/>
              </a:rPr>
              <a:t>The Project focuses on analyzing the Zomato restaurant data. You have to analyze the sentiments of the reviews given by the customer in the data and made some useful conclusion in the form of Visualizations. Also, cluster the </a:t>
            </a:r>
            <a:r>
              <a:rPr lang="en-US" sz="2400" dirty="0" err="1">
                <a:solidFill>
                  <a:schemeClr val="tx1"/>
                </a:solidFill>
                <a:latin typeface="Calibri"/>
                <a:ea typeface="Calibri"/>
                <a:cs typeface="Calibri"/>
              </a:rPr>
              <a:t>zomato</a:t>
            </a:r>
            <a:r>
              <a:rPr lang="en-US" sz="2400" dirty="0">
                <a:solidFill>
                  <a:schemeClr val="tx1"/>
                </a:solidFill>
                <a:latin typeface="Calibri"/>
                <a:ea typeface="Calibri"/>
                <a:cs typeface="Calibri"/>
              </a:rPr>
              <a:t> restaurants into different segments. </a:t>
            </a:r>
          </a:p>
          <a:p>
            <a:pPr>
              <a:buClr>
                <a:schemeClr val="lt1"/>
              </a:buClr>
              <a:buSzPts val="2400"/>
            </a:pPr>
            <a:r>
              <a:rPr lang="en-US" sz="2400" dirty="0">
                <a:solidFill>
                  <a:schemeClr val="tx1"/>
                </a:solidFill>
                <a:latin typeface="Calibri"/>
                <a:ea typeface="Calibri"/>
                <a:cs typeface="Calibri"/>
              </a:rPr>
              <a:t>The Analysis also solves some of the business cases that can directly help the customers finding the Best restaurant in their locality and for the company to grow up and work on the fields they are currently lagging in. </a:t>
            </a:r>
          </a:p>
          <a:p>
            <a:pPr>
              <a:buClr>
                <a:schemeClr val="lt1"/>
              </a:buClr>
              <a:buSzPts val="2400"/>
            </a:pPr>
            <a:r>
              <a:rPr lang="en-US" sz="2400" dirty="0">
                <a:solidFill>
                  <a:schemeClr val="tx1"/>
                </a:solidFill>
                <a:latin typeface="Calibri"/>
                <a:ea typeface="Calibri"/>
                <a:cs typeface="Calibri"/>
              </a:rPr>
              <a:t>This could help in clustering the restaurants into </a:t>
            </a:r>
            <a:r>
              <a:rPr lang="en-US" sz="2400" dirty="0" err="1">
                <a:solidFill>
                  <a:schemeClr val="tx1"/>
                </a:solidFill>
                <a:latin typeface="Calibri"/>
                <a:ea typeface="Calibri"/>
                <a:cs typeface="Calibri"/>
              </a:rPr>
              <a:t>segments.Also</a:t>
            </a:r>
            <a:r>
              <a:rPr lang="en-US" sz="2400" dirty="0">
                <a:solidFill>
                  <a:schemeClr val="tx1"/>
                </a:solidFill>
                <a:latin typeface="Calibri"/>
                <a:ea typeface="Calibri"/>
                <a:cs typeface="Calibri"/>
              </a:rPr>
              <a:t> the data has valuable information around cuisine and costing which can be used in cost vs. benefit analysis Data could be used for sentiment analysis.</a:t>
            </a:r>
          </a:p>
          <a:p>
            <a:pPr>
              <a:buClr>
                <a:schemeClr val="lt1"/>
              </a:buClr>
              <a:buSzPts val="2400"/>
            </a:pPr>
            <a:r>
              <a:rPr lang="en-US" sz="2400" dirty="0">
                <a:solidFill>
                  <a:schemeClr val="tx1"/>
                </a:solidFill>
                <a:latin typeface="Calibri"/>
                <a:ea typeface="Calibri"/>
                <a:cs typeface="Calibri"/>
              </a:rPr>
              <a:t>Also the metadata of reviewers can be used for identifying the critics in the industry. </a:t>
            </a:r>
            <a:endParaRPr sz="2400" dirty="0">
              <a:solidFill>
                <a:schemeClr val="tx1"/>
              </a:solidFill>
              <a:latin typeface="Calibri"/>
              <a:ea typeface="Calibri"/>
              <a:cs typeface="Calibri"/>
              <a:sym typeface="Calibri"/>
            </a:endParaRPr>
          </a:p>
        </p:txBody>
      </p:sp>
      <p:pic>
        <p:nvPicPr>
          <p:cNvPr id="282" name="Google Shape;282;p3"/>
          <p:cNvPicPr preferRelativeResize="0"/>
          <p:nvPr/>
        </p:nvPicPr>
        <p:blipFill rotWithShape="1">
          <a:blip r:embed="rId4">
            <a:alphaModFix/>
          </a:blip>
          <a:srcRect/>
          <a:stretch/>
        </p:blipFill>
        <p:spPr>
          <a:xfrm>
            <a:off x="8453005" y="242887"/>
            <a:ext cx="419100" cy="409575"/>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
          <p:cNvSpPr txBox="1"/>
          <p:nvPr/>
        </p:nvSpPr>
        <p:spPr>
          <a:xfrm>
            <a:off x="237619" y="242887"/>
            <a:ext cx="9197326" cy="67402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C00000"/>
                </a:solidFill>
                <a:latin typeface="Calibri"/>
                <a:ea typeface="Calibri"/>
                <a:cs typeface="Calibri"/>
                <a:sym typeface="Calibri"/>
              </a:rPr>
              <a:t>Attribution information:</a:t>
            </a:r>
            <a:endParaRPr sz="2800" dirty="0">
              <a:solidFill>
                <a:schemeClr val="tx1"/>
              </a:solidFill>
              <a:latin typeface="Twentieth Century"/>
              <a:ea typeface="Twentieth Century"/>
              <a:cs typeface="Twentieth Century"/>
              <a:sym typeface="Twentieth Century"/>
            </a:endParaRP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Name : Name of the Restaurants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Links : URL Links of the Restaurants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Cost : Per person estimated Cost of the dining</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Collection : Tagging of Restaurants w.r.t. Zomato categories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Cuisines : Cuisines served by the Restaurants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Timings : Timings of the restaurants</a:t>
            </a:r>
          </a:p>
          <a:p>
            <a:pPr marL="342900" indent="-342900">
              <a:buClr>
                <a:schemeClr val="lt1"/>
              </a:buClr>
              <a:buSzPts val="2400"/>
              <a:buFont typeface="Twentieth Century"/>
              <a:buAutoNum type="arabicPeriod"/>
            </a:pPr>
            <a:endParaRPr lang="en-US" sz="2400" dirty="0">
              <a:solidFill>
                <a:schemeClr val="tx1"/>
              </a:solidFill>
              <a:latin typeface="Calibri"/>
              <a:ea typeface="Calibri"/>
              <a:cs typeface="Calibri"/>
            </a:endParaRPr>
          </a:p>
          <a:p>
            <a:pPr>
              <a:buSzPts val="2400"/>
            </a:pPr>
            <a:r>
              <a:rPr lang="en-US" sz="2400" b="1" dirty="0">
                <a:solidFill>
                  <a:schemeClr val="tx1"/>
                </a:solidFill>
              </a:rPr>
              <a:t> </a:t>
            </a:r>
            <a:r>
              <a:rPr lang="en-US" sz="2800" b="1" dirty="0">
                <a:solidFill>
                  <a:srgbClr val="C00000"/>
                </a:solidFill>
                <a:latin typeface="Calibri"/>
                <a:ea typeface="Calibri"/>
                <a:cs typeface="Calibri"/>
              </a:rPr>
              <a:t>Review dataset name and details:</a:t>
            </a:r>
            <a:endParaRPr lang="en-US" sz="2400" b="1" dirty="0">
              <a:solidFill>
                <a:srgbClr val="C00000"/>
              </a:solidFill>
              <a:latin typeface="Calibri"/>
              <a:ea typeface="Calibri"/>
              <a:cs typeface="Calibri"/>
            </a:endParaRP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Restaurant : Name of the Restaurant</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Reviewer : Name of the Reviewer</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Review : Review Text</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Rating : Rating Provided by Reviewer</a:t>
            </a:r>
          </a:p>
          <a:p>
            <a:pPr marL="342900" indent="-342900">
              <a:buClr>
                <a:schemeClr val="lt1"/>
              </a:buClr>
              <a:buSzPts val="2400"/>
              <a:buFont typeface="Twentieth Century"/>
              <a:buAutoNum type="arabicPeriod"/>
            </a:pPr>
            <a:r>
              <a:rPr lang="en-US" sz="2400" dirty="0" err="1">
                <a:solidFill>
                  <a:schemeClr val="tx1"/>
                </a:solidFill>
                <a:latin typeface="Calibri"/>
                <a:ea typeface="Calibri"/>
                <a:cs typeface="Calibri"/>
              </a:rPr>
              <a:t>MetaData</a:t>
            </a:r>
            <a:r>
              <a:rPr lang="en-US" sz="2400" dirty="0">
                <a:solidFill>
                  <a:schemeClr val="tx1"/>
                </a:solidFill>
                <a:latin typeface="Calibri"/>
                <a:ea typeface="Calibri"/>
                <a:cs typeface="Calibri"/>
              </a:rPr>
              <a:t> : Reviewer Metadata - No. of Reviews and followers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Time: Date and Time of Review</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Pictures : No. of pictures posted with review</a:t>
            </a:r>
          </a:p>
          <a:p>
            <a:pPr marL="0" marR="0" lvl="0" indent="0" algn="l" rtl="0">
              <a:spcBef>
                <a:spcPts val="0"/>
              </a:spcBef>
              <a:spcAft>
                <a:spcPts val="0"/>
              </a:spcAft>
              <a:buNone/>
            </a:pPr>
            <a:endParaRPr sz="2400" dirty="0">
              <a:solidFill>
                <a:schemeClr val="lt1"/>
              </a:solidFill>
              <a:latin typeface="Twentieth Century"/>
              <a:ea typeface="Twentieth Century"/>
              <a:cs typeface="Twentieth Century"/>
              <a:sym typeface="Twentieth Century"/>
            </a:endParaRPr>
          </a:p>
        </p:txBody>
      </p:sp>
      <p:pic>
        <p:nvPicPr>
          <p:cNvPr id="288" name="Google Shape;288;p4"/>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6"/>
          <p:cNvSpPr/>
          <p:nvPr/>
        </p:nvSpPr>
        <p:spPr>
          <a:xfrm>
            <a:off x="1619672" y="1556792"/>
            <a:ext cx="6395597" cy="769441"/>
          </a:xfrm>
          <a:prstGeom prst="rect">
            <a:avLst/>
          </a:prstGeom>
          <a:noFill/>
          <a:ln>
            <a:noFill/>
          </a:ln>
        </p:spPr>
        <p:txBody>
          <a:bodyPr spcFirstLastPara="1" wrap="square" lIns="91425" tIns="45700" rIns="91425" bIns="45700" anchor="t" anchorCtr="0">
            <a:spAutoFit/>
          </a:bodyPr>
          <a:lstStyle/>
          <a:p>
            <a:r>
              <a:rPr lang="en-US" sz="4400" b="1" dirty="0">
                <a:solidFill>
                  <a:srgbClr val="C00000"/>
                </a:solidFill>
                <a:latin typeface="Calibri"/>
                <a:ea typeface="Calibri"/>
                <a:cs typeface="Calibri"/>
                <a:sym typeface="Calibri"/>
              </a:rPr>
              <a:t>Exploratory Data Analysis</a:t>
            </a:r>
            <a:endParaRPr sz="4400" b="1" dirty="0">
              <a:solidFill>
                <a:srgbClr val="C00000"/>
              </a:solidFill>
              <a:latin typeface="Calibri"/>
              <a:ea typeface="Calibri"/>
              <a:cs typeface="Calibri"/>
            </a:endParaRPr>
          </a:p>
        </p:txBody>
      </p:sp>
      <p:pic>
        <p:nvPicPr>
          <p:cNvPr id="301" name="Google Shape;301;p6"/>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7" name="Google Shape;307;p7"/>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39336" y="324458"/>
            <a:ext cx="7470315" cy="769441"/>
          </a:xfrm>
          <a:prstGeom prst="rect">
            <a:avLst/>
          </a:prstGeom>
        </p:spPr>
        <p:txBody>
          <a:bodyPr wrap="none">
            <a:spAutoFit/>
          </a:bodyPr>
          <a:lstStyle/>
          <a:p>
            <a:r>
              <a:rPr lang="en-IN" sz="4400" b="1" dirty="0">
                <a:solidFill>
                  <a:srgbClr val="C00000"/>
                </a:solidFill>
                <a:latin typeface="Calibri"/>
                <a:ea typeface="Calibri"/>
                <a:cs typeface="Calibri"/>
              </a:rPr>
              <a:t>Cuisines offered by restaurants</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38" y="1093899"/>
            <a:ext cx="8529781" cy="451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6738" y="5586212"/>
            <a:ext cx="8517183" cy="1200329"/>
          </a:xfrm>
          <a:prstGeom prst="rect">
            <a:avLst/>
          </a:prstGeom>
        </p:spPr>
        <p:txBody>
          <a:bodyPr wrap="square">
            <a:spAutoFit/>
          </a:bodyPr>
          <a:lstStyle/>
          <a:p>
            <a:r>
              <a:rPr lang="en-US" sz="2400" dirty="0">
                <a:solidFill>
                  <a:schemeClr val="tx1"/>
                </a:solidFill>
                <a:latin typeface="Calibri"/>
                <a:ea typeface="Calibri"/>
                <a:cs typeface="Calibri"/>
              </a:rPr>
              <a:t>We can see that 'North </a:t>
            </a:r>
            <a:r>
              <a:rPr lang="en-US" sz="2400" dirty="0" err="1">
                <a:solidFill>
                  <a:schemeClr val="tx1"/>
                </a:solidFill>
                <a:latin typeface="Calibri"/>
                <a:ea typeface="Calibri"/>
                <a:cs typeface="Calibri"/>
              </a:rPr>
              <a:t>indian</a:t>
            </a:r>
            <a:r>
              <a:rPr lang="en-US" sz="2400" dirty="0">
                <a:solidFill>
                  <a:schemeClr val="tx1"/>
                </a:solidFill>
                <a:latin typeface="Calibri"/>
                <a:ea typeface="Calibri"/>
                <a:cs typeface="Calibri"/>
              </a:rPr>
              <a:t>' is the Popular Cuisine which is offered by almost many </a:t>
            </a:r>
            <a:r>
              <a:rPr lang="en-US" sz="2400" dirty="0" err="1">
                <a:solidFill>
                  <a:schemeClr val="tx1"/>
                </a:solidFill>
                <a:latin typeface="Calibri"/>
                <a:ea typeface="Calibri"/>
                <a:cs typeface="Calibri"/>
              </a:rPr>
              <a:t>resturants</a:t>
            </a:r>
            <a:r>
              <a:rPr lang="en-US" sz="2400" dirty="0">
                <a:solidFill>
                  <a:schemeClr val="tx1"/>
                </a:solidFill>
                <a:latin typeface="Calibri"/>
                <a:ea typeface="Calibri"/>
                <a:cs typeface="Calibri"/>
              </a:rPr>
              <a:t>. And 'Malaysian' is the rare cuisine.</a:t>
            </a:r>
            <a:endParaRPr lang="en-IN" sz="2400" dirty="0">
              <a:solidFill>
                <a:schemeClr val="tx1"/>
              </a:solidFill>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8"/>
          <p:cNvSpPr/>
          <p:nvPr/>
        </p:nvSpPr>
        <p:spPr>
          <a:xfrm>
            <a:off x="323528" y="307975"/>
            <a:ext cx="8339027" cy="646290"/>
          </a:xfrm>
          <a:prstGeom prst="rect">
            <a:avLst/>
          </a:prstGeom>
          <a:noFill/>
          <a:ln>
            <a:noFill/>
          </a:ln>
        </p:spPr>
        <p:txBody>
          <a:bodyPr spcFirstLastPara="1" wrap="square" lIns="91425" tIns="45700" rIns="91425" bIns="45700" anchor="t" anchorCtr="0">
            <a:spAutoFit/>
          </a:bodyPr>
          <a:lstStyle/>
          <a:p>
            <a:r>
              <a:rPr lang="en-IN" sz="3600" b="1" dirty="0">
                <a:solidFill>
                  <a:srgbClr val="C00000"/>
                </a:solidFill>
              </a:rPr>
              <a:t>Collections offered by restaurants</a:t>
            </a:r>
            <a:endParaRPr lang="en-IN" sz="3600" dirty="0">
              <a:solidFill>
                <a:srgbClr val="C00000"/>
              </a:solidFill>
            </a:endParaRPr>
          </a:p>
        </p:txBody>
      </p:sp>
      <p:pic>
        <p:nvPicPr>
          <p:cNvPr id="315" name="Google Shape;315;p8"/>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17" name="Google Shape;317;p8"/>
          <p:cNvSpPr/>
          <p:nvPr/>
        </p:nvSpPr>
        <p:spPr>
          <a:xfrm>
            <a:off x="382798" y="5445224"/>
            <a:ext cx="8260545" cy="707846"/>
          </a:xfrm>
          <a:prstGeom prst="rect">
            <a:avLst/>
          </a:prstGeom>
          <a:noFill/>
          <a:ln>
            <a:noFill/>
          </a:ln>
        </p:spPr>
        <p:txBody>
          <a:bodyPr spcFirstLastPara="1" wrap="square" lIns="91425" tIns="45700" rIns="91425" bIns="45700" anchor="t" anchorCtr="0">
            <a:spAutoFit/>
          </a:bodyPr>
          <a:lstStyle/>
          <a:p>
            <a:pPr lvl="0"/>
            <a:r>
              <a:rPr lang="en-US" sz="2000" dirty="0">
                <a:solidFill>
                  <a:schemeClr val="tx1"/>
                </a:solidFill>
              </a:rPr>
              <a:t>We can see that, the maximum collections are null values as we defined it </a:t>
            </a:r>
            <a:r>
              <a:rPr lang="en-US" sz="2000" dirty="0" err="1">
                <a:solidFill>
                  <a:schemeClr val="tx1"/>
                </a:solidFill>
              </a:rPr>
              <a:t>unkonown</a:t>
            </a:r>
            <a:r>
              <a:rPr lang="en-US" sz="2000" dirty="0">
                <a:solidFill>
                  <a:schemeClr val="tx1"/>
                </a:solidFill>
              </a:rPr>
              <a:t> earlier</a:t>
            </a:r>
            <a:r>
              <a:rPr lang="en-US" sz="2000" b="1" dirty="0">
                <a:solidFill>
                  <a:schemeClr val="tx1"/>
                </a:solidFill>
                <a:latin typeface="Twentieth Century"/>
                <a:ea typeface="Twentieth Century"/>
                <a:cs typeface="Twentieth Century"/>
                <a:sym typeface="Twentieth Century"/>
              </a:rPr>
              <a:t>.</a:t>
            </a:r>
            <a:endParaRPr sz="2000" b="1" dirty="0">
              <a:solidFill>
                <a:schemeClr val="tx1"/>
              </a:solidFill>
              <a:latin typeface="Twentieth Century"/>
              <a:ea typeface="Twentieth Century"/>
              <a:cs typeface="Twentieth Century"/>
              <a:sym typeface="Twentieth Century"/>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56" y="954265"/>
            <a:ext cx="8339027" cy="365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p:nvPr/>
        </p:nvSpPr>
        <p:spPr>
          <a:xfrm>
            <a:off x="251519" y="188640"/>
            <a:ext cx="8543890" cy="584775"/>
          </a:xfrm>
          <a:prstGeom prst="rect">
            <a:avLst/>
          </a:prstGeom>
          <a:noFill/>
          <a:ln>
            <a:noFill/>
          </a:ln>
        </p:spPr>
        <p:txBody>
          <a:bodyPr spcFirstLastPara="1" wrap="square" lIns="91425" tIns="45700" rIns="91425" bIns="45700" anchor="t" anchorCtr="0">
            <a:spAutoFit/>
          </a:bodyPr>
          <a:lstStyle/>
          <a:p>
            <a:r>
              <a:rPr lang="en-US" sz="3200" b="1" dirty="0">
                <a:solidFill>
                  <a:srgbClr val="C00000"/>
                </a:solidFill>
              </a:rPr>
              <a:t>Average Cost of each restaurant</a:t>
            </a:r>
            <a:endParaRPr lang="en-US" sz="3200" dirty="0">
              <a:solidFill>
                <a:srgbClr val="C00000"/>
              </a:solidFill>
            </a:endParaRPr>
          </a:p>
        </p:txBody>
      </p:sp>
      <p:pic>
        <p:nvPicPr>
          <p:cNvPr id="323" name="Google Shape;323;p9"/>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25" name="Google Shape;325;p9"/>
          <p:cNvSpPr txBox="1"/>
          <p:nvPr/>
        </p:nvSpPr>
        <p:spPr>
          <a:xfrm>
            <a:off x="273379" y="5597172"/>
            <a:ext cx="7967825" cy="1015622"/>
          </a:xfrm>
          <a:prstGeom prst="rect">
            <a:avLst/>
          </a:prstGeom>
          <a:noFill/>
          <a:ln>
            <a:noFill/>
          </a:ln>
        </p:spPr>
        <p:txBody>
          <a:bodyPr spcFirstLastPara="1" wrap="square" lIns="91425" tIns="45700" rIns="91425" bIns="45700" anchor="t" anchorCtr="0">
            <a:spAutoFit/>
          </a:bodyPr>
          <a:lstStyle/>
          <a:p>
            <a:pPr lvl="0"/>
            <a:endParaRPr lang="en-US" sz="2000" dirty="0">
              <a:solidFill>
                <a:schemeClr val="tx1"/>
              </a:solidFill>
            </a:endParaRPr>
          </a:p>
          <a:p>
            <a:pPr lvl="0"/>
            <a:r>
              <a:rPr lang="en-US" sz="2000" dirty="0">
                <a:solidFill>
                  <a:schemeClr val="tx1"/>
                </a:solidFill>
              </a:rPr>
              <a:t>We can see that Collage - Hyatt Hyderabad </a:t>
            </a:r>
            <a:r>
              <a:rPr lang="en-US" sz="2000" dirty="0" err="1">
                <a:solidFill>
                  <a:schemeClr val="tx1"/>
                </a:solidFill>
              </a:rPr>
              <a:t>Gachibowli</a:t>
            </a:r>
            <a:r>
              <a:rPr lang="en-US" sz="2000" dirty="0">
                <a:solidFill>
                  <a:schemeClr val="tx1"/>
                </a:solidFill>
              </a:rPr>
              <a:t> is the most expensive restaurant</a:t>
            </a:r>
            <a:endParaRPr sz="2000" b="1" dirty="0">
              <a:solidFill>
                <a:schemeClr val="tx1"/>
              </a:solidFill>
              <a:latin typeface="Twentieth Century"/>
              <a:ea typeface="Twentieth Century"/>
              <a:cs typeface="Twentieth Century"/>
              <a:sym typeface="Twentieth Century"/>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59" y="1157288"/>
            <a:ext cx="855345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0"/>
          <p:cNvSpPr/>
          <p:nvPr/>
        </p:nvSpPr>
        <p:spPr>
          <a:xfrm>
            <a:off x="285796" y="280459"/>
            <a:ext cx="8167209" cy="646290"/>
          </a:xfrm>
          <a:prstGeom prst="rect">
            <a:avLst/>
          </a:prstGeom>
          <a:noFill/>
          <a:ln>
            <a:noFill/>
          </a:ln>
        </p:spPr>
        <p:txBody>
          <a:bodyPr spcFirstLastPara="1" wrap="square" lIns="91425" tIns="45700" rIns="91425" bIns="45700" anchor="t" anchorCtr="0">
            <a:spAutoFit/>
          </a:bodyPr>
          <a:lstStyle/>
          <a:p>
            <a:r>
              <a:rPr lang="en-US" sz="3600" b="1" dirty="0">
                <a:solidFill>
                  <a:srgbClr val="C00000"/>
                </a:solidFill>
              </a:rPr>
              <a:t>Top 10 Most Expensive Restaurants</a:t>
            </a:r>
            <a:endParaRPr lang="en-US" sz="3600" dirty="0">
              <a:solidFill>
                <a:srgbClr val="C00000"/>
              </a:solidFill>
            </a:endParaRPr>
          </a:p>
        </p:txBody>
      </p:sp>
      <p:pic>
        <p:nvPicPr>
          <p:cNvPr id="331" name="Google Shape;331;p10"/>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33" name="Google Shape;333;p10"/>
          <p:cNvSpPr txBox="1"/>
          <p:nvPr/>
        </p:nvSpPr>
        <p:spPr>
          <a:xfrm>
            <a:off x="334795" y="5569250"/>
            <a:ext cx="853731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Twentieth Century"/>
                <a:ea typeface="Twentieth Century"/>
                <a:cs typeface="Twentieth Century"/>
                <a:sym typeface="Twentieth Century"/>
              </a:rPr>
              <a:t>From above analysis we can see most Expensive  Restaurant as per </a:t>
            </a:r>
            <a:r>
              <a:rPr lang="en-US" sz="2000" b="1" dirty="0" err="1">
                <a:solidFill>
                  <a:schemeClr val="tx1"/>
                </a:solidFill>
                <a:latin typeface="Twentieth Century"/>
                <a:ea typeface="Twentieth Century"/>
                <a:cs typeface="Twentieth Century"/>
                <a:sym typeface="Twentieth Century"/>
              </a:rPr>
              <a:t>rateing</a:t>
            </a:r>
            <a:r>
              <a:rPr lang="en-US" sz="2000" b="1" dirty="0">
                <a:solidFill>
                  <a:schemeClr val="tx1"/>
                </a:solidFill>
                <a:latin typeface="Twentieth Century"/>
                <a:ea typeface="Twentieth Century"/>
                <a:cs typeface="Twentieth Century"/>
                <a:sym typeface="Twentieth Century"/>
              </a:rPr>
              <a:t> and cost are collage-</a:t>
            </a:r>
            <a:r>
              <a:rPr lang="en-US" sz="2000" b="1" dirty="0" err="1">
                <a:solidFill>
                  <a:schemeClr val="tx1"/>
                </a:solidFill>
                <a:latin typeface="Twentieth Century"/>
                <a:ea typeface="Twentieth Century"/>
                <a:cs typeface="Twentieth Century"/>
                <a:sym typeface="Twentieth Century"/>
              </a:rPr>
              <a:t>hyatt</a:t>
            </a:r>
            <a:r>
              <a:rPr lang="en-US" sz="2000" b="1" dirty="0">
                <a:solidFill>
                  <a:schemeClr val="tx1"/>
                </a:solidFill>
                <a:latin typeface="Twentieth Century"/>
                <a:ea typeface="Twentieth Century"/>
                <a:cs typeface="Twentieth Century"/>
                <a:sym typeface="Twentieth Century"/>
              </a:rPr>
              <a:t> Hyderabad </a:t>
            </a:r>
            <a:r>
              <a:rPr lang="en-US" sz="2000" b="1" dirty="0" err="1">
                <a:solidFill>
                  <a:schemeClr val="tx1"/>
                </a:solidFill>
                <a:latin typeface="Twentieth Century"/>
                <a:ea typeface="Twentieth Century"/>
                <a:cs typeface="Twentieth Century"/>
                <a:sym typeface="Twentieth Century"/>
              </a:rPr>
              <a:t>gachbowl</a:t>
            </a:r>
            <a:endParaRPr sz="2000" b="1" dirty="0">
              <a:solidFill>
                <a:schemeClr val="tx1"/>
              </a:solidFill>
              <a:latin typeface="Twentieth Century"/>
              <a:ea typeface="Twentieth Century"/>
              <a:cs typeface="Twentieth Century"/>
              <a:sym typeface="Twentieth Century"/>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95" y="1177636"/>
            <a:ext cx="8327760" cy="425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139</TotalTime>
  <Words>1248</Words>
  <Application>Microsoft Office PowerPoint</Application>
  <PresentationFormat>On-screen Show (4:3)</PresentationFormat>
  <Paragraphs>100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Twentieth 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Shubham Dukare</cp:lastModifiedBy>
  <cp:revision>12</cp:revision>
  <dcterms:created xsi:type="dcterms:W3CDTF">2022-08-15T13:08:19Z</dcterms:created>
  <dcterms:modified xsi:type="dcterms:W3CDTF">2022-09-11T11:40:51Z</dcterms:modified>
</cp:coreProperties>
</file>