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301" r:id="rId2"/>
    <p:sldId id="304" r:id="rId3"/>
    <p:sldId id="305" r:id="rId4"/>
    <p:sldId id="306" r:id="rId5"/>
    <p:sldId id="307" r:id="rId6"/>
    <p:sldId id="308" r:id="rId7"/>
    <p:sldId id="309" r:id="rId8"/>
    <p:sldId id="303" r:id="rId9"/>
    <p:sldId id="300" r:id="rId10"/>
    <p:sldId id="310" r:id="rId11"/>
    <p:sldId id="311" r:id="rId12"/>
    <p:sldId id="312" r:id="rId13"/>
    <p:sldId id="313" r:id="rId14"/>
    <p:sldId id="302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993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1508" autoAdjust="0"/>
  </p:normalViewPr>
  <p:slideViewPr>
    <p:cSldViewPr>
      <p:cViewPr varScale="1">
        <p:scale>
          <a:sx n="94" d="100"/>
          <a:sy n="94" d="100"/>
        </p:scale>
        <p:origin x="-230" y="-67"/>
      </p:cViewPr>
      <p:guideLst>
        <p:guide orient="horz" pos="2880"/>
        <p:guide pos="29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33D62-7891-4E69-BBA9-5484BD24214A}" type="datetimeFigureOut">
              <a:rPr lang="en-US" smtClean="0"/>
              <a:pPr/>
              <a:t>12/13/2019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76F5F-616A-4FCC-867F-A0A06AC9FD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6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8BAB-61F3-4B22-8256-E30CAEA51F5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8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8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9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9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1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5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0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5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8B4-F502-4E57-8D96-1F878A96C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F032-D757-4E68-9FA0-884B36741F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4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6B2F25-21CA-4FD6-91B2-9989193E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935760" y="1988840"/>
            <a:ext cx="3888432" cy="3877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8C376-8906-46C0-B563-77F79D148E29}"/>
              </a:ext>
            </a:extLst>
          </p:cNvPr>
          <p:cNvSpPr txBox="1"/>
          <p:nvPr/>
        </p:nvSpPr>
        <p:spPr>
          <a:xfrm>
            <a:off x="1919536" y="838806"/>
            <a:ext cx="7488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Design and selection of Electric </a:t>
            </a:r>
            <a:r>
              <a:rPr lang="en-IN" sz="4400" dirty="0" err="1"/>
              <a:t>sysem</a:t>
            </a:r>
            <a:r>
              <a:rPr lang="en-IN" sz="4400" dirty="0"/>
              <a:t> in 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3102E-89B9-4C3D-B0A9-7E5B84325161}"/>
              </a:ext>
            </a:extLst>
          </p:cNvPr>
          <p:cNvSpPr txBox="1"/>
          <p:nvPr/>
        </p:nvSpPr>
        <p:spPr>
          <a:xfrm>
            <a:off x="695400" y="3789040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Project By:-</a:t>
            </a:r>
          </a:p>
          <a:p>
            <a:r>
              <a:rPr lang="en-IN" sz="2800" dirty="0"/>
              <a:t>Sagar Shinde,</a:t>
            </a:r>
          </a:p>
          <a:p>
            <a:r>
              <a:rPr lang="en-IN" sz="2800" dirty="0" err="1"/>
              <a:t>Sairaj</a:t>
            </a:r>
            <a:r>
              <a:rPr lang="en-IN" sz="2800" dirty="0"/>
              <a:t> Deshmukh,</a:t>
            </a:r>
          </a:p>
          <a:p>
            <a:r>
              <a:rPr lang="en-IN" sz="2800" dirty="0"/>
              <a:t>Shubham Suryawanshi,</a:t>
            </a:r>
          </a:p>
          <a:p>
            <a:r>
              <a:rPr lang="en-IN" sz="2800" dirty="0"/>
              <a:t>Akash </a:t>
            </a:r>
            <a:r>
              <a:rPr lang="en-IN" sz="2800"/>
              <a:t>Waghmare.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DB5BA-0A65-45C8-B226-D4B3DD59A187}"/>
              </a:ext>
            </a:extLst>
          </p:cNvPr>
          <p:cNvSpPr txBox="1"/>
          <p:nvPr/>
        </p:nvSpPr>
        <p:spPr>
          <a:xfrm>
            <a:off x="9192344" y="443537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Project Guide:-</a:t>
            </a:r>
          </a:p>
          <a:p>
            <a:r>
              <a:rPr lang="en-IN" sz="2800" dirty="0"/>
              <a:t>Prof. S.S. Kadlag.</a:t>
            </a:r>
          </a:p>
        </p:txBody>
      </p:sp>
    </p:spTree>
    <p:extLst>
      <p:ext uri="{BB962C8B-B14F-4D97-AF65-F5344CB8AC3E}">
        <p14:creationId xmlns:p14="http://schemas.microsoft.com/office/powerpoint/2010/main" val="285049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1424" y="764704"/>
            <a:ext cx="2531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Modifications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472" y="2276872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Improvement in wire harnessing.         </a:t>
            </a:r>
          </a:p>
          <a:p>
            <a:pPr marL="342900" indent="-342900">
              <a:buAutoNum type="arabicPeriod"/>
            </a:pPr>
            <a:r>
              <a:rPr lang="en-IN" sz="2800" dirty="0"/>
              <a:t>Algorithm for having more control over the system. </a:t>
            </a:r>
          </a:p>
          <a:p>
            <a:pPr marL="342900" indent="-342900">
              <a:buAutoNum type="arabicPeriod"/>
            </a:pPr>
            <a:r>
              <a:rPr lang="en-IN" sz="2800" dirty="0"/>
              <a:t>Real-time Data monitoring and Data acquisition capability.</a:t>
            </a:r>
          </a:p>
          <a:p>
            <a:pPr marL="342900" indent="-342900">
              <a:buAutoNum type="arabicPeriod"/>
            </a:pPr>
            <a:r>
              <a:rPr lang="en-IN" sz="2800" dirty="0"/>
              <a:t>Visual representation of fault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411123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3432" y="1300118"/>
            <a:ext cx="360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 Improvement in ware harnessing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916832"/>
            <a:ext cx="8978280" cy="38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5400" y="1140481"/>
            <a:ext cx="36766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 Algorithm for having more control over the system. </a:t>
            </a:r>
          </a:p>
          <a:p>
            <a:r>
              <a:rPr lang="en-IN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92628"/>
            <a:ext cx="5395067" cy="6593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400" y="2852936"/>
            <a:ext cx="4466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will detect connected components</a:t>
            </a:r>
          </a:p>
          <a:p>
            <a:r>
              <a:rPr lang="en-IN" dirty="0"/>
              <a:t>and check for parameters.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parameters beyond the limit then </a:t>
            </a:r>
          </a:p>
          <a:p>
            <a:r>
              <a:rPr lang="en-IN" dirty="0"/>
              <a:t>Shutdown and don’t allow system to start.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every thing is fine then start the system.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600" y="375900"/>
            <a:ext cx="6646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3. Real-time Data monitoring and Data acquisition capability.</a:t>
            </a:r>
          </a:p>
          <a:p>
            <a:r>
              <a:rPr lang="en-IN" sz="2000" b="1" dirty="0"/>
              <a:t>4. Visual representation of fault in the system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9376" y="1019194"/>
            <a:ext cx="7062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Achieved by USB Serial communication between system and compute.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 Computer has a software developed in Unity 3d.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Logged data can be used for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988840"/>
            <a:ext cx="9289781" cy="45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8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359E2D-7C31-4517-94AF-9D8F4FA541A7}"/>
              </a:ext>
            </a:extLst>
          </p:cNvPr>
          <p:cNvSpPr txBox="1"/>
          <p:nvPr/>
        </p:nvSpPr>
        <p:spPr>
          <a:xfrm>
            <a:off x="1487488" y="2028616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Conclusion:-</a:t>
            </a:r>
          </a:p>
          <a:p>
            <a:r>
              <a:rPr lang="en-IN" sz="2400" dirty="0"/>
              <a:t>From this we can conclude that  </a:t>
            </a:r>
          </a:p>
          <a:p>
            <a:pPr marL="457200" indent="-457200">
              <a:buAutoNum type="arabicPeriod"/>
            </a:pPr>
            <a:r>
              <a:rPr lang="en-IN" sz="2400" dirty="0"/>
              <a:t>Basic Design of electric vehicle system</a:t>
            </a:r>
          </a:p>
          <a:p>
            <a:pPr marL="457200" indent="-457200">
              <a:buAutoNum type="arabicPeriod"/>
            </a:pPr>
            <a:r>
              <a:rPr lang="en-IN" sz="2400" dirty="0"/>
              <a:t>Selection of suitable traction equipment </a:t>
            </a:r>
          </a:p>
          <a:p>
            <a:pPr marL="457200" indent="-457200">
              <a:buAutoNum type="arabicPeriod"/>
            </a:pPr>
            <a:r>
              <a:rPr lang="en-IN" sz="2400" dirty="0"/>
              <a:t>Required protections for BMS and controller</a:t>
            </a:r>
          </a:p>
          <a:p>
            <a:pPr marL="457200" indent="-457200">
              <a:buAutoNum type="arabicPeriod"/>
            </a:pPr>
            <a:r>
              <a:rPr lang="en-IN" sz="2400" dirty="0"/>
              <a:t>Improvement in Vehicle</a:t>
            </a:r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55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B37D3A-A0AE-4186-BB7E-8235FF276670}"/>
              </a:ext>
            </a:extLst>
          </p:cNvPr>
          <p:cNvSpPr txBox="1"/>
          <p:nvPr/>
        </p:nvSpPr>
        <p:spPr>
          <a:xfrm>
            <a:off x="1631504" y="980728"/>
            <a:ext cx="4968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Contents:-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400" dirty="0"/>
              <a:t>(HV) High voltage system</a:t>
            </a:r>
          </a:p>
          <a:p>
            <a:pPr marL="342900" indent="-342900">
              <a:buAutoNum type="arabicPeriod"/>
            </a:pPr>
            <a:r>
              <a:rPr lang="en-IN" sz="2400" dirty="0"/>
              <a:t>(LV) Low system</a:t>
            </a:r>
          </a:p>
          <a:p>
            <a:pPr marL="342900" indent="-342900">
              <a:buAutoNum type="arabicPeriod"/>
            </a:pPr>
            <a:r>
              <a:rPr lang="en-IN" sz="2400" dirty="0"/>
              <a:t>Traction power calculation</a:t>
            </a:r>
          </a:p>
          <a:p>
            <a:pPr marL="342900" indent="-342900">
              <a:buAutoNum type="arabicPeriod"/>
            </a:pPr>
            <a:r>
              <a:rPr lang="en-IN" sz="2400" dirty="0"/>
              <a:t>Motor selection </a:t>
            </a:r>
          </a:p>
          <a:p>
            <a:pPr marL="342900" indent="-342900">
              <a:buAutoNum type="arabicPeriod"/>
            </a:pPr>
            <a:r>
              <a:rPr lang="en-IN" sz="2400" dirty="0"/>
              <a:t>Motor controller selection</a:t>
            </a:r>
          </a:p>
          <a:p>
            <a:pPr marL="342900" indent="-342900">
              <a:buAutoNum type="arabicPeriod"/>
            </a:pPr>
            <a:r>
              <a:rPr lang="en-IN" sz="2400" dirty="0"/>
              <a:t>Battery and BMS selection and specification</a:t>
            </a:r>
          </a:p>
          <a:p>
            <a:pPr marL="342900" indent="-342900">
              <a:buAutoNum type="arabicPeriod"/>
            </a:pPr>
            <a:r>
              <a:rPr lang="en-IN" sz="2400" dirty="0"/>
              <a:t>Modifications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3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3B2D6B-1C40-4A9E-8B7B-FA0D0299A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" y="764704"/>
            <a:ext cx="6931209" cy="33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5793C9-3635-41B2-A3F1-B70762F818AE}"/>
              </a:ext>
            </a:extLst>
          </p:cNvPr>
          <p:cNvSpPr txBox="1"/>
          <p:nvPr/>
        </p:nvSpPr>
        <p:spPr>
          <a:xfrm>
            <a:off x="191344" y="47550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HV High Voltage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E335C-26F5-4713-8D68-268B898A0962}"/>
              </a:ext>
            </a:extLst>
          </p:cNvPr>
          <p:cNvSpPr txBox="1"/>
          <p:nvPr/>
        </p:nvSpPr>
        <p:spPr>
          <a:xfrm>
            <a:off x="1271464" y="45201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(LV) Low Voltage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007062"/>
            <a:ext cx="7489710" cy="37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5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ishal PC\Downloads\SHAREit\vivo 1601\photo\New Doc 2018-09-01_1_oooop.jpg">
            <a:extLst>
              <a:ext uri="{FF2B5EF4-FFF2-40B4-BE49-F238E27FC236}">
                <a16:creationId xmlns:a16="http://schemas.microsoft.com/office/drawing/2014/main" id="{B0889865-9C73-4182-8E91-940EEB72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5131" y="-58803"/>
            <a:ext cx="2520721" cy="56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47188-DC97-46BE-9A07-4CA9A4CEDBFA}"/>
              </a:ext>
            </a:extLst>
          </p:cNvPr>
          <p:cNvSpPr txBox="1"/>
          <p:nvPr/>
        </p:nvSpPr>
        <p:spPr>
          <a:xfrm>
            <a:off x="479376" y="83671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Traction Power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47ACE-2DEB-474E-B901-B535AD648B72}"/>
              </a:ext>
            </a:extLst>
          </p:cNvPr>
          <p:cNvSpPr txBox="1"/>
          <p:nvPr/>
        </p:nvSpPr>
        <p:spPr>
          <a:xfrm>
            <a:off x="1762496" y="4365104"/>
            <a:ext cx="77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Required Motor Output power  =  Gear ration   x    F </a:t>
            </a:r>
            <a:r>
              <a:rPr lang="en-IN" sz="1400" dirty="0"/>
              <a:t>total    </a:t>
            </a:r>
            <a:r>
              <a:rPr lang="en-IN" b="1" dirty="0"/>
              <a:t>X   Radius of tyre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1533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8EA20-5FFA-4FC9-BE4C-64CC23802218}"/>
              </a:ext>
            </a:extLst>
          </p:cNvPr>
          <p:cNvSpPr txBox="1"/>
          <p:nvPr/>
        </p:nvSpPr>
        <p:spPr>
          <a:xfrm flipH="1">
            <a:off x="983432" y="1916832"/>
            <a:ext cx="756084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Type of motor (</a:t>
            </a:r>
            <a:r>
              <a:rPr lang="en-IN" sz="2400" dirty="0" err="1"/>
              <a:t>Bldc</a:t>
            </a:r>
            <a:r>
              <a:rPr lang="en-IN" sz="2400" dirty="0"/>
              <a:t>, Induction motor, etc)</a:t>
            </a:r>
          </a:p>
          <a:p>
            <a:pPr marL="342900" indent="-342900">
              <a:buAutoNum type="arabicPeriod"/>
            </a:pPr>
            <a:r>
              <a:rPr lang="en-IN" sz="2400" dirty="0"/>
              <a:t>Type of motor controller (Sinusoidal, Trapezoidal)</a:t>
            </a:r>
          </a:p>
          <a:p>
            <a:pPr marL="342900" indent="-342900">
              <a:buAutoNum type="arabicPeriod"/>
            </a:pPr>
            <a:r>
              <a:rPr lang="en-IN" sz="2400" dirty="0"/>
              <a:t>Max Output Torque and Speed</a:t>
            </a:r>
          </a:p>
          <a:p>
            <a:pPr marL="342900" indent="-342900">
              <a:buAutoNum type="arabicPeriod"/>
            </a:pPr>
            <a:r>
              <a:rPr lang="en-IN" sz="2400" dirty="0"/>
              <a:t>Driving cycle </a:t>
            </a:r>
          </a:p>
          <a:p>
            <a:pPr marL="342900" indent="-342900">
              <a:buAutoNum type="arabicPeriod"/>
            </a:pPr>
            <a:r>
              <a:rPr lang="en-IN" sz="2400" dirty="0"/>
              <a:t>Based on Battery capacity</a:t>
            </a:r>
          </a:p>
          <a:p>
            <a:pPr marL="342900" indent="-342900">
              <a:buAutoNum type="arabicPeriod"/>
            </a:pPr>
            <a:r>
              <a:rPr lang="en-IN" sz="2400" dirty="0"/>
              <a:t>Vehicle configuration (hybrid, pure electric, Wheel Hub drive)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65838-27C9-445B-88A3-CBA6811D62C4}"/>
              </a:ext>
            </a:extLst>
          </p:cNvPr>
          <p:cNvSpPr txBox="1"/>
          <p:nvPr/>
        </p:nvSpPr>
        <p:spPr>
          <a:xfrm>
            <a:off x="1153737" y="646977"/>
            <a:ext cx="299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Motor selection</a:t>
            </a:r>
          </a:p>
        </p:txBody>
      </p:sp>
    </p:spTree>
    <p:extLst>
      <p:ext uri="{BB962C8B-B14F-4D97-AF65-F5344CB8AC3E}">
        <p14:creationId xmlns:p14="http://schemas.microsoft.com/office/powerpoint/2010/main" val="268579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3E2BF9-59CF-4965-983D-B707E093798C}"/>
              </a:ext>
            </a:extLst>
          </p:cNvPr>
          <p:cNvSpPr txBox="1"/>
          <p:nvPr/>
        </p:nvSpPr>
        <p:spPr>
          <a:xfrm>
            <a:off x="767408" y="83671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Motor Controller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1BA3D-9D05-470C-A0B5-1E05B1D4F3D6}"/>
              </a:ext>
            </a:extLst>
          </p:cNvPr>
          <p:cNvSpPr txBox="1"/>
          <p:nvPr/>
        </p:nvSpPr>
        <p:spPr>
          <a:xfrm>
            <a:off x="1343472" y="198884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800" dirty="0"/>
              <a:t>Type of motor rotor position sensing</a:t>
            </a:r>
          </a:p>
          <a:p>
            <a:pPr marL="457200" indent="-457200">
              <a:buAutoNum type="arabicPeriod"/>
            </a:pPr>
            <a:r>
              <a:rPr lang="en-IN" sz="2800" dirty="0"/>
              <a:t>Type of motor (BLDC, Induction motor)</a:t>
            </a:r>
          </a:p>
          <a:p>
            <a:pPr marL="457200" indent="-457200">
              <a:buAutoNum type="arabicPeriod"/>
            </a:pPr>
            <a:r>
              <a:rPr lang="en-IN" sz="2800" dirty="0"/>
              <a:t>Maximum short circuit current </a:t>
            </a:r>
          </a:p>
          <a:p>
            <a:pPr marL="457200" indent="-457200">
              <a:buAutoNum type="arabicPeriod"/>
            </a:pPr>
            <a:r>
              <a:rPr lang="en-IN" sz="2800" dirty="0"/>
              <a:t>Current and Voltage rating</a:t>
            </a:r>
          </a:p>
          <a:p>
            <a:pPr marL="457200" indent="-457200">
              <a:buAutoNum type="arabicPeriod"/>
            </a:pPr>
            <a:r>
              <a:rPr lang="en-IN" sz="2800" dirty="0"/>
              <a:t>Type of communication (CAN bus, I2C)</a:t>
            </a:r>
          </a:p>
          <a:p>
            <a:endParaRPr lang="en-IN" sz="2800" dirty="0"/>
          </a:p>
          <a:p>
            <a:pPr marL="457200" indent="-457200">
              <a:buAutoNum type="arabicPeriod"/>
            </a:pPr>
            <a:endParaRPr lang="en-IN" sz="2800" dirty="0"/>
          </a:p>
          <a:p>
            <a:pPr marL="457200" indent="-457200"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122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ACCC6-2BC3-43A5-9C95-270CF0C195F3}"/>
              </a:ext>
            </a:extLst>
          </p:cNvPr>
          <p:cNvSpPr txBox="1"/>
          <p:nvPr/>
        </p:nvSpPr>
        <p:spPr>
          <a:xfrm>
            <a:off x="407368" y="20027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Battery and BMS selection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94C4F-741C-4CE7-8F5E-3C7666302E91}"/>
              </a:ext>
            </a:extLst>
          </p:cNvPr>
          <p:cNvSpPr txBox="1"/>
          <p:nvPr/>
        </p:nvSpPr>
        <p:spPr>
          <a:xfrm>
            <a:off x="1055440" y="1348821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Required voltage and current rating </a:t>
            </a:r>
          </a:p>
          <a:p>
            <a:pPr marL="342900" indent="-342900">
              <a:buAutoNum type="arabicPeriod"/>
            </a:pPr>
            <a:r>
              <a:rPr lang="en-IN" dirty="0"/>
              <a:t>Type of cell chemistry (we used Li-ion cylindrical type 18650-3)</a:t>
            </a:r>
          </a:p>
          <a:p>
            <a:pPr marL="342900" indent="-342900">
              <a:buAutoNum type="arabicPeriod"/>
            </a:pPr>
            <a:r>
              <a:rPr lang="en-IN" dirty="0"/>
              <a:t>Charging time </a:t>
            </a:r>
          </a:p>
          <a:p>
            <a:pPr marL="342900" indent="-342900">
              <a:buAutoNum type="arabicPeriod"/>
            </a:pPr>
            <a:r>
              <a:rPr lang="en-IN" dirty="0"/>
              <a:t>Maximum watt hour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69828-845E-4353-8B56-56B7DC1A09E4}"/>
              </a:ext>
            </a:extLst>
          </p:cNvPr>
          <p:cNvSpPr txBox="1"/>
          <p:nvPr/>
        </p:nvSpPr>
        <p:spPr>
          <a:xfrm>
            <a:off x="1055440" y="911346"/>
            <a:ext cx="4248472" cy="47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Battery Selection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EBC35-8A58-483E-B1EA-865CC3F351F1}"/>
              </a:ext>
            </a:extLst>
          </p:cNvPr>
          <p:cNvGrpSpPr/>
          <p:nvPr/>
        </p:nvGrpSpPr>
        <p:grpSpPr>
          <a:xfrm>
            <a:off x="1055440" y="4148192"/>
            <a:ext cx="9226396" cy="3238133"/>
            <a:chOff x="1199456" y="3198167"/>
            <a:chExt cx="4400543" cy="32381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DE4D71-9DB4-4DBB-BF97-97FBD5162191}"/>
                </a:ext>
              </a:extLst>
            </p:cNvPr>
            <p:cNvSpPr txBox="1"/>
            <p:nvPr/>
          </p:nvSpPr>
          <p:spPr>
            <a:xfrm>
              <a:off x="1199456" y="3198167"/>
              <a:ext cx="4248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BMS selection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AD8F2-2D18-4229-B1EB-4CF8031585D9}"/>
                </a:ext>
              </a:extLst>
            </p:cNvPr>
            <p:cNvSpPr txBox="1"/>
            <p:nvPr/>
          </p:nvSpPr>
          <p:spPr>
            <a:xfrm>
              <a:off x="1233800" y="3850977"/>
              <a:ext cx="436619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/>
                <a:t>Type of cell chemistry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Number of Cell modules in series (we have used  15s connector BMS for 14cell modules.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Max and Min current output.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Charging method (pulse, PWM)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BMS having protection such as max current, overcharging, reverse polarity protection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1EF200-7D32-4EDE-B08C-0B68C6397027}"/>
              </a:ext>
            </a:extLst>
          </p:cNvPr>
          <p:cNvSpPr txBox="1"/>
          <p:nvPr/>
        </p:nvSpPr>
        <p:spPr>
          <a:xfrm flipH="1">
            <a:off x="1821239" y="2879225"/>
            <a:ext cx="42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Battery cells = 700 cells</a:t>
            </a:r>
          </a:p>
          <a:p>
            <a:r>
              <a:rPr lang="en-IN" dirty="0"/>
              <a:t>Battery Voltage = 14 * 3.7 = 51.8V</a:t>
            </a:r>
          </a:p>
          <a:p>
            <a:r>
              <a:rPr lang="en-IN" dirty="0"/>
              <a:t>Battery Current = 50 * 2.2 = 110 A</a:t>
            </a:r>
          </a:p>
        </p:txBody>
      </p:sp>
    </p:spTree>
    <p:extLst>
      <p:ext uri="{BB962C8B-B14F-4D97-AF65-F5344CB8AC3E}">
        <p14:creationId xmlns:p14="http://schemas.microsoft.com/office/powerpoint/2010/main" val="8747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A7717-EAB9-4031-BCCC-A24AB8BDCB2C}"/>
              </a:ext>
            </a:extLst>
          </p:cNvPr>
          <p:cNvSpPr txBox="1"/>
          <p:nvPr/>
        </p:nvSpPr>
        <p:spPr>
          <a:xfrm>
            <a:off x="407368" y="1300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BMS Battery Management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CE6B8-6B4B-4C35-A06C-04C91FA63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42" y="690947"/>
            <a:ext cx="9389515" cy="61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24192" y="1072021"/>
            <a:ext cx="3825227" cy="967581"/>
          </a:xfrm>
        </p:spPr>
        <p:txBody>
          <a:bodyPr>
            <a:normAutofit/>
          </a:bodyPr>
          <a:lstStyle/>
          <a:p>
            <a:r>
              <a:rPr lang="en-IN" sz="3200" b="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TRAIN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50456"/>
              </p:ext>
            </p:extLst>
          </p:nvPr>
        </p:nvGraphicFramePr>
        <p:xfrm>
          <a:off x="1239471" y="4252849"/>
          <a:ext cx="4551006" cy="1676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4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BLDC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MOTOR SPECIFICATIONS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Transmission unit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Elec. Controller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Max. Power (kw)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4.5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Max. rpm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4500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Rated current</a:t>
                      </a:r>
                      <a:r>
                        <a:rPr lang="en-US" sz="1600" baseline="0" dirty="0"/>
                        <a:t> (A)</a:t>
                      </a:r>
                      <a:endParaRPr lang="en-US" sz="1600" dirty="0"/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296800" y="-699458"/>
            <a:ext cx="380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23594"/>
              </p:ext>
            </p:extLst>
          </p:nvPr>
        </p:nvGraphicFramePr>
        <p:xfrm>
          <a:off x="1252686" y="2362841"/>
          <a:ext cx="4537791" cy="1859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29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CONTROLLER SPECIFICATIONS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56">
                <a:tc>
                  <a:txBody>
                    <a:bodyPr/>
                    <a:lstStyle/>
                    <a:p>
                      <a:r>
                        <a:rPr lang="en-US" sz="1400" dirty="0"/>
                        <a:t>Motor</a:t>
                      </a:r>
                      <a:r>
                        <a:rPr lang="en-US" sz="1400" baseline="0" dirty="0"/>
                        <a:t> controller</a:t>
                      </a:r>
                      <a:endParaRPr lang="en-US" sz="1400" dirty="0"/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Kelly KLS7245H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56">
                <a:tc>
                  <a:txBody>
                    <a:bodyPr/>
                    <a:lstStyle/>
                    <a:p>
                      <a:r>
                        <a:rPr lang="en-US" sz="1400" dirty="0"/>
                        <a:t>Rated Voltage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24V-72V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56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Continuous  Current</a:t>
                      </a:r>
                      <a:endParaRPr lang="en-US" sz="1400" dirty="0"/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140 A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56">
                <a:tc>
                  <a:txBody>
                    <a:bodyPr/>
                    <a:lstStyle/>
                    <a:p>
                      <a:r>
                        <a:rPr lang="en-US" sz="1400" dirty="0"/>
                        <a:t>Max. Current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350 A 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56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frequency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kHz </a:t>
                      </a:r>
                    </a:p>
                  </a:txBody>
                  <a:tcPr marL="117297" marR="1172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5896"/>
              </p:ext>
            </p:extLst>
          </p:nvPr>
        </p:nvGraphicFramePr>
        <p:xfrm>
          <a:off x="1271464" y="1021721"/>
          <a:ext cx="4519014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4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BATTERY SPECIFICATIONS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45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Lithium 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45">
                <a:tc>
                  <a:txBody>
                    <a:bodyPr/>
                    <a:lstStyle/>
                    <a:p>
                      <a:r>
                        <a:rPr lang="en-US" sz="1600" dirty="0"/>
                        <a:t>Voltage (v)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51.8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45">
                <a:tc>
                  <a:txBody>
                    <a:bodyPr/>
                    <a:lstStyle/>
                    <a:p>
                      <a:r>
                        <a:rPr lang="en-US" sz="1600" dirty="0"/>
                        <a:t>Current rating (Ah)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6D8A419-3C6C-4683-B7D8-C472ACB95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7" t="11830" r="19288" b="5913"/>
          <a:stretch/>
        </p:blipFill>
        <p:spPr>
          <a:xfrm>
            <a:off x="7300356" y="2208364"/>
            <a:ext cx="3984950" cy="2714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596493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493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TRAIN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Unknown User</cp:lastModifiedBy>
  <cp:revision>357</cp:revision>
  <dcterms:created xsi:type="dcterms:W3CDTF">2018-06-13T12:26:08Z</dcterms:created>
  <dcterms:modified xsi:type="dcterms:W3CDTF">2019-12-13T03:44:54Z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2018-06-13T00:00:00Z</vt:filetime>
  </property>
</Properties>
</file>