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Caveat"/>
      <p:regular r:id="rId29"/>
      <p:bold r:id="rId30"/>
    </p:embeddedFont>
    <p:embeddedFont>
      <p:font typeface="Lobster"/>
      <p:regular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Pacifico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cific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bster-regular.fntdata"/><Relationship Id="rId30" Type="http://schemas.openxmlformats.org/officeDocument/2006/relationships/font" Target="fonts/Cave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14c21ae0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14c21ae0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2837b690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2837b690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2837b690b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2837b690b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2837b690b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2837b690b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2837b690b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2837b690b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f34d62d9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f34d62d9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f34d62d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f34d62d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f34d62d9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f34d62d9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f34d62d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f34d62d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f34d62d9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f34d62d9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837b6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837b6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2837b6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2837b6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2837b690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2837b690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14c244fb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14c244fb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14363bb2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14363bb2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4363bb20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14363bb20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4c244fb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14c244fb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2837b67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2837b6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2837b67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2837b67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2837b67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2837b67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14c21ae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14c21ae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2837b690b_5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2837b690b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350325" y="168450"/>
            <a:ext cx="5380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   Maulana Azad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 National Institute of Technology,Bhopal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(Computer Science and Engineering Department)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	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      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Minor Project on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Real time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Face Mask Detection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b="1" lang="en" sz="13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	   	   under the Guidance of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Prof. Sanyam Shukla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		 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(CSE Department MANIT, Bhopal)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			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				Submitted By: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Shubham Jhalani   Sandeep Kumar   Mansi Badole      Yogesh Kumar Ahirwar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181112077             181112084	 181112082           181112089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CSE	                   CSE	             CSE		      CSE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MANIT,Bhopal	       MANIT,Bhopal	 MANIT,Bhopal      MANIT,Bhopal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113" y="1173150"/>
            <a:ext cx="1511775" cy="1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0" y="145100"/>
            <a:ext cx="57340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4">
            <a:alphaModFix/>
          </a:blip>
          <a:srcRect b="0" l="0" r="42086" t="0"/>
          <a:stretch/>
        </p:blipFill>
        <p:spPr>
          <a:xfrm>
            <a:off x="3798425" y="3018163"/>
            <a:ext cx="4952025" cy="20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0" y="3638100"/>
            <a:ext cx="37110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 sz="2200">
                <a:solidFill>
                  <a:srgbClr val="FFFFFF"/>
                </a:solidFill>
              </a:rPr>
              <a:t>Fully Connected</a:t>
            </a: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FFFF"/>
                </a:solidFill>
              </a:rPr>
              <a:t>Layer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5924800" y="145100"/>
            <a:ext cx="30000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Max Pooling</a:t>
            </a:r>
            <a:endParaRPr b="1"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    </a:t>
            </a:r>
            <a:r>
              <a:rPr b="1" lang="en" sz="32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3200">
                <a:latin typeface="Arial"/>
                <a:ea typeface="Arial"/>
                <a:cs typeface="Arial"/>
                <a:sym typeface="Arial"/>
              </a:rPr>
              <a:t>rtificial Neural Networks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veat"/>
                <a:ea typeface="Caveat"/>
                <a:cs typeface="Caveat"/>
                <a:sym typeface="Caveat"/>
              </a:rPr>
              <a:t>ANN is a ML approach inspired by way in which brain perform a particular task. It actually mimic the human brain.</a:t>
            </a:r>
            <a:endParaRPr sz="23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97500" y="2571750"/>
            <a:ext cx="73359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Connecting Links with weights.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Adder Function (Linear Combiner)Σwjxj+Bias(b)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Activation Function y = ф(u+b)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297500" y="393750"/>
            <a:ext cx="70389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         </a:t>
            </a:r>
            <a:r>
              <a:rPr lang="en" sz="3200"/>
              <a:t>Artificial Neural Networks</a:t>
            </a: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350" y="1246350"/>
            <a:ext cx="6502801" cy="36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200"/>
            <a:ext cx="7038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veat"/>
                <a:ea typeface="Caveat"/>
                <a:cs typeface="Caveat"/>
                <a:sym typeface="Caveat"/>
              </a:rPr>
              <a:t>                  </a:t>
            </a:r>
            <a:r>
              <a:rPr lang="en" sz="3300" u="sng">
                <a:latin typeface="Caveat"/>
                <a:ea typeface="Caveat"/>
                <a:cs typeface="Caveat"/>
                <a:sym typeface="Caveat"/>
              </a:rPr>
              <a:t>Activation Functions</a:t>
            </a:r>
            <a:endParaRPr sz="3300" u="sng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533875" y="950575"/>
            <a:ext cx="8229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➢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Sigmoid Activation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➢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ReLU Activation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➢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Softmax Activation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500" y="807325"/>
            <a:ext cx="5126475" cy="16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513" y="2487100"/>
            <a:ext cx="5124450" cy="2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3875" y="3864850"/>
            <a:ext cx="1696775" cy="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7519" y="3864850"/>
            <a:ext cx="1669493" cy="4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4750" y="4356550"/>
            <a:ext cx="1996150" cy="56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6650" y="2693400"/>
            <a:ext cx="2381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1297500" y="65100"/>
            <a:ext cx="70389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</a:t>
            </a:r>
            <a:r>
              <a:rPr lang="en" sz="3000" u="sng">
                <a:latin typeface="Pacifico"/>
                <a:ea typeface="Pacifico"/>
                <a:cs typeface="Pacifico"/>
                <a:sym typeface="Pacifico"/>
              </a:rPr>
              <a:t>Backpropagation</a:t>
            </a:r>
            <a:endParaRPr sz="3000" u="sng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599000" y="768300"/>
            <a:ext cx="82686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 sz="2800"/>
              <a:t>Provides an efficient way to compute</a:t>
            </a:r>
            <a:r>
              <a:rPr lang="en" sz="2800"/>
              <a:t> </a:t>
            </a:r>
            <a:r>
              <a:rPr lang="en" sz="2800"/>
              <a:t>gradients and it is a special case of reverse-mode automatic differentiation</a:t>
            </a:r>
            <a:endParaRPr sz="2800"/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5988" r="0" t="0"/>
          <a:stretch/>
        </p:blipFill>
        <p:spPr>
          <a:xfrm>
            <a:off x="156275" y="2867025"/>
            <a:ext cx="5955125" cy="21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088" y="2562213"/>
            <a:ext cx="26765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5">
            <a:alphaModFix/>
          </a:blip>
          <a:srcRect b="14507" l="7182" r="48204" t="30643"/>
          <a:stretch/>
        </p:blipFill>
        <p:spPr>
          <a:xfrm>
            <a:off x="4870050" y="2083425"/>
            <a:ext cx="1823000" cy="6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1297500" y="393750"/>
            <a:ext cx="70389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                      </a:t>
            </a:r>
            <a:r>
              <a:rPr b="1" lang="en" sz="2900">
                <a:latin typeface="Georgia"/>
                <a:ea typeface="Georgia"/>
                <a:cs typeface="Georgia"/>
                <a:sym typeface="Georgia"/>
              </a:rPr>
              <a:t>Face Recognition</a:t>
            </a:r>
            <a:endParaRPr b="1" sz="29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0" r="0" t="-2364"/>
          <a:stretch/>
        </p:blipFill>
        <p:spPr>
          <a:xfrm>
            <a:off x="4857500" y="1420450"/>
            <a:ext cx="3646576" cy="29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2600" y="1016850"/>
            <a:ext cx="3809400" cy="368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A facial recognition system is a technology capable of matching a human face from a digital image or a video frame against a database of faces, typically employed to authenticate users through ID verification services, works by pinpointing and measuring facial features from a given image</a:t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Face Recognition basically involves four steps:</a:t>
            </a:r>
            <a:endParaRPr sz="1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eorgia"/>
              <a:buAutoNum type="arabicPeriod"/>
            </a:pPr>
            <a:r>
              <a:rPr lang="en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Face Detection </a:t>
            </a:r>
            <a:endParaRPr sz="1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eorgia"/>
              <a:buAutoNum type="arabicPeriod"/>
            </a:pPr>
            <a:r>
              <a:rPr lang="en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Face Alignment</a:t>
            </a:r>
            <a:endParaRPr sz="1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eorgia"/>
              <a:buAutoNum type="arabicPeriod"/>
            </a:pPr>
            <a:r>
              <a:rPr lang="en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Feature Extraction</a:t>
            </a:r>
            <a:endParaRPr sz="1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eorgia"/>
              <a:buAutoNum type="arabicPeriod"/>
            </a:pPr>
            <a:r>
              <a:rPr lang="en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Face Recognition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Georgia"/>
                <a:ea typeface="Georgia"/>
                <a:cs typeface="Georgia"/>
                <a:sym typeface="Georgia"/>
              </a:rPr>
              <a:t>Face Detection</a:t>
            </a:r>
            <a:endParaRPr b="1" sz="3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98500" y="1448150"/>
            <a:ext cx="510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Face detection is the process of automatically locating human faces in visual media (Digital Image and Video)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Two Popular type of face detectors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face_recognition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library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supports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HoG Face Detector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CNN based Face Detector included in Dlib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Here we have used HoG Face Detector due to the CPU but for more accuracy and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availability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of GPU, we can use CNN based Face Detector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660100"/>
            <a:ext cx="3961876" cy="25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/>
        </p:nvSpPr>
        <p:spPr>
          <a:xfrm>
            <a:off x="1420450" y="433600"/>
            <a:ext cx="666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HoG FACE DETECTOR</a:t>
            </a:r>
            <a:endParaRPr b="1"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0" y="1157000"/>
            <a:ext cx="5907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HoG is generally used for object  detection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HoG relies on distribution of intensity gradients or edge direction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endParaRPr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Faster while using in CPU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Works under small occlusion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CONS</a:t>
            </a:r>
            <a:endParaRPr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 size of face should be 80*80 px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Doesn’t work for side face or high extremes of non frontal faces like looking up and down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Doesn’t work under heavy occlusion (sunglasses, hat/cap, scarf etc. 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25" y="1157000"/>
            <a:ext cx="1820625" cy="15711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050" y="2880550"/>
            <a:ext cx="1791400" cy="14549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1297500" y="287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              </a:t>
            </a:r>
            <a:r>
              <a:rPr b="1" lang="en" sz="2500">
                <a:latin typeface="Georgia"/>
                <a:ea typeface="Georgia"/>
                <a:cs typeface="Georgia"/>
                <a:sym typeface="Georgia"/>
              </a:rPr>
              <a:t>CNN Face Detector in Dlib</a:t>
            </a:r>
            <a:endParaRPr b="1"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72425" y="1085075"/>
            <a:ext cx="7038900" cy="3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This method uses Object Detector with CNN based features.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The training process is simple. No need for a large amount of training data.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500">
                <a:latin typeface="Georgia"/>
                <a:ea typeface="Georgia"/>
                <a:cs typeface="Georgia"/>
                <a:sym typeface="Georgia"/>
              </a:rPr>
              <a:t>Pros</a:t>
            </a:r>
            <a:endParaRPr b="1" i="1"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Detect Multiple Face orientations</a:t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Works with medium occlusion</a:t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Fast on GPU</a:t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Cons</a:t>
            </a:r>
            <a:endParaRPr b="1" i="1"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Very slow on CPU</a:t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425" y="2258975"/>
            <a:ext cx="5072175" cy="1902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/>
        </p:nvSpPr>
        <p:spPr>
          <a:xfrm>
            <a:off x="1450350" y="104650"/>
            <a:ext cx="68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SMTP (SIMPLE MAIL TRANSFER PROTOCOL)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512550" y="3020300"/>
            <a:ext cx="8324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Georgia"/>
              <a:buAutoNum type="arabicPeriod"/>
            </a:pP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SMTP is a set of </a:t>
            </a: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communication</a:t>
            </a: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guideline that allows a software to transmit an e-mail over the internet </a:t>
            </a: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using</a:t>
            </a: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port number 465 and 587.</a:t>
            </a:r>
            <a:endParaRPr sz="15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Georgia"/>
              <a:buAutoNum type="arabicPeriod"/>
            </a:pP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It provide email exchange between users of same or different computers.</a:t>
            </a:r>
            <a:endParaRPr sz="15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Georgia"/>
              <a:buAutoNum type="arabicPeriod"/>
            </a:pP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Its main purpose is to </a:t>
            </a: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set up</a:t>
            </a: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communication rules between servers.</a:t>
            </a:r>
            <a:r>
              <a:rPr lang="en" sz="15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The servers have a way of  identifying themselves and announcing what kind of communication they are trying to perform.</a:t>
            </a:r>
            <a:endParaRPr sz="15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975" y="658750"/>
            <a:ext cx="3070051" cy="21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00" y="0"/>
            <a:ext cx="5622276" cy="5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1439425" y="-134075"/>
            <a:ext cx="6925800" cy="66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latin typeface="Caveat"/>
                <a:ea typeface="Caveat"/>
                <a:cs typeface="Caveat"/>
                <a:sym typeface="Caveat"/>
              </a:rPr>
              <a:t>Libraries Used</a:t>
            </a:r>
            <a:endParaRPr b="1" sz="3700" u="sng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NumPy       : For Numerical Computation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Pandas       : For Importing Files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Tensorflow  : Used as Backend to run the program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Keras          :  To Implement the CNN Libraries and Image Processing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○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.models        : To initialise the CNN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○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.layers        : To Implement all layers (Convolution, MaxPooling, Flatten,          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                   Fully Connected Layer)        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○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.callbacks   : To store the model result at epoch for further use(ModelCheckpoint)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○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.preprocessing  : Used to Process the images, text etc.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■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. image   : Used to Process images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openCV       : To be Used for Live interaction to user(Enable Webcam to detect mask)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dlib  :  It’s C++ toolkit use for facial and its landmark detection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Face_recognition : Used to recognise face using dlib’s face recognition feature.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Pickle : Used to dump or extract variables in memory.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Smtplib : Used to Send email to the person.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Csv  : Used to read/write data in csv file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veat"/>
              <a:buChar char="●"/>
            </a:pPr>
            <a:r>
              <a:rPr lang="en" sz="1700">
                <a:latin typeface="Caveat"/>
                <a:ea typeface="Caveat"/>
                <a:cs typeface="Caveat"/>
                <a:sym typeface="Caveat"/>
              </a:rPr>
              <a:t>Os : Used for some os command directly in pyhton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latin typeface="Caveat"/>
                <a:ea typeface="Caveat"/>
                <a:cs typeface="Caveat"/>
                <a:sym typeface="Caveat"/>
              </a:rPr>
              <a:t>Language To Be Used</a:t>
            </a:r>
            <a:endParaRPr b="1" sz="3200" u="sng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veat"/>
                <a:ea typeface="Caveat"/>
                <a:cs typeface="Caveat"/>
                <a:sym typeface="Caveat"/>
              </a:rPr>
              <a:t>Python 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: version(3.8) is used.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Caveat"/>
                <a:ea typeface="Caveat"/>
                <a:cs typeface="Caveat"/>
                <a:sym typeface="Caveat"/>
              </a:rPr>
              <a:t>Software To Be Used</a:t>
            </a:r>
            <a:endParaRPr b="1" sz="3300" u="sng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i="1" lang="en" sz="2200">
                <a:latin typeface="Caveat"/>
                <a:ea typeface="Caveat"/>
                <a:cs typeface="Caveat"/>
                <a:sym typeface="Caveat"/>
              </a:rPr>
              <a:t>Spyder </a:t>
            </a:r>
            <a:r>
              <a:rPr lang="en" sz="2200">
                <a:latin typeface="Caveat"/>
                <a:ea typeface="Caveat"/>
                <a:cs typeface="Caveat"/>
                <a:sym typeface="Caveat"/>
              </a:rPr>
              <a:t> : version (4.1.4) to run the Python Program installed via Anaconda.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veat"/>
                <a:ea typeface="Caveat"/>
                <a:cs typeface="Caveat"/>
                <a:sym typeface="Caveat"/>
              </a:rPr>
              <a:t>As it’s a python file can be run on any python Software(like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veat"/>
                <a:ea typeface="Caveat"/>
                <a:cs typeface="Caveat"/>
                <a:sym typeface="Caveat"/>
              </a:rPr>
              <a:t>PyCharm, Sublime text, Jupyter Notebook etc.) </a:t>
            </a:r>
            <a:endParaRPr sz="2200">
              <a:latin typeface="Caveat"/>
              <a:ea typeface="Caveat"/>
              <a:cs typeface="Caveat"/>
              <a:sym typeface="Cavea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                            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-2103" l="0" r="1263" t="0"/>
          <a:stretch/>
        </p:blipFill>
        <p:spPr>
          <a:xfrm>
            <a:off x="523726" y="1184300"/>
            <a:ext cx="8347074" cy="37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 txBox="1"/>
          <p:nvPr/>
        </p:nvSpPr>
        <p:spPr>
          <a:xfrm>
            <a:off x="1203800" y="205200"/>
            <a:ext cx="6538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SCREENSHOT OF THE OUTPUT</a:t>
            </a:r>
            <a:endParaRPr sz="16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1789800" y="455970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1203800" y="654200"/>
            <a:ext cx="60459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got accuracy of 91% on Training Set and 88% on the Test Set.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1297500" y="1376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800"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12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489000" y="31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Deep Learning</a:t>
            </a:r>
            <a:endParaRPr sz="1400" u="sng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26100" y="1358000"/>
            <a:ext cx="75018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an AI function that mimics the workings of the human brain in processing data for use in detecting objects, recognizing speech, translating languages, and making decisions.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727" y="2491113"/>
            <a:ext cx="3865734" cy="22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907750" y="2712375"/>
            <a:ext cx="1883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798300" y="2809155"/>
            <a:ext cx="2216052" cy="1614276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Why Deep Learning</a:t>
            </a:r>
            <a:r>
              <a:rPr b="1" lang="en" sz="2800" u="sng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?</a:t>
            </a:r>
            <a:endParaRPr b="1" sz="2800" u="sng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74650" y="52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Neural Networks</a:t>
            </a:r>
            <a:endParaRPr b="1" sz="26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02000" y="1913650"/>
            <a:ext cx="519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Artificial Neural Networks (ANN)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Convolution Neural Networks (CNN)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Recurrent Neural Networks (RNN)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800" y="1604450"/>
            <a:ext cx="3995801" cy="27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147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veat"/>
                <a:ea typeface="Caveat"/>
                <a:cs typeface="Caveat"/>
                <a:sym typeface="Caveat"/>
              </a:rPr>
              <a:t>What is CNN</a:t>
            </a:r>
            <a:endParaRPr u="sng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85725"/>
            <a:ext cx="7038899" cy="178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1384700" y="2628175"/>
            <a:ext cx="7113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Visualization of Image by Computer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2975" y="3067700"/>
            <a:ext cx="4927949" cy="16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757825" y="2902300"/>
            <a:ext cx="20799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1870375" y="273450"/>
            <a:ext cx="5062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CONTENTS OF CLASSIC CNN</a:t>
            </a:r>
            <a:endParaRPr sz="1900" u="sng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310925" y="836250"/>
            <a:ext cx="74976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veat"/>
              <a:buAutoNum type="arabicPeriod"/>
            </a:pP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Convolutional Layer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Activation operation following each convolutional layer(Relu Function)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veat"/>
              <a:buAutoNum type="arabicPeriod"/>
            </a:pP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Pooling layer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veat"/>
              <a:buAutoNum type="arabicPeriod"/>
            </a:pP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Flatten layer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veat"/>
              <a:buAutoNum type="arabicPeriod"/>
            </a:pP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Fully Connected layer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21728" l="5071" r="8235" t="7147"/>
          <a:stretch/>
        </p:blipFill>
        <p:spPr>
          <a:xfrm>
            <a:off x="274100" y="2886175"/>
            <a:ext cx="2079975" cy="16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2475000" y="3547250"/>
            <a:ext cx="411300" cy="25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225" y="2870063"/>
            <a:ext cx="2676526" cy="16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b="0" l="0" r="12018" t="0"/>
          <a:stretch/>
        </p:blipFill>
        <p:spPr>
          <a:xfrm>
            <a:off x="6336900" y="2816050"/>
            <a:ext cx="2339725" cy="16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/>
          <p:nvPr/>
        </p:nvSpPr>
        <p:spPr>
          <a:xfrm>
            <a:off x="5804675" y="3563375"/>
            <a:ext cx="411300" cy="25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506150" y="4568950"/>
            <a:ext cx="1463724" cy="314658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Resizing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3542999" y="4568950"/>
            <a:ext cx="1683288" cy="314658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Kernel / Filter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6607200" y="4568945"/>
            <a:ext cx="1741176" cy="369360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Visualized</a:t>
            </a:r>
            <a:r>
              <a:rPr lang="en">
                <a:solidFill>
                  <a:srgbClr val="FFFFFF"/>
                </a:solidFill>
              </a:rPr>
              <a:t> Curve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3015150" y="386975"/>
            <a:ext cx="303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TRAINING</a:t>
            </a:r>
            <a:endParaRPr sz="1900" u="sng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177050" y="983675"/>
            <a:ext cx="651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veat"/>
              <a:buAutoNum type="arabicPeriod"/>
            </a:pP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Forward Pass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veat"/>
              <a:buAutoNum type="arabicPeriod"/>
            </a:pP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Loss Function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50" y="1821875"/>
            <a:ext cx="43148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1177050" y="2647075"/>
            <a:ext cx="2708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3.   </a:t>
            </a: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Backward Pass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4.   Weight Update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838" y="3485275"/>
            <a:ext cx="40862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6175450" y="2515325"/>
            <a:ext cx="854400" cy="5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255725" y="1991363"/>
            <a:ext cx="1660716" cy="1644624"/>
          </a:xfrm>
          <a:prstGeom prst="cloud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TESTING</a:t>
            </a:r>
            <a:endParaRPr sz="2000" u="sng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75" y="3199425"/>
            <a:ext cx="39338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638" y="605675"/>
            <a:ext cx="42767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>
            <p:ph type="title"/>
          </p:nvPr>
        </p:nvSpPr>
        <p:spPr>
          <a:xfrm>
            <a:off x="716175" y="104175"/>
            <a:ext cx="76203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Example:-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038" y="605663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0"/>
          <p:cNvCxnSpPr/>
          <p:nvPr/>
        </p:nvCxnSpPr>
        <p:spPr>
          <a:xfrm>
            <a:off x="4117363" y="1607225"/>
            <a:ext cx="6081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2650" y="2980125"/>
            <a:ext cx="25527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-128850" y="1415225"/>
            <a:ext cx="55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Convolution Layer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450" y="-12"/>
            <a:ext cx="5863550" cy="50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374250" y="2120725"/>
            <a:ext cx="55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different types of Filters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sed for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purposes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