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3"/>
  </p:notesMasterIdLst>
  <p:sldIdLst>
    <p:sldId id="256" r:id="rId5"/>
    <p:sldId id="314" r:id="rId6"/>
    <p:sldId id="257" r:id="rId7"/>
    <p:sldId id="258" r:id="rId8"/>
    <p:sldId id="294" r:id="rId9"/>
    <p:sldId id="297" r:id="rId10"/>
    <p:sldId id="300" r:id="rId11"/>
    <p:sldId id="311" r:id="rId12"/>
    <p:sldId id="313" r:id="rId13"/>
    <p:sldId id="305" r:id="rId14"/>
    <p:sldId id="307" r:id="rId15"/>
    <p:sldId id="308" r:id="rId16"/>
    <p:sldId id="298" r:id="rId17"/>
    <p:sldId id="309" r:id="rId18"/>
    <p:sldId id="312" r:id="rId19"/>
    <p:sldId id="315" r:id="rId20"/>
    <p:sldId id="310" r:id="rId21"/>
    <p:sldId id="265" r:id="rId22"/>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460" userDrawn="1">
          <p15:clr>
            <a:srgbClr val="A4A3A4"/>
          </p15:clr>
        </p15:guide>
        <p15:guide id="4" orient="horz" pos="2696" userDrawn="1">
          <p15:clr>
            <a:srgbClr val="A4A3A4"/>
          </p15:clr>
        </p15:guide>
        <p15:guide id="5" pos="612" userDrawn="1">
          <p15:clr>
            <a:srgbClr val="A4A3A4"/>
          </p15:clr>
        </p15:guide>
        <p15:guide id="6" pos="60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8C3E9-F383-45DB-A78C-A08DF154DE51}" v="91" dt="2022-12-26T16:24:08.1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2" autoAdjust="0"/>
  </p:normalViewPr>
  <p:slideViewPr>
    <p:cSldViewPr>
      <p:cViewPr varScale="1">
        <p:scale>
          <a:sx n="45" d="100"/>
          <a:sy n="45" d="100"/>
        </p:scale>
        <p:origin x="540" y="52"/>
      </p:cViewPr>
      <p:guideLst>
        <p:guide orient="horz" pos="344"/>
        <p:guide pos="11460"/>
        <p:guide orient="horz" pos="2696"/>
        <p:guide pos="612"/>
        <p:guide pos="608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26.12.2022</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12/26/2022</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librosa.org/doc/latest/index.html" TargetMode="External"/><Relationship Id="rId2" Type="http://schemas.openxmlformats.org/officeDocument/2006/relationships/hyperlink" Target="https://peerj.com/articles/cs-369/" TargetMode="External"/><Relationship Id="rId1" Type="http://schemas.openxmlformats.org/officeDocument/2006/relationships/slideLayout" Target="../slideLayouts/slideLayout7.xml"/><Relationship Id="rId6" Type="http://schemas.openxmlformats.org/officeDocument/2006/relationships/hyperlink" Target="https://peerj.com/articles/3257/#fig-1" TargetMode="External"/><Relationship Id="rId5" Type="http://schemas.openxmlformats.org/officeDocument/2006/relationships/hyperlink" Target="https://scholar.google.com/scholar_lookup?title=Bildverarbeitung%20f%C3%BCr%20Die%20Medizin%202020%E2%80%94Informatik%20Aktuell&amp;author=Maier-Hein&amp;publication_year=2020" TargetMode="External"/><Relationship Id="rId4" Type="http://schemas.openxmlformats.org/officeDocument/2006/relationships/hyperlink" Target="https://scholar.google.com/scholar_lookup?title=COPD%20classification%20in%20CT%20images%20using%20a%203D%20convolutional%20neural%20network&amp;author=Ahmed&amp;publication_year=202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NULL"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vbookshelf/respiratory-sound-databas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lang="en-US" sz="3200" spc="-10" dirty="0">
                <a:solidFill>
                  <a:srgbClr val="FFFFFF"/>
                </a:solidFill>
                <a:cs typeface="Source Sans Pro Light"/>
              </a:rPr>
              <a:t>AI</a:t>
            </a:r>
            <a:endParaRPr lang="en-US" sz="3200" dirty="0">
              <a:cs typeface="Source Sans Pro Light"/>
            </a:endParaRPr>
          </a:p>
        </p:txBody>
      </p:sp>
      <p:sp>
        <p:nvSpPr>
          <p:cNvPr id="5" name="object 5"/>
          <p:cNvSpPr txBox="1"/>
          <p:nvPr/>
        </p:nvSpPr>
        <p:spPr>
          <a:xfrm>
            <a:off x="5428958" y="241300"/>
            <a:ext cx="5600198" cy="580928"/>
          </a:xfrm>
          <a:prstGeom prst="rect">
            <a:avLst/>
          </a:prstGeom>
          <a:noFill/>
        </p:spPr>
        <p:txBody>
          <a:bodyPr vert="horz" wrap="square" lIns="0" tIns="87630" rIns="0" bIns="0" rtlCol="0">
            <a:spAutoFit/>
          </a:bodyPr>
          <a:lstStyle/>
          <a:p>
            <a:pPr marL="495300">
              <a:spcBef>
                <a:spcPts val="690"/>
              </a:spcBef>
            </a:pPr>
            <a:r>
              <a:rPr lang="en-US" sz="3200" spc="-10" dirty="0">
                <a:solidFill>
                  <a:srgbClr val="FFFFFF"/>
                </a:solidFill>
                <a:cs typeface="Source Sans Pro Light"/>
              </a:rPr>
              <a:t>DEEP LEARNING</a:t>
            </a:r>
            <a:endParaRPr lang="en-US" sz="3200" dirty="0">
              <a:cs typeface="Source Sans Pro Light"/>
            </a:endParaRPr>
          </a:p>
        </p:txBody>
      </p:sp>
      <p:sp>
        <p:nvSpPr>
          <p:cNvPr id="6" name="object 6"/>
          <p:cNvSpPr txBox="1"/>
          <p:nvPr/>
        </p:nvSpPr>
        <p:spPr>
          <a:xfrm>
            <a:off x="10419556"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cs typeface="Source Sans Pro Light"/>
              </a:rPr>
              <a:t>CNN</a:t>
            </a:r>
            <a:endParaRPr lang="en-US"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solidFill>
                  <a:srgbClr val="FFFFFF"/>
                </a:solidFill>
                <a:cs typeface="Source Sans Pro Light"/>
              </a:rPr>
              <a:t>AUDIO</a:t>
            </a:r>
            <a:endParaRPr lang="en-US" sz="3200" dirty="0">
              <a:cs typeface="Source Sans Pro Light"/>
            </a:endParaRPr>
          </a:p>
        </p:txBody>
      </p:sp>
      <p:sp>
        <p:nvSpPr>
          <p:cNvPr id="18" name="object 18"/>
          <p:cNvSpPr txBox="1"/>
          <p:nvPr/>
        </p:nvSpPr>
        <p:spPr>
          <a:xfrm>
            <a:off x="361156" y="4093165"/>
            <a:ext cx="9677400" cy="1013291"/>
          </a:xfrm>
          <a:prstGeom prst="rect">
            <a:avLst/>
          </a:prstGeom>
        </p:spPr>
        <p:txBody>
          <a:bodyPr vert="horz" wrap="square" lIns="0" tIns="12700" rIns="0" bIns="0" rtlCol="0">
            <a:spAutoFit/>
          </a:bodyPr>
          <a:lstStyle/>
          <a:p>
            <a:pPr marL="12700" marR="5080" indent="360680" algn="ctr">
              <a:lnSpc>
                <a:spcPct val="102400"/>
              </a:lnSpc>
            </a:pPr>
            <a:r>
              <a:rPr lang="en-US" sz="6600" dirty="0">
                <a:solidFill>
                  <a:schemeClr val="accent1"/>
                </a:solidFill>
                <a:cs typeface="Source Sans Pro"/>
              </a:rPr>
              <a:t>COPD Detection with CNNs</a:t>
            </a:r>
          </a:p>
        </p:txBody>
      </p:sp>
      <p:sp>
        <p:nvSpPr>
          <p:cNvPr id="19" name="object 19"/>
          <p:cNvSpPr/>
          <p:nvPr/>
        </p:nvSpPr>
        <p:spPr>
          <a:xfrm flipV="1">
            <a:off x="513556" y="4889497"/>
            <a:ext cx="9601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lang="en-US"/>
          </a:p>
        </p:txBody>
      </p:sp>
      <p:sp>
        <p:nvSpPr>
          <p:cNvPr id="20" name="object 20"/>
          <p:cNvSpPr txBox="1"/>
          <p:nvPr/>
        </p:nvSpPr>
        <p:spPr>
          <a:xfrm>
            <a:off x="1255670" y="5175523"/>
            <a:ext cx="7888372" cy="1490152"/>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solidFill>
                  <a:srgbClr val="00A0EF"/>
                </a:solidFill>
                <a:cs typeface="Source Sans Pro Light"/>
              </a:rPr>
              <a:t>Audio/Sound Classification Using Deep Learning</a:t>
            </a:r>
            <a:endParaRPr lang="en-US" sz="4800" dirty="0">
              <a:cs typeface="Source Sans Pro Light"/>
            </a:endParaRPr>
          </a:p>
        </p:txBody>
      </p:sp>
      <p:pic>
        <p:nvPicPr>
          <p:cNvPr id="1032" name="Picture 8" descr="Premium Vector | Lungs logo respiratory system icon lungs care template  design vector emblem design concept symbol">
            <a:extLst>
              <a:ext uri="{FF2B5EF4-FFF2-40B4-BE49-F238E27FC236}">
                <a16:creationId xmlns:a16="http://schemas.microsoft.com/office/drawing/2014/main" id="{D7AB1391-2AFB-90CF-6506-1468ABFA36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7364" y="2139946"/>
            <a:ext cx="5499101" cy="54991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37142E-2EDA-F8AE-CEC1-AF1BAEF8B806}"/>
              </a:ext>
            </a:extLst>
          </p:cNvPr>
          <p:cNvSpPr txBox="1"/>
          <p:nvPr/>
        </p:nvSpPr>
        <p:spPr>
          <a:xfrm>
            <a:off x="361156" y="9175572"/>
            <a:ext cx="7128792" cy="1200329"/>
          </a:xfrm>
          <a:prstGeom prst="rect">
            <a:avLst/>
          </a:prstGeom>
          <a:noFill/>
        </p:spPr>
        <p:txBody>
          <a:bodyPr wrap="square" rtlCol="0">
            <a:spAutoFit/>
          </a:bodyPr>
          <a:lstStyle/>
          <a:p>
            <a:r>
              <a:rPr lang="en-US" sz="2400" dirty="0">
                <a:solidFill>
                  <a:srgbClr val="002060"/>
                </a:solidFill>
              </a:rPr>
              <a:t>By the student of MTech (AI/ML):- </a:t>
            </a:r>
          </a:p>
          <a:p>
            <a:r>
              <a:rPr lang="en-US" sz="2400" dirty="0">
                <a:solidFill>
                  <a:srgbClr val="002060"/>
                </a:solidFill>
              </a:rPr>
              <a:t>SHUBHAM RAJ (22070149027)</a:t>
            </a:r>
          </a:p>
          <a:p>
            <a:r>
              <a:rPr lang="en-US" sz="2400" dirty="0">
                <a:solidFill>
                  <a:srgbClr val="002060"/>
                </a:solidFill>
              </a:rPr>
              <a:t>VISHWAKARMA SANDEEP (22070149031)</a:t>
            </a:r>
            <a:endParaRPr lang="en-UG" sz="2400" dirty="0">
              <a:solidFill>
                <a:srgbClr val="002060"/>
              </a:solidFill>
            </a:endParaRPr>
          </a:p>
        </p:txBody>
      </p:sp>
      <p:sp>
        <p:nvSpPr>
          <p:cNvPr id="8" name="TextBox 7">
            <a:extLst>
              <a:ext uri="{FF2B5EF4-FFF2-40B4-BE49-F238E27FC236}">
                <a16:creationId xmlns:a16="http://schemas.microsoft.com/office/drawing/2014/main" id="{157D0E46-6D80-5E4B-206C-D918E384DECE}"/>
              </a:ext>
            </a:extLst>
          </p:cNvPr>
          <p:cNvSpPr txBox="1"/>
          <p:nvPr/>
        </p:nvSpPr>
        <p:spPr>
          <a:xfrm>
            <a:off x="14593757" y="8990906"/>
            <a:ext cx="7584915" cy="1569660"/>
          </a:xfrm>
          <a:prstGeom prst="rect">
            <a:avLst/>
          </a:prstGeom>
          <a:noFill/>
        </p:spPr>
        <p:txBody>
          <a:bodyPr wrap="square" rtlCol="0">
            <a:spAutoFit/>
          </a:bodyPr>
          <a:lstStyle/>
          <a:p>
            <a:r>
              <a:rPr lang="en-US" sz="2400" dirty="0">
                <a:solidFill>
                  <a:schemeClr val="accent1">
                    <a:lumMod val="50000"/>
                  </a:schemeClr>
                </a:solidFill>
              </a:rPr>
              <a:t>Under the guidance of:</a:t>
            </a:r>
          </a:p>
          <a:p>
            <a:r>
              <a:rPr lang="en-US" sz="2400" dirty="0">
                <a:solidFill>
                  <a:schemeClr val="accent1">
                    <a:lumMod val="50000"/>
                  </a:schemeClr>
                </a:solidFill>
              </a:rPr>
              <a:t>         Dr Shruti Patil</a:t>
            </a:r>
          </a:p>
          <a:p>
            <a:r>
              <a:rPr lang="en-US" sz="2400" dirty="0">
                <a:solidFill>
                  <a:schemeClr val="accent1">
                    <a:lumMod val="50000"/>
                  </a:schemeClr>
                </a:solidFill>
              </a:rPr>
              <a:t>         Prof. Ruchi Jayswal</a:t>
            </a:r>
          </a:p>
          <a:p>
            <a:r>
              <a:rPr lang="en-US" sz="2400" dirty="0">
                <a:solidFill>
                  <a:schemeClr val="accent1">
                    <a:lumMod val="50000"/>
                  </a:schemeClr>
                </a:solidFill>
              </a:rPr>
              <a:t>         Prof. Preksha Pareek</a:t>
            </a:r>
            <a:endParaRPr lang="en-UG" sz="2400" dirty="0">
              <a:solidFill>
                <a:schemeClr val="accent1">
                  <a:lumMod val="50000"/>
                </a:schemeClr>
              </a:solidFill>
            </a:endParaRPr>
          </a:p>
        </p:txBody>
      </p:sp>
      <p:pic>
        <p:nvPicPr>
          <p:cNvPr id="6146" name="Picture 2" descr="Symbiosis Institute of Technology(SIT) College Details | Campushunt">
            <a:extLst>
              <a:ext uri="{FF2B5EF4-FFF2-40B4-BE49-F238E27FC236}">
                <a16:creationId xmlns:a16="http://schemas.microsoft.com/office/drawing/2014/main" id="{DB332D0B-5B89-F695-5BC7-83596E744A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7924" y="1257246"/>
            <a:ext cx="2413463" cy="2413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828000"/>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Feature Extraction</a:t>
            </a:r>
            <a:endParaRPr lang="en-US" sz="2800" dirty="0">
              <a:cs typeface="Source Sans Pro Light"/>
            </a:endParaRPr>
          </a:p>
        </p:txBody>
      </p:sp>
      <p:sp>
        <p:nvSpPr>
          <p:cNvPr id="6" name="TextBox 5">
            <a:extLst>
              <a:ext uri="{FF2B5EF4-FFF2-40B4-BE49-F238E27FC236}">
                <a16:creationId xmlns:a16="http://schemas.microsoft.com/office/drawing/2014/main" id="{951EE535-DF2B-1C8C-3871-FEAD0B6807A8}"/>
              </a:ext>
            </a:extLst>
          </p:cNvPr>
          <p:cNvSpPr txBox="1"/>
          <p:nvPr/>
        </p:nvSpPr>
        <p:spPr>
          <a:xfrm>
            <a:off x="665956" y="2250356"/>
            <a:ext cx="9343256" cy="2800767"/>
          </a:xfrm>
          <a:prstGeom prst="rect">
            <a:avLst/>
          </a:prstGeom>
          <a:noFill/>
        </p:spPr>
        <p:txBody>
          <a:bodyPr wrap="square" rtlCol="0">
            <a:spAutoFit/>
          </a:bodyPr>
          <a:lstStyle/>
          <a:p>
            <a:r>
              <a:rPr lang="en-US" sz="2800" dirty="0">
                <a:solidFill>
                  <a:srgbClr val="292929"/>
                </a:solidFill>
                <a:latin typeface="source-serif-pro"/>
              </a:rPr>
              <a:t>After Data Processing we will use the Librosa library in python </a:t>
            </a:r>
          </a:p>
          <a:p>
            <a:r>
              <a:rPr lang="en-US" sz="2800" dirty="0">
                <a:solidFill>
                  <a:srgbClr val="292929"/>
                </a:solidFill>
                <a:latin typeface="source-serif-pro"/>
              </a:rPr>
              <a:t>to extract Spectral Features from </a:t>
            </a:r>
            <a:r>
              <a:rPr lang="en-US" sz="2800" b="1" dirty="0">
                <a:effectLst/>
                <a:latin typeface="Roboto Slab"/>
              </a:rPr>
              <a:t>Feature extraction</a:t>
            </a:r>
            <a:r>
              <a:rPr lang="en-US" sz="2800" b="1" dirty="0">
                <a:solidFill>
                  <a:srgbClr val="2980B9"/>
                </a:solidFill>
                <a:effectLst/>
                <a:latin typeface="FontAwesome"/>
              </a:rPr>
              <a:t>. </a:t>
            </a:r>
            <a:endParaRPr lang="en-US" sz="2800" b="1" i="0" dirty="0">
              <a:solidFill>
                <a:srgbClr val="404040"/>
              </a:solidFill>
              <a:effectLst/>
              <a:latin typeface="Roboto Slab"/>
            </a:endParaRPr>
          </a:p>
          <a:p>
            <a:r>
              <a:rPr lang="en-US" sz="2800" b="0" i="0" dirty="0">
                <a:solidFill>
                  <a:srgbClr val="292929"/>
                </a:solidFill>
                <a:effectLst/>
                <a:latin typeface="source-serif-pro"/>
              </a:rPr>
              <a:t>W</a:t>
            </a:r>
            <a:r>
              <a:rPr lang="en-US" sz="2800" dirty="0">
                <a:solidFill>
                  <a:srgbClr val="292929"/>
                </a:solidFill>
                <a:latin typeface="source-serif-pro"/>
              </a:rPr>
              <a:t>e will extract 5 features:-</a:t>
            </a:r>
          </a:p>
          <a:p>
            <a:endParaRPr lang="en-US" sz="2800" b="0" i="0" dirty="0">
              <a:solidFill>
                <a:srgbClr val="292929"/>
              </a:solidFill>
              <a:effectLst/>
              <a:latin typeface="source-serif-pro"/>
            </a:endParaRPr>
          </a:p>
          <a:p>
            <a:pPr algn="l"/>
            <a:endParaRPr lang="en-US" sz="2800" b="0" i="0" dirty="0">
              <a:solidFill>
                <a:srgbClr val="292929"/>
              </a:solidFill>
              <a:effectLst/>
              <a:latin typeface="source-serif-pro"/>
            </a:endParaRPr>
          </a:p>
          <a:p>
            <a:br>
              <a:rPr lang="en-US" dirty="0">
                <a:effectLst/>
              </a:rPr>
            </a:br>
            <a:endParaRPr lang="en-US" b="1" i="0" dirty="0">
              <a:solidFill>
                <a:srgbClr val="292929"/>
              </a:solidFill>
              <a:effectLst/>
              <a:latin typeface="sohne"/>
            </a:endParaRPr>
          </a:p>
        </p:txBody>
      </p:sp>
      <p:pic>
        <p:nvPicPr>
          <p:cNvPr id="7" name="Picture 6" descr="Best Engineering Colleges in Pune, Maharashtra | SIT Pune">
            <a:extLst>
              <a:ext uri="{FF2B5EF4-FFF2-40B4-BE49-F238E27FC236}">
                <a16:creationId xmlns:a16="http://schemas.microsoft.com/office/drawing/2014/main" id="{1D71E731-C458-19BA-14D6-192585FCD9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95584" y="79375"/>
            <a:ext cx="87820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D0F3868-3452-9703-1989-E12713411C01}"/>
              </a:ext>
            </a:extLst>
          </p:cNvPr>
          <p:cNvPicPr>
            <a:picLocks noChangeAspect="1"/>
          </p:cNvPicPr>
          <p:nvPr/>
        </p:nvPicPr>
        <p:blipFill rotWithShape="1">
          <a:blip r:embed="rId3"/>
          <a:srcRect l="27563" t="28703" r="9831" b="40512"/>
          <a:stretch/>
        </p:blipFill>
        <p:spPr>
          <a:xfrm>
            <a:off x="360140" y="3809150"/>
            <a:ext cx="10855307" cy="5281966"/>
          </a:xfrm>
          <a:prstGeom prst="rect">
            <a:avLst/>
          </a:prstGeom>
        </p:spPr>
      </p:pic>
      <p:pic>
        <p:nvPicPr>
          <p:cNvPr id="6146" name="Picture 2" descr="Librosa">
            <a:extLst>
              <a:ext uri="{FF2B5EF4-FFF2-40B4-BE49-F238E27FC236}">
                <a16:creationId xmlns:a16="http://schemas.microsoft.com/office/drawing/2014/main" id="{255878F8-961F-2A13-0B63-BA614BFD9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7507" y="3186460"/>
            <a:ext cx="5770133" cy="260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1056184"/>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chemeClr val="bg1"/>
                </a:solidFill>
              </a:rPr>
              <a:t>MFCCs (Mel frequency cepstral coefficients) </a:t>
            </a:r>
            <a:endParaRPr lang="en-US" sz="2800" dirty="0">
              <a:solidFill>
                <a:schemeClr val="bg1"/>
              </a:solidFill>
              <a:cs typeface="Source Sans Pro Light"/>
            </a:endParaRPr>
          </a:p>
        </p:txBody>
      </p:sp>
      <p:sp>
        <p:nvSpPr>
          <p:cNvPr id="6" name="TextBox 5">
            <a:extLst>
              <a:ext uri="{FF2B5EF4-FFF2-40B4-BE49-F238E27FC236}">
                <a16:creationId xmlns:a16="http://schemas.microsoft.com/office/drawing/2014/main" id="{951EE535-DF2B-1C8C-3871-FEAD0B6807A8}"/>
              </a:ext>
            </a:extLst>
          </p:cNvPr>
          <p:cNvSpPr txBox="1"/>
          <p:nvPr/>
        </p:nvSpPr>
        <p:spPr>
          <a:xfrm>
            <a:off x="665956" y="2250356"/>
            <a:ext cx="10855424" cy="7971413"/>
          </a:xfrm>
          <a:prstGeom prst="rect">
            <a:avLst/>
          </a:prstGeom>
          <a:noFill/>
        </p:spPr>
        <p:txBody>
          <a:bodyPr wrap="square" rtlCol="0">
            <a:spAutoFit/>
          </a:bodyPr>
          <a:lstStyle/>
          <a:p>
            <a:r>
              <a:rPr lang="en-US" sz="2800" b="0" i="0" dirty="0">
                <a:solidFill>
                  <a:srgbClr val="444444"/>
                </a:solidFill>
                <a:effectLst/>
                <a:latin typeface="Roboto" panose="02000000000000000000" pitchFamily="2" charset="0"/>
              </a:rPr>
              <a:t>Mel-frequency cepstral coefficients (MFCCs) are coefficients that collectively make up an MFC. They are derived from a type of cepstral representation of the audio clip (a nonlinear spectrum-of-a-spectrum).</a:t>
            </a:r>
            <a:endParaRPr lang="en-US" sz="2800" dirty="0">
              <a:solidFill>
                <a:srgbClr val="292929"/>
              </a:solidFill>
              <a:latin typeface="source-serif-pro"/>
            </a:endParaRPr>
          </a:p>
          <a:p>
            <a:r>
              <a:rPr lang="en-US" sz="2800" dirty="0"/>
              <a:t>The Calculation of the MFCC features is done by following steps: </a:t>
            </a:r>
          </a:p>
          <a:p>
            <a:pPr marL="514350" indent="-514350">
              <a:buAutoNum type="arabicPeriod"/>
            </a:pPr>
            <a:r>
              <a:rPr lang="en-US" sz="2800" dirty="0"/>
              <a:t>The Algorithm works by framing the signal into short frames and calculating the power spectrum periodogram estimate for each frame of the signal. </a:t>
            </a:r>
          </a:p>
          <a:p>
            <a:pPr marL="514350" indent="-514350">
              <a:buAutoNum type="arabicPeriod"/>
            </a:pPr>
            <a:r>
              <a:rPr lang="en-US" sz="2800" dirty="0"/>
              <a:t>Applying the Mel-space filter banks on the power spectra and sum the filters energies. </a:t>
            </a:r>
          </a:p>
          <a:p>
            <a:pPr marL="514350" indent="-514350">
              <a:buAutoNum type="arabicPeriod"/>
            </a:pPr>
            <a:r>
              <a:rPr lang="en-US" sz="2800" dirty="0"/>
              <a:t>Calculate the Logarithm of the filter banks’ energies and calculate the DCT (Discrete cosine transform) of the logarithms.</a:t>
            </a:r>
          </a:p>
          <a:p>
            <a:pPr marL="514350" indent="-514350">
              <a:buAutoNum type="arabicPeriod"/>
            </a:pPr>
            <a:r>
              <a:rPr lang="en-US" sz="2800" dirty="0"/>
              <a:t> 4. The DCT coefficients must be between 2-13, so the algorithm will discard the others. </a:t>
            </a:r>
          </a:p>
          <a:p>
            <a:pPr marL="514350" indent="-514350">
              <a:buAutoNum type="arabicPeriod"/>
            </a:pPr>
            <a:r>
              <a:rPr lang="en-US" sz="2800" dirty="0"/>
              <a:t>Sometimes the frame energy, Delta and Delta-Delta features are appended to each feature vector.</a:t>
            </a:r>
            <a:endParaRPr lang="en-US" sz="2800" b="0" i="0" dirty="0">
              <a:solidFill>
                <a:srgbClr val="292929"/>
              </a:solidFill>
              <a:effectLst/>
              <a:latin typeface="source-serif-pro"/>
            </a:endParaRPr>
          </a:p>
          <a:p>
            <a:pPr algn="l"/>
            <a:endParaRPr lang="en-US" sz="2800" b="0" i="0" dirty="0">
              <a:solidFill>
                <a:srgbClr val="292929"/>
              </a:solidFill>
              <a:effectLst/>
              <a:latin typeface="source-serif-pro"/>
            </a:endParaRPr>
          </a:p>
          <a:p>
            <a:br>
              <a:rPr lang="en-US" dirty="0">
                <a:effectLst/>
              </a:rPr>
            </a:br>
            <a:endParaRPr lang="en-US" b="1" i="0" dirty="0">
              <a:solidFill>
                <a:srgbClr val="292929"/>
              </a:solidFill>
              <a:effectLst/>
              <a:latin typeface="sohne"/>
            </a:endParaRPr>
          </a:p>
        </p:txBody>
      </p:sp>
      <p:pic>
        <p:nvPicPr>
          <p:cNvPr id="6146" name="Picture 2" descr="Librosa">
            <a:extLst>
              <a:ext uri="{FF2B5EF4-FFF2-40B4-BE49-F238E27FC236}">
                <a16:creationId xmlns:a16="http://schemas.microsoft.com/office/drawing/2014/main" id="{255878F8-961F-2A13-0B63-BA614BFD9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1460" y="234132"/>
            <a:ext cx="5770133" cy="260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4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1056184"/>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887422"/>
          </a:xfrm>
          <a:prstGeom prst="rect">
            <a:avLst/>
          </a:prstGeom>
        </p:spPr>
        <p:txBody>
          <a:bodyPr vert="horz" wrap="square" lIns="0" tIns="12700" rIns="0" bIns="0" rtlCol="0">
            <a:spAutoFit/>
          </a:bodyPr>
          <a:lstStyle/>
          <a:p>
            <a:pPr marL="12700">
              <a:spcBef>
                <a:spcPts val="100"/>
              </a:spcBef>
            </a:pPr>
            <a:r>
              <a:rPr lang="en-US" sz="2800" b="1" i="0" dirty="0">
                <a:solidFill>
                  <a:schemeClr val="bg1"/>
                </a:solidFill>
                <a:effectLst/>
                <a:latin typeface="sohne"/>
              </a:rPr>
              <a:t>The Mel Spectrogram</a:t>
            </a:r>
          </a:p>
          <a:p>
            <a:pPr marL="12700">
              <a:lnSpc>
                <a:spcPct val="100000"/>
              </a:lnSpc>
              <a:spcBef>
                <a:spcPts val="100"/>
              </a:spcBef>
            </a:pPr>
            <a:r>
              <a:rPr lang="en-US" sz="2800" dirty="0">
                <a:solidFill>
                  <a:schemeClr val="bg1"/>
                </a:solidFill>
              </a:rPr>
              <a:t> </a:t>
            </a:r>
            <a:endParaRPr lang="en-US" sz="2800" dirty="0">
              <a:solidFill>
                <a:schemeClr val="bg1"/>
              </a:solidFill>
              <a:cs typeface="Source Sans Pro Light"/>
            </a:endParaRPr>
          </a:p>
        </p:txBody>
      </p:sp>
      <p:pic>
        <p:nvPicPr>
          <p:cNvPr id="6146" name="Picture 2" descr="Librosa">
            <a:extLst>
              <a:ext uri="{FF2B5EF4-FFF2-40B4-BE49-F238E27FC236}">
                <a16:creationId xmlns:a16="http://schemas.microsoft.com/office/drawing/2014/main" id="{255878F8-961F-2A13-0B63-BA614BFD9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1460" y="234132"/>
            <a:ext cx="5770133" cy="26035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7B6D16A-E442-763F-EFF1-3DF59BE1C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5476" y="2964202"/>
            <a:ext cx="5923360" cy="3948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A02EACD-28A3-A5E4-651C-5F01151BE4FA}"/>
              </a:ext>
            </a:extLst>
          </p:cNvPr>
          <p:cNvPicPr>
            <a:picLocks noChangeAspect="1"/>
          </p:cNvPicPr>
          <p:nvPr/>
        </p:nvPicPr>
        <p:blipFill>
          <a:blip r:embed="rId4"/>
          <a:stretch>
            <a:fillRect/>
          </a:stretch>
        </p:blipFill>
        <p:spPr>
          <a:xfrm>
            <a:off x="418414" y="2450267"/>
            <a:ext cx="12700878" cy="6672402"/>
          </a:xfrm>
          <a:prstGeom prst="rect">
            <a:avLst/>
          </a:prstGeom>
        </p:spPr>
      </p:pic>
    </p:spTree>
    <p:extLst>
      <p:ext uri="{BB962C8B-B14F-4D97-AF65-F5344CB8AC3E}">
        <p14:creationId xmlns:p14="http://schemas.microsoft.com/office/powerpoint/2010/main" val="43196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828000"/>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CNN for Audio Classification</a:t>
            </a:r>
            <a:endParaRPr lang="en-US" sz="2800" dirty="0">
              <a:cs typeface="Source Sans Pro Light"/>
            </a:endParaRPr>
          </a:p>
        </p:txBody>
      </p:sp>
      <p:sp>
        <p:nvSpPr>
          <p:cNvPr id="6" name="TextBox 5">
            <a:extLst>
              <a:ext uri="{FF2B5EF4-FFF2-40B4-BE49-F238E27FC236}">
                <a16:creationId xmlns:a16="http://schemas.microsoft.com/office/drawing/2014/main" id="{951EE535-DF2B-1C8C-3871-FEAD0B6807A8}"/>
              </a:ext>
            </a:extLst>
          </p:cNvPr>
          <p:cNvSpPr txBox="1"/>
          <p:nvPr/>
        </p:nvSpPr>
        <p:spPr>
          <a:xfrm>
            <a:off x="665956" y="2250356"/>
            <a:ext cx="9343256" cy="6247864"/>
          </a:xfrm>
          <a:prstGeom prst="rect">
            <a:avLst/>
          </a:prstGeom>
          <a:noFill/>
        </p:spPr>
        <p:txBody>
          <a:bodyPr wrap="square" rtlCol="0">
            <a:spAutoFit/>
          </a:bodyPr>
          <a:lstStyle/>
          <a:p>
            <a:r>
              <a:rPr lang="en-US" sz="2800" b="0" i="0" dirty="0">
                <a:solidFill>
                  <a:srgbClr val="292929"/>
                </a:solidFill>
                <a:effectLst/>
                <a:latin typeface="source-serif-pro"/>
              </a:rPr>
              <a:t>Sound Classification is one of the most widely used applications in Audio Deep Learning. It involves learning to classify sounds and to predict the category of that sound. This type of problem can be applied to many practical scenarios e.g. classifying music clips to identify the genre of the music, or classifying short utterances by a set of speakers to identify the speaker based on the voice.</a:t>
            </a:r>
          </a:p>
          <a:p>
            <a:r>
              <a:rPr lang="en-US" sz="2800" b="1" i="0" dirty="0">
                <a:solidFill>
                  <a:srgbClr val="292929"/>
                </a:solidFill>
                <a:effectLst/>
                <a:latin typeface="sohne"/>
              </a:rPr>
              <a:t>Audio Classification</a:t>
            </a:r>
          </a:p>
          <a:p>
            <a:pPr algn="l"/>
            <a:r>
              <a:rPr lang="en-US" sz="2800" b="0" i="0" dirty="0">
                <a:solidFill>
                  <a:srgbClr val="292929"/>
                </a:solidFill>
                <a:effectLst/>
                <a:latin typeface="source-serif-pro"/>
              </a:rPr>
              <a:t>We will start with sound files, convert them into spectrograms, input them into a CNN plus Linear Classifier model, and produce predictions about the class to which the sound belongs.</a:t>
            </a:r>
          </a:p>
          <a:p>
            <a:pPr algn="l"/>
            <a:endParaRPr lang="en-US" sz="2800" b="0" i="0" dirty="0">
              <a:solidFill>
                <a:srgbClr val="292929"/>
              </a:solidFill>
              <a:effectLst/>
              <a:latin typeface="source-serif-pro"/>
            </a:endParaRPr>
          </a:p>
          <a:p>
            <a:br>
              <a:rPr lang="en-US" dirty="0">
                <a:effectLst/>
              </a:rPr>
            </a:br>
            <a:endParaRPr lang="en-US" b="1" i="0" dirty="0">
              <a:solidFill>
                <a:srgbClr val="292929"/>
              </a:solidFill>
              <a:effectLst/>
              <a:latin typeface="sohne"/>
            </a:endParaRPr>
          </a:p>
        </p:txBody>
      </p:sp>
      <p:cxnSp>
        <p:nvCxnSpPr>
          <p:cNvPr id="10" name="Straight Connector 9">
            <a:extLst>
              <a:ext uri="{FF2B5EF4-FFF2-40B4-BE49-F238E27FC236}">
                <a16:creationId xmlns:a16="http://schemas.microsoft.com/office/drawing/2014/main" id="{0CA6D5BE-DBCD-3929-3F07-E684F81C1107}"/>
              </a:ext>
            </a:extLst>
          </p:cNvPr>
          <p:cNvCxnSpPr/>
          <p:nvPr/>
        </p:nvCxnSpPr>
        <p:spPr>
          <a:xfrm>
            <a:off x="18344357" y="1704388"/>
            <a:ext cx="0" cy="169884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F795A19-FD30-6300-0557-3AE82F37D84D}"/>
              </a:ext>
            </a:extLst>
          </p:cNvPr>
          <p:cNvCxnSpPr/>
          <p:nvPr/>
        </p:nvCxnSpPr>
        <p:spPr>
          <a:xfrm flipH="1">
            <a:off x="11823866" y="3402484"/>
            <a:ext cx="652049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CD83824-7F0C-AABC-3137-DFD89BDB2C05}"/>
              </a:ext>
            </a:extLst>
          </p:cNvPr>
          <p:cNvCxnSpPr/>
          <p:nvPr/>
        </p:nvCxnSpPr>
        <p:spPr>
          <a:xfrm>
            <a:off x="11823866" y="3403235"/>
            <a:ext cx="0" cy="2303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descr="A picture containing chart&#10;&#10;Description automatically generated">
            <a:extLst>
              <a:ext uri="{FF2B5EF4-FFF2-40B4-BE49-F238E27FC236}">
                <a16:creationId xmlns:a16="http://schemas.microsoft.com/office/drawing/2014/main" id="{F3CA19F7-388C-C69A-3571-6FF21B8B931C}"/>
              </a:ext>
            </a:extLst>
          </p:cNvPr>
          <p:cNvPicPr>
            <a:picLocks noChangeAspect="1"/>
          </p:cNvPicPr>
          <p:nvPr/>
        </p:nvPicPr>
        <p:blipFill rotWithShape="1">
          <a:blip r:embed="rId2">
            <a:extLst>
              <a:ext uri="{28A0092B-C50C-407E-A947-70E740481C1C}">
                <a14:useLocalDpi xmlns:a14="http://schemas.microsoft.com/office/drawing/2010/main" val="0"/>
              </a:ext>
            </a:extLst>
          </a:blip>
          <a:srcRect l="1108" r="1396" b="3339"/>
          <a:stretch/>
        </p:blipFill>
        <p:spPr bwMode="auto">
          <a:xfrm>
            <a:off x="6840860" y="6931092"/>
            <a:ext cx="11366491" cy="3216200"/>
          </a:xfrm>
          <a:prstGeom prst="rect">
            <a:avLst/>
          </a:prstGeom>
          <a:noFill/>
          <a:ln>
            <a:noFill/>
          </a:ln>
          <a:extLst>
            <a:ext uri="{53640926-AAD7-44D8-BBD7-CCE9431645EC}">
              <a14:shadowObscured xmlns:a14="http://schemas.microsoft.com/office/drawing/2010/main"/>
            </a:ext>
          </a:extLst>
        </p:spPr>
      </p:pic>
      <p:pic>
        <p:nvPicPr>
          <p:cNvPr id="3" name="Picture 2" descr="Chart&#10;&#10;Description automatically generated with low confidence">
            <a:extLst>
              <a:ext uri="{FF2B5EF4-FFF2-40B4-BE49-F238E27FC236}">
                <a16:creationId xmlns:a16="http://schemas.microsoft.com/office/drawing/2014/main" id="{CD7B5DA7-F722-19BD-C9DE-4C83655E4BC4}"/>
              </a:ext>
            </a:extLst>
          </p:cNvPr>
          <p:cNvPicPr>
            <a:picLocks noChangeAspect="1"/>
          </p:cNvPicPr>
          <p:nvPr/>
        </p:nvPicPr>
        <p:blipFill rotWithShape="1">
          <a:blip r:embed="rId3">
            <a:extLst>
              <a:ext uri="{28A0092B-C50C-407E-A947-70E740481C1C}">
                <a14:useLocalDpi xmlns:a14="http://schemas.microsoft.com/office/drawing/2010/main" val="0"/>
              </a:ext>
            </a:extLst>
          </a:blip>
          <a:srcRect l="3768" t="3203" r="3768" b="50283"/>
          <a:stretch/>
        </p:blipFill>
        <p:spPr bwMode="auto">
          <a:xfrm>
            <a:off x="10297244" y="54004"/>
            <a:ext cx="8472039" cy="27363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665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828000"/>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Why CNN?</a:t>
            </a:r>
            <a:endParaRPr lang="en-US" sz="2800" dirty="0">
              <a:cs typeface="Source Sans Pro Light"/>
            </a:endParaRPr>
          </a:p>
        </p:txBody>
      </p:sp>
      <p:sp>
        <p:nvSpPr>
          <p:cNvPr id="6" name="TextBox 5">
            <a:extLst>
              <a:ext uri="{FF2B5EF4-FFF2-40B4-BE49-F238E27FC236}">
                <a16:creationId xmlns:a16="http://schemas.microsoft.com/office/drawing/2014/main" id="{951EE535-DF2B-1C8C-3871-FEAD0B6807A8}"/>
              </a:ext>
            </a:extLst>
          </p:cNvPr>
          <p:cNvSpPr txBox="1"/>
          <p:nvPr/>
        </p:nvSpPr>
        <p:spPr>
          <a:xfrm>
            <a:off x="665956" y="2250356"/>
            <a:ext cx="9343256" cy="3108543"/>
          </a:xfrm>
          <a:prstGeom prst="rect">
            <a:avLst/>
          </a:prstGeom>
          <a:noFill/>
        </p:spPr>
        <p:txBody>
          <a:bodyPr wrap="square" rtlCol="0">
            <a:spAutoFit/>
          </a:bodyPr>
          <a:lstStyle/>
          <a:p>
            <a:endParaRPr lang="en-US" sz="2800" b="0" i="0" dirty="0">
              <a:solidFill>
                <a:srgbClr val="292929"/>
              </a:solidFill>
              <a:effectLst/>
              <a:latin typeface="source-serif-pro"/>
            </a:endParaRPr>
          </a:p>
          <a:p>
            <a:pPr marL="457200" indent="-457200" algn="l">
              <a:buFont typeface="Wingdings" panose="05000000000000000000" pitchFamily="2" charset="2"/>
              <a:buChar char="q"/>
            </a:pPr>
            <a:r>
              <a:rPr lang="en-US" sz="2800" b="1" dirty="0">
                <a:solidFill>
                  <a:srgbClr val="292929"/>
                </a:solidFill>
                <a:latin typeface="sohne"/>
              </a:rPr>
              <a:t>They can discriminate </a:t>
            </a:r>
            <a:r>
              <a:rPr lang="en-US" sz="2800" b="1" dirty="0" err="1">
                <a:solidFill>
                  <a:srgbClr val="292929"/>
                </a:solidFill>
                <a:latin typeface="sohne"/>
              </a:rPr>
              <a:t>spectro</a:t>
            </a:r>
            <a:r>
              <a:rPr lang="en-US" sz="2800" b="1" dirty="0">
                <a:solidFill>
                  <a:srgbClr val="292929"/>
                </a:solidFill>
                <a:latin typeface="sohne"/>
              </a:rPr>
              <a:t>-temporal patterns.</a:t>
            </a:r>
          </a:p>
          <a:p>
            <a:pPr marL="457200" indent="-457200" algn="l">
              <a:buFont typeface="Wingdings" panose="05000000000000000000" pitchFamily="2" charset="2"/>
              <a:buChar char="q"/>
            </a:pPr>
            <a:r>
              <a:rPr lang="en-US" sz="2800" b="1" i="0" dirty="0">
                <a:solidFill>
                  <a:srgbClr val="292929"/>
                </a:solidFill>
                <a:effectLst/>
                <a:latin typeface="sohne"/>
              </a:rPr>
              <a:t>They make distinctions when sound is masked in time/frequency by other noise.</a:t>
            </a:r>
          </a:p>
          <a:p>
            <a:pPr marL="457200" indent="-457200" algn="l">
              <a:buFont typeface="Wingdings" panose="05000000000000000000" pitchFamily="2" charset="2"/>
              <a:buChar char="q"/>
            </a:pPr>
            <a:r>
              <a:rPr lang="en-US" sz="2800" dirty="0"/>
              <a:t>Improve the accuracy and reduce the complexity of the model.</a:t>
            </a:r>
          </a:p>
          <a:p>
            <a:pPr marL="457200" indent="-457200" algn="l">
              <a:buFont typeface="Wingdings" panose="05000000000000000000" pitchFamily="2" charset="2"/>
              <a:buChar char="q"/>
            </a:pPr>
            <a:r>
              <a:rPr lang="en-US" sz="2800" b="0" i="0" dirty="0">
                <a:solidFill>
                  <a:srgbClr val="292929"/>
                </a:solidFill>
                <a:effectLst/>
                <a:latin typeface="source-serif-pro"/>
              </a:rPr>
              <a:t>Best Accuracy </a:t>
            </a:r>
          </a:p>
        </p:txBody>
      </p:sp>
      <p:grpSp>
        <p:nvGrpSpPr>
          <p:cNvPr id="3" name="Group 2">
            <a:extLst>
              <a:ext uri="{FF2B5EF4-FFF2-40B4-BE49-F238E27FC236}">
                <a16:creationId xmlns:a16="http://schemas.microsoft.com/office/drawing/2014/main" id="{0820FDA5-DBA5-F319-1FB0-6175FC6CCE8F}"/>
              </a:ext>
            </a:extLst>
          </p:cNvPr>
          <p:cNvGrpSpPr/>
          <p:nvPr/>
        </p:nvGrpSpPr>
        <p:grpSpPr>
          <a:xfrm>
            <a:off x="0" y="5473300"/>
            <a:ext cx="4475411" cy="876891"/>
            <a:chOff x="-776065" y="8642689"/>
            <a:chExt cx="4837090" cy="439424"/>
          </a:xfrm>
        </p:grpSpPr>
        <p:sp>
          <p:nvSpPr>
            <p:cNvPr id="4" name="object 4">
              <a:extLst>
                <a:ext uri="{FF2B5EF4-FFF2-40B4-BE49-F238E27FC236}">
                  <a16:creationId xmlns:a16="http://schemas.microsoft.com/office/drawing/2014/main" id="{00BF2ACF-CA4F-D338-55CA-059E84C09417}"/>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2060"/>
            </a:solidFill>
          </p:spPr>
          <p:txBody>
            <a:bodyPr wrap="square" lIns="0" tIns="0" rIns="0" bIns="0" rtlCol="0"/>
            <a:lstStyle/>
            <a:p>
              <a:r>
                <a:rPr lang="en-US" sz="4000" dirty="0">
                  <a:solidFill>
                    <a:schemeClr val="bg1"/>
                  </a:solidFill>
                </a:rPr>
                <a:t>Drawbacks</a:t>
              </a:r>
            </a:p>
          </p:txBody>
        </p:sp>
        <p:sp>
          <p:nvSpPr>
            <p:cNvPr id="5" name="object 5">
              <a:extLst>
                <a:ext uri="{FF2B5EF4-FFF2-40B4-BE49-F238E27FC236}">
                  <a16:creationId xmlns:a16="http://schemas.microsoft.com/office/drawing/2014/main" id="{4B2883CC-4348-3B2D-8064-DDEB20A051C8}"/>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2060"/>
            </a:solidFill>
          </p:spPr>
          <p:txBody>
            <a:bodyPr wrap="square" lIns="0" tIns="0" rIns="0" bIns="0" rtlCol="0"/>
            <a:lstStyle/>
            <a:p>
              <a:endParaRPr lang="en-US"/>
            </a:p>
          </p:txBody>
        </p:sp>
      </p:grpSp>
      <p:sp>
        <p:nvSpPr>
          <p:cNvPr id="9" name="TextBox 8">
            <a:extLst>
              <a:ext uri="{FF2B5EF4-FFF2-40B4-BE49-F238E27FC236}">
                <a16:creationId xmlns:a16="http://schemas.microsoft.com/office/drawing/2014/main" id="{E869C106-DB65-3D7C-7346-87EFCFF3B77F}"/>
              </a:ext>
            </a:extLst>
          </p:cNvPr>
          <p:cNvSpPr txBox="1"/>
          <p:nvPr/>
        </p:nvSpPr>
        <p:spPr>
          <a:xfrm>
            <a:off x="864196" y="6895480"/>
            <a:ext cx="7704856" cy="1077218"/>
          </a:xfrm>
          <a:prstGeom prst="rect">
            <a:avLst/>
          </a:prstGeom>
          <a:noFill/>
        </p:spPr>
        <p:txBody>
          <a:bodyPr wrap="square" rtlCol="0">
            <a:spAutoFit/>
          </a:bodyPr>
          <a:lstStyle/>
          <a:p>
            <a:r>
              <a:rPr lang="en-US" sz="3200" dirty="0"/>
              <a:t>#Too Much Data is required!</a:t>
            </a:r>
          </a:p>
          <a:p>
            <a:r>
              <a:rPr lang="en-US" sz="3200" dirty="0">
                <a:highlight>
                  <a:srgbClr val="FFFF00"/>
                </a:highlight>
              </a:rPr>
              <a:t>Sol:  Data Augmentation  </a:t>
            </a:r>
            <a:endParaRPr lang="en-UG" sz="3200" dirty="0">
              <a:highlight>
                <a:srgbClr val="FFFF00"/>
              </a:highlight>
            </a:endParaRPr>
          </a:p>
        </p:txBody>
      </p:sp>
    </p:spTree>
    <p:extLst>
      <p:ext uri="{BB962C8B-B14F-4D97-AF65-F5344CB8AC3E}">
        <p14:creationId xmlns:p14="http://schemas.microsoft.com/office/powerpoint/2010/main" val="61327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49D8B49-D555-C548-4C3B-879671AAB8BF}"/>
              </a:ext>
            </a:extLst>
          </p:cNvPr>
          <p:cNvSpPr>
            <a:spLocks noChangeAspect="1" noChangeArrowheads="1"/>
          </p:cNvSpPr>
          <p:nvPr/>
        </p:nvSpPr>
        <p:spPr bwMode="auto">
          <a:xfrm>
            <a:off x="9351963"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G"/>
          </a:p>
        </p:txBody>
      </p:sp>
      <p:grpSp>
        <p:nvGrpSpPr>
          <p:cNvPr id="3" name="Group 2">
            <a:extLst>
              <a:ext uri="{FF2B5EF4-FFF2-40B4-BE49-F238E27FC236}">
                <a16:creationId xmlns:a16="http://schemas.microsoft.com/office/drawing/2014/main" id="{AD823C54-EE18-3436-8B3B-F69E71AFD843}"/>
              </a:ext>
            </a:extLst>
          </p:cNvPr>
          <p:cNvGrpSpPr/>
          <p:nvPr/>
        </p:nvGrpSpPr>
        <p:grpSpPr>
          <a:xfrm>
            <a:off x="1" y="546100"/>
            <a:ext cx="7351711" cy="828000"/>
            <a:chOff x="-776065" y="8642689"/>
            <a:chExt cx="4837090" cy="439424"/>
          </a:xfrm>
        </p:grpSpPr>
        <p:sp>
          <p:nvSpPr>
            <p:cNvPr id="4" name="object 4">
              <a:extLst>
                <a:ext uri="{FF2B5EF4-FFF2-40B4-BE49-F238E27FC236}">
                  <a16:creationId xmlns:a16="http://schemas.microsoft.com/office/drawing/2014/main" id="{91EC9061-8994-9E87-185D-C76CCE56E688}"/>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r>
                <a:rPr lang="en-US" sz="3200" dirty="0">
                  <a:solidFill>
                    <a:schemeClr val="bg1"/>
                  </a:solidFill>
                </a:rPr>
                <a:t>Our Website </a:t>
              </a:r>
            </a:p>
          </p:txBody>
        </p:sp>
        <p:sp>
          <p:nvSpPr>
            <p:cNvPr id="5" name="object 5">
              <a:extLst>
                <a:ext uri="{FF2B5EF4-FFF2-40B4-BE49-F238E27FC236}">
                  <a16:creationId xmlns:a16="http://schemas.microsoft.com/office/drawing/2014/main" id="{4C755372-2008-7A1D-EC87-26C735555208}"/>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pic>
        <p:nvPicPr>
          <p:cNvPr id="7" name="Picture 6" descr="Graphical user interface, application&#10;&#10;Description automatically generated">
            <a:extLst>
              <a:ext uri="{FF2B5EF4-FFF2-40B4-BE49-F238E27FC236}">
                <a16:creationId xmlns:a16="http://schemas.microsoft.com/office/drawing/2014/main" id="{9EC98F42-4CCF-A76C-ABCD-5D833741E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472" y="2106340"/>
            <a:ext cx="14928981" cy="8397552"/>
          </a:xfrm>
          <a:prstGeom prst="rect">
            <a:avLst/>
          </a:prstGeom>
        </p:spPr>
      </p:pic>
    </p:spTree>
    <p:extLst>
      <p:ext uri="{BB962C8B-B14F-4D97-AF65-F5344CB8AC3E}">
        <p14:creationId xmlns:p14="http://schemas.microsoft.com/office/powerpoint/2010/main" val="391370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49D8B49-D555-C548-4C3B-879671AAB8BF}"/>
              </a:ext>
            </a:extLst>
          </p:cNvPr>
          <p:cNvSpPr>
            <a:spLocks noChangeAspect="1" noChangeArrowheads="1"/>
          </p:cNvSpPr>
          <p:nvPr/>
        </p:nvSpPr>
        <p:spPr bwMode="auto">
          <a:xfrm>
            <a:off x="9351963"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G"/>
          </a:p>
        </p:txBody>
      </p:sp>
      <p:grpSp>
        <p:nvGrpSpPr>
          <p:cNvPr id="3" name="Group 2">
            <a:extLst>
              <a:ext uri="{FF2B5EF4-FFF2-40B4-BE49-F238E27FC236}">
                <a16:creationId xmlns:a16="http://schemas.microsoft.com/office/drawing/2014/main" id="{AD823C54-EE18-3436-8B3B-F69E71AFD843}"/>
              </a:ext>
            </a:extLst>
          </p:cNvPr>
          <p:cNvGrpSpPr/>
          <p:nvPr/>
        </p:nvGrpSpPr>
        <p:grpSpPr>
          <a:xfrm>
            <a:off x="1" y="546100"/>
            <a:ext cx="7351711" cy="828000"/>
            <a:chOff x="-776065" y="8642689"/>
            <a:chExt cx="4837090" cy="439424"/>
          </a:xfrm>
        </p:grpSpPr>
        <p:sp>
          <p:nvSpPr>
            <p:cNvPr id="4" name="object 4">
              <a:extLst>
                <a:ext uri="{FF2B5EF4-FFF2-40B4-BE49-F238E27FC236}">
                  <a16:creationId xmlns:a16="http://schemas.microsoft.com/office/drawing/2014/main" id="{91EC9061-8994-9E87-185D-C76CCE56E688}"/>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r>
                <a:rPr lang="en-US" sz="3200" dirty="0">
                  <a:solidFill>
                    <a:schemeClr val="bg1"/>
                  </a:solidFill>
                </a:rPr>
                <a:t>Our Website </a:t>
              </a:r>
            </a:p>
          </p:txBody>
        </p:sp>
        <p:sp>
          <p:nvSpPr>
            <p:cNvPr id="5" name="object 5">
              <a:extLst>
                <a:ext uri="{FF2B5EF4-FFF2-40B4-BE49-F238E27FC236}">
                  <a16:creationId xmlns:a16="http://schemas.microsoft.com/office/drawing/2014/main" id="{4C755372-2008-7A1D-EC87-26C735555208}"/>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6" name="TextBox 5">
            <a:extLst>
              <a:ext uri="{FF2B5EF4-FFF2-40B4-BE49-F238E27FC236}">
                <a16:creationId xmlns:a16="http://schemas.microsoft.com/office/drawing/2014/main" id="{DDAFB4AC-9305-B760-DD25-E593585D9945}"/>
              </a:ext>
            </a:extLst>
          </p:cNvPr>
          <p:cNvSpPr txBox="1"/>
          <p:nvPr/>
        </p:nvSpPr>
        <p:spPr>
          <a:xfrm>
            <a:off x="720180" y="2394372"/>
            <a:ext cx="17497944" cy="4524315"/>
          </a:xfrm>
          <a:prstGeom prst="rect">
            <a:avLst/>
          </a:prstGeom>
          <a:noFill/>
        </p:spPr>
        <p:txBody>
          <a:bodyPr wrap="square" rtlCol="0">
            <a:spAutoFit/>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(CNNs) have been widely adopted as the main building block for end-to-end audio classification models in the past decade, with the intention of learning direct label mapping from audio spectrograms. To better capture long-range global context, a recent trend is to add a self-attention mechanism on top of the CNN, forming a CNN-attention hybrid model. However, it is uncertain whether using a CNN is necessary, and whether using attention-only neural networks alone is sufficient to get good performance in audio categorization. In our paper, we got the answers to the questions by introducing the Audio Spectrogram Transformer (AST), the first convolution-free, purely attention-based model for audio classification. The paper evaluates AST on various audio classification benchmarks, where its accuracy on Speech Commands V2 achieves new state-of-the-art results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G" dirty="0"/>
          </a:p>
        </p:txBody>
      </p:sp>
    </p:spTree>
    <p:extLst>
      <p:ext uri="{BB962C8B-B14F-4D97-AF65-F5344CB8AC3E}">
        <p14:creationId xmlns:p14="http://schemas.microsoft.com/office/powerpoint/2010/main" val="389424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1B39CB-2F0E-82D5-58F9-ABEBA0FECDA1}"/>
              </a:ext>
            </a:extLst>
          </p:cNvPr>
          <p:cNvGrpSpPr/>
          <p:nvPr/>
        </p:nvGrpSpPr>
        <p:grpSpPr>
          <a:xfrm>
            <a:off x="0" y="162124"/>
            <a:ext cx="8064995" cy="1500008"/>
            <a:chOff x="-776065" y="8642689"/>
            <a:chExt cx="4837090" cy="439424"/>
          </a:xfrm>
        </p:grpSpPr>
        <p:sp>
          <p:nvSpPr>
            <p:cNvPr id="3" name="object 4">
              <a:extLst>
                <a:ext uri="{FF2B5EF4-FFF2-40B4-BE49-F238E27FC236}">
                  <a16:creationId xmlns:a16="http://schemas.microsoft.com/office/drawing/2014/main" id="{72B09CDA-19ED-111E-322C-B4C35851BEA4}"/>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4" name="object 5">
              <a:extLst>
                <a:ext uri="{FF2B5EF4-FFF2-40B4-BE49-F238E27FC236}">
                  <a16:creationId xmlns:a16="http://schemas.microsoft.com/office/drawing/2014/main" id="{D54C66A8-73A4-DAD3-77AF-4B30FE13F12F}"/>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5" name="TextBox 4">
            <a:extLst>
              <a:ext uri="{FF2B5EF4-FFF2-40B4-BE49-F238E27FC236}">
                <a16:creationId xmlns:a16="http://schemas.microsoft.com/office/drawing/2014/main" id="{2928A7FC-1AA3-A761-0AD6-14ADAD3F12A8}"/>
              </a:ext>
            </a:extLst>
          </p:cNvPr>
          <p:cNvSpPr txBox="1"/>
          <p:nvPr/>
        </p:nvSpPr>
        <p:spPr>
          <a:xfrm>
            <a:off x="288132" y="378148"/>
            <a:ext cx="5832648" cy="584775"/>
          </a:xfrm>
          <a:prstGeom prst="rect">
            <a:avLst/>
          </a:prstGeom>
          <a:noFill/>
        </p:spPr>
        <p:txBody>
          <a:bodyPr wrap="square" rtlCol="0">
            <a:spAutoFit/>
          </a:bodyPr>
          <a:lstStyle/>
          <a:p>
            <a:r>
              <a:rPr lang="en-US" sz="3200" dirty="0">
                <a:solidFill>
                  <a:schemeClr val="bg1"/>
                </a:solidFill>
              </a:rPr>
              <a:t>Reference</a:t>
            </a:r>
            <a:endParaRPr lang="en-UG" sz="3200" dirty="0">
              <a:solidFill>
                <a:schemeClr val="bg1"/>
              </a:solidFill>
            </a:endParaRPr>
          </a:p>
        </p:txBody>
      </p:sp>
      <p:sp>
        <p:nvSpPr>
          <p:cNvPr id="7" name="TextBox 6">
            <a:extLst>
              <a:ext uri="{FF2B5EF4-FFF2-40B4-BE49-F238E27FC236}">
                <a16:creationId xmlns:a16="http://schemas.microsoft.com/office/drawing/2014/main" id="{AA686C42-D4C2-1921-E71C-9530061F247C}"/>
              </a:ext>
            </a:extLst>
          </p:cNvPr>
          <p:cNvSpPr txBox="1"/>
          <p:nvPr/>
        </p:nvSpPr>
        <p:spPr>
          <a:xfrm>
            <a:off x="864196" y="1662118"/>
            <a:ext cx="15913768" cy="8987076"/>
          </a:xfrm>
          <a:prstGeom prst="rect">
            <a:avLst/>
          </a:prstGeom>
          <a:noFill/>
        </p:spPr>
        <p:txBody>
          <a:bodyPr wrap="square" rtlCol="0">
            <a:spAutoFit/>
          </a:bodyPr>
          <a:lstStyle/>
          <a:p>
            <a:r>
              <a:rPr lang="en-US" sz="2800" b="0" i="0" dirty="0">
                <a:solidFill>
                  <a:srgbClr val="202124"/>
                </a:solidFill>
                <a:effectLst/>
                <a:latin typeface="Google Sans"/>
              </a:rPr>
              <a:t>Guidance</a:t>
            </a:r>
            <a:r>
              <a:rPr lang="en-US" sz="2800" b="1" i="0" dirty="0">
                <a:solidFill>
                  <a:srgbClr val="050505"/>
                </a:solidFill>
                <a:effectLst/>
                <a:latin typeface="Segoe UI Historic" panose="020B0502040204020203" pitchFamily="34" charset="0"/>
              </a:rPr>
              <a:t>-  </a:t>
            </a:r>
            <a:r>
              <a:rPr lang="en-US" sz="2800" b="1" dirty="0">
                <a:solidFill>
                  <a:srgbClr val="050505"/>
                </a:solidFill>
                <a:latin typeface="Segoe UI Historic" panose="020B0502040204020203" pitchFamily="34" charset="0"/>
              </a:rPr>
              <a:t>Dr. </a:t>
            </a:r>
            <a:r>
              <a:rPr lang="en-US" sz="2800" b="1" i="0" dirty="0">
                <a:solidFill>
                  <a:srgbClr val="050505"/>
                </a:solidFill>
                <a:effectLst/>
                <a:latin typeface="Segoe UI Historic" panose="020B0502040204020203" pitchFamily="34" charset="0"/>
              </a:rPr>
              <a:t>Saurabh Choudhary</a:t>
            </a:r>
          </a:p>
          <a:p>
            <a:r>
              <a:rPr lang="en-US" sz="2800" b="1" dirty="0">
                <a:solidFill>
                  <a:srgbClr val="050505"/>
                </a:solidFill>
                <a:latin typeface="Segoe UI Historic" panose="020B0502040204020203" pitchFamily="34" charset="0"/>
              </a:rPr>
              <a:t>                  (General physician/MBBS,MD)</a:t>
            </a:r>
            <a:endParaRPr lang="en-US" sz="2800" b="1" i="0" dirty="0">
              <a:solidFill>
                <a:srgbClr val="050505"/>
              </a:solidFill>
              <a:effectLst/>
              <a:latin typeface="Segoe UI Historic" panose="020B0502040204020203" pitchFamily="34" charset="0"/>
            </a:endParaRPr>
          </a:p>
          <a:p>
            <a:endParaRPr lang="en-US" sz="2800" b="0" i="0" dirty="0">
              <a:solidFill>
                <a:srgbClr val="333333"/>
              </a:solidFill>
              <a:effectLst/>
              <a:latin typeface="Georgia" panose="02040502050405020303" pitchFamily="18" charset="0"/>
            </a:endParaRPr>
          </a:p>
          <a:p>
            <a:endParaRPr lang="en-US" sz="2800" dirty="0">
              <a:solidFill>
                <a:srgbClr val="333333"/>
              </a:solidFill>
              <a:latin typeface="Georgia" panose="02040502050405020303" pitchFamily="18" charset="0"/>
            </a:endParaRPr>
          </a:p>
          <a:p>
            <a:r>
              <a:rPr lang="en-US" sz="2400" b="0" i="0" dirty="0">
                <a:solidFill>
                  <a:srgbClr val="333333"/>
                </a:solidFill>
                <a:effectLst/>
                <a:latin typeface="Georgia" panose="02040502050405020303" pitchFamily="18" charset="0"/>
              </a:rPr>
              <a:t>Deep learning based respiratory sound analysis for detection of chronic obstructive pulmonary disease</a:t>
            </a:r>
          </a:p>
          <a:p>
            <a:r>
              <a:rPr lang="en-US" sz="2400" dirty="0">
                <a:hlinkClick r:id="rId2"/>
              </a:rPr>
              <a:t>(https://peerj.com/articles/cs-369/</a:t>
            </a:r>
            <a:r>
              <a:rPr lang="en-US" sz="2400" dirty="0"/>
              <a:t>)</a:t>
            </a:r>
          </a:p>
          <a:p>
            <a:endParaRPr lang="en-US" sz="2400" dirty="0"/>
          </a:p>
          <a:p>
            <a:r>
              <a:rPr lang="en-US" sz="2400" dirty="0" err="1"/>
              <a:t>Librosa</a:t>
            </a:r>
            <a:r>
              <a:rPr lang="en-US" sz="2400" dirty="0"/>
              <a:t> doc</a:t>
            </a:r>
          </a:p>
          <a:p>
            <a:r>
              <a:rPr lang="en-US" sz="2400" dirty="0">
                <a:hlinkClick r:id="rId3"/>
              </a:rPr>
              <a:t>https://librosa.org/doc/latest/index.html</a:t>
            </a:r>
            <a:endParaRPr lang="en-US" sz="2400" dirty="0"/>
          </a:p>
          <a:p>
            <a:endParaRPr lang="en-US" sz="2400" dirty="0"/>
          </a:p>
          <a:p>
            <a:br>
              <a:rPr lang="en-US" sz="2400" b="1" i="0" dirty="0">
                <a:solidFill>
                  <a:srgbClr val="333333"/>
                </a:solidFill>
                <a:effectLst/>
                <a:latin typeface="Helvetica Neue"/>
              </a:rPr>
            </a:br>
            <a:r>
              <a:rPr lang="en-US" sz="2400" b="1" i="0" dirty="0">
                <a:solidFill>
                  <a:srgbClr val="333333"/>
                </a:solidFill>
                <a:effectLst/>
                <a:latin typeface="Helvetica Neue"/>
              </a:rPr>
              <a:t>Ahmed J, </a:t>
            </a:r>
            <a:r>
              <a:rPr lang="en-US" sz="2400" b="1" i="0" dirty="0" err="1">
                <a:solidFill>
                  <a:srgbClr val="333333"/>
                </a:solidFill>
                <a:effectLst/>
                <a:latin typeface="Helvetica Neue"/>
              </a:rPr>
              <a:t>Vesal</a:t>
            </a:r>
            <a:r>
              <a:rPr lang="en-US" sz="2400" b="1" i="0" dirty="0">
                <a:solidFill>
                  <a:srgbClr val="333333"/>
                </a:solidFill>
                <a:effectLst/>
                <a:latin typeface="Helvetica Neue"/>
              </a:rPr>
              <a:t> S, </a:t>
            </a:r>
            <a:r>
              <a:rPr lang="en-US" sz="2400" b="1" i="0" dirty="0" err="1">
                <a:solidFill>
                  <a:srgbClr val="333333"/>
                </a:solidFill>
                <a:effectLst/>
                <a:latin typeface="Helvetica Neue"/>
              </a:rPr>
              <a:t>Durlak</a:t>
            </a:r>
            <a:r>
              <a:rPr lang="en-US" sz="2400" b="1" i="0" dirty="0">
                <a:solidFill>
                  <a:srgbClr val="333333"/>
                </a:solidFill>
                <a:effectLst/>
                <a:latin typeface="Helvetica Neue"/>
              </a:rPr>
              <a:t> F, </a:t>
            </a:r>
            <a:r>
              <a:rPr lang="en-US" sz="2400" b="1" i="0" dirty="0" err="1">
                <a:solidFill>
                  <a:srgbClr val="333333"/>
                </a:solidFill>
                <a:effectLst/>
                <a:latin typeface="Helvetica Neue"/>
              </a:rPr>
              <a:t>Kaergel</a:t>
            </a:r>
            <a:r>
              <a:rPr lang="en-US" sz="2400" b="1" i="0" dirty="0">
                <a:solidFill>
                  <a:srgbClr val="333333"/>
                </a:solidFill>
                <a:effectLst/>
                <a:latin typeface="Helvetica Neue"/>
              </a:rPr>
              <a:t> R, Ravikumar N, Rémy-Jardin M, Maier A, </a:t>
            </a:r>
            <a:r>
              <a:rPr lang="en-US" sz="2400" b="1" i="0" dirty="0" err="1">
                <a:solidFill>
                  <a:srgbClr val="333333"/>
                </a:solidFill>
                <a:effectLst/>
                <a:latin typeface="Helvetica Neue"/>
              </a:rPr>
              <a:t>Tolxdorff</a:t>
            </a:r>
            <a:r>
              <a:rPr lang="en-US" sz="2400" b="1" i="0" dirty="0">
                <a:solidFill>
                  <a:srgbClr val="333333"/>
                </a:solidFill>
                <a:effectLst/>
                <a:latin typeface="Helvetica Neue"/>
              </a:rPr>
              <a:t> T, </a:t>
            </a:r>
            <a:r>
              <a:rPr lang="en-US" sz="2400" b="1" i="0" dirty="0" err="1">
                <a:solidFill>
                  <a:srgbClr val="333333"/>
                </a:solidFill>
                <a:effectLst/>
                <a:latin typeface="Helvetica Neue"/>
              </a:rPr>
              <a:t>Deserno</a:t>
            </a:r>
            <a:r>
              <a:rPr lang="en-US" sz="2400" b="1" i="0" dirty="0">
                <a:solidFill>
                  <a:srgbClr val="333333"/>
                </a:solidFill>
                <a:effectLst/>
                <a:latin typeface="Helvetica Neue"/>
              </a:rPr>
              <a:t> T, </a:t>
            </a:r>
            <a:r>
              <a:rPr lang="en-US" sz="2400" b="1" i="0" dirty="0" err="1">
                <a:solidFill>
                  <a:srgbClr val="333333"/>
                </a:solidFill>
                <a:effectLst/>
                <a:latin typeface="Helvetica Neue"/>
              </a:rPr>
              <a:t>Handels</a:t>
            </a:r>
            <a:r>
              <a:rPr lang="en-US" sz="2400" b="1" i="0" dirty="0">
                <a:solidFill>
                  <a:srgbClr val="333333"/>
                </a:solidFill>
                <a:effectLst/>
                <a:latin typeface="Helvetica Neue"/>
              </a:rPr>
              <a:t> H</a:t>
            </a:r>
            <a:r>
              <a:rPr lang="en-US" sz="2400" b="0" i="0" u="none" strike="noStrike" dirty="0">
                <a:solidFill>
                  <a:srgbClr val="2A85E8"/>
                </a:solidFill>
                <a:effectLst/>
                <a:latin typeface="Helvetica Neue"/>
                <a:hlinkClick r:id="rId2" tooltip="Show hidden authors"/>
              </a:rPr>
              <a:t>+1 more</a:t>
            </a:r>
            <a:r>
              <a:rPr lang="en-US" sz="2400" b="1" i="0" dirty="0">
                <a:solidFill>
                  <a:srgbClr val="333333"/>
                </a:solidFill>
                <a:effectLst/>
                <a:latin typeface="Helvetica Neue"/>
              </a:rPr>
              <a:t>.</a:t>
            </a:r>
            <a:r>
              <a:rPr lang="en-US" sz="2400" b="0" i="0" dirty="0">
                <a:solidFill>
                  <a:srgbClr val="333333"/>
                </a:solidFill>
                <a:effectLst/>
                <a:latin typeface="Helvetica Neue"/>
              </a:rPr>
              <a:t> </a:t>
            </a:r>
            <a:r>
              <a:rPr lang="en-US" sz="2400" b="1" i="0" dirty="0">
                <a:solidFill>
                  <a:srgbClr val="333333"/>
                </a:solidFill>
                <a:effectLst/>
                <a:latin typeface="Helvetica Neue"/>
              </a:rPr>
              <a:t>2020</a:t>
            </a:r>
            <a:r>
              <a:rPr lang="en-US" sz="2400" b="0" i="0" dirty="0">
                <a:solidFill>
                  <a:srgbClr val="333333"/>
                </a:solidFill>
                <a:effectLst/>
                <a:latin typeface="Helvetica Neue"/>
              </a:rPr>
              <a:t>. </a:t>
            </a:r>
            <a:r>
              <a:rPr lang="en-US" sz="2400" b="0" i="0" u="none" strike="noStrike" dirty="0">
                <a:solidFill>
                  <a:srgbClr val="2A85E8"/>
                </a:solidFill>
                <a:effectLst/>
                <a:latin typeface="Helvetica Neue"/>
                <a:hlinkClick r:id="rId4"/>
              </a:rPr>
              <a:t>COPD classification in CT images using a 3D convolutional neural network</a:t>
            </a:r>
            <a:r>
              <a:rPr lang="en-US" sz="2400" b="0" i="0" dirty="0">
                <a:solidFill>
                  <a:srgbClr val="333333"/>
                </a:solidFill>
                <a:effectLst/>
                <a:latin typeface="Helvetica Neue"/>
              </a:rPr>
              <a:t>. In: Maier-Hein K, Palm C, eds. </a:t>
            </a:r>
            <a:r>
              <a:rPr lang="en-US" sz="2400" b="0" i="1" u="none" strike="noStrike" dirty="0" err="1">
                <a:solidFill>
                  <a:srgbClr val="2A85E8"/>
                </a:solidFill>
                <a:effectLst/>
                <a:latin typeface="Helvetica Neue"/>
                <a:hlinkClick r:id="rId5"/>
              </a:rPr>
              <a:t>Bildverarbeitung</a:t>
            </a:r>
            <a:r>
              <a:rPr lang="en-US" sz="2400" b="0" i="1" u="none" strike="noStrike" dirty="0">
                <a:solidFill>
                  <a:srgbClr val="2A85E8"/>
                </a:solidFill>
                <a:effectLst/>
                <a:latin typeface="Helvetica Neue"/>
                <a:hlinkClick r:id="rId5"/>
              </a:rPr>
              <a:t> für Die </a:t>
            </a:r>
            <a:r>
              <a:rPr lang="en-US" sz="2400" b="0" i="1" u="none" strike="noStrike" dirty="0" err="1">
                <a:solidFill>
                  <a:srgbClr val="2A85E8"/>
                </a:solidFill>
                <a:effectLst/>
                <a:latin typeface="Helvetica Neue"/>
                <a:hlinkClick r:id="rId5"/>
              </a:rPr>
              <a:t>Medizin</a:t>
            </a:r>
            <a:r>
              <a:rPr lang="en-US" sz="2400" b="0" i="1" u="none" strike="noStrike" dirty="0">
                <a:solidFill>
                  <a:srgbClr val="2A85E8"/>
                </a:solidFill>
                <a:effectLst/>
                <a:latin typeface="Helvetica Neue"/>
                <a:hlinkClick r:id="rId5"/>
              </a:rPr>
              <a:t> 2020—</a:t>
            </a:r>
            <a:r>
              <a:rPr lang="en-US" sz="2400" b="0" i="1" u="none" strike="noStrike" dirty="0" err="1">
                <a:solidFill>
                  <a:srgbClr val="2A85E8"/>
                </a:solidFill>
                <a:effectLst/>
                <a:latin typeface="Helvetica Neue"/>
                <a:hlinkClick r:id="rId5"/>
              </a:rPr>
              <a:t>Informatik</a:t>
            </a:r>
            <a:r>
              <a:rPr lang="en-US" sz="2400" b="0" i="1" u="none" strike="noStrike" dirty="0">
                <a:solidFill>
                  <a:srgbClr val="2A85E8"/>
                </a:solidFill>
                <a:effectLst/>
                <a:latin typeface="Helvetica Neue"/>
                <a:hlinkClick r:id="rId5"/>
              </a:rPr>
              <a:t> </a:t>
            </a:r>
            <a:r>
              <a:rPr lang="en-US" sz="2400" b="0" i="1" u="none" strike="noStrike" dirty="0" err="1">
                <a:solidFill>
                  <a:srgbClr val="2A85E8"/>
                </a:solidFill>
                <a:effectLst/>
                <a:latin typeface="Helvetica Neue"/>
                <a:hlinkClick r:id="rId5"/>
              </a:rPr>
              <a:t>Aktuell</a:t>
            </a:r>
            <a:r>
              <a:rPr lang="en-US" sz="2400" b="0" i="0" dirty="0">
                <a:solidFill>
                  <a:srgbClr val="333333"/>
                </a:solidFill>
                <a:effectLst/>
                <a:latin typeface="Helvetica Neue"/>
              </a:rPr>
              <a:t>. Wiesbaden: Springer </a:t>
            </a:r>
            <a:r>
              <a:rPr lang="en-US" sz="2400" b="0" i="0" dirty="0" err="1">
                <a:solidFill>
                  <a:srgbClr val="333333"/>
                </a:solidFill>
                <a:effectLst/>
                <a:latin typeface="Helvetica Neue"/>
              </a:rPr>
              <a:t>Vieweg</a:t>
            </a:r>
            <a:r>
              <a:rPr lang="en-US" sz="2400" b="0" i="0" dirty="0">
                <a:solidFill>
                  <a:srgbClr val="333333"/>
                </a:solidFill>
                <a:effectLst/>
                <a:latin typeface="Helvetica Neue"/>
              </a:rPr>
              <a:t>. 39-45</a:t>
            </a:r>
          </a:p>
          <a:p>
            <a:endParaRPr lang="en-US" sz="2400" b="0" i="0" dirty="0">
              <a:solidFill>
                <a:srgbClr val="333333"/>
              </a:solidFill>
              <a:effectLst/>
              <a:latin typeface="Helvetica Neue"/>
            </a:endParaRPr>
          </a:p>
          <a:p>
            <a:endParaRPr lang="en-US" sz="2400" dirty="0">
              <a:solidFill>
                <a:srgbClr val="333333"/>
              </a:solidFill>
              <a:latin typeface="Helvetica Neue"/>
            </a:endParaRPr>
          </a:p>
          <a:p>
            <a:r>
              <a:rPr lang="en-US" sz="2400" b="0" i="0" dirty="0">
                <a:solidFill>
                  <a:srgbClr val="333333"/>
                </a:solidFill>
                <a:effectLst/>
                <a:latin typeface="Georgia" panose="02040502050405020303" pitchFamily="18" charset="0"/>
              </a:rPr>
              <a:t>Territorial black-capped chickadee males respond faster to high- than to low-frequency songs in experimentally elevated noise conditions</a:t>
            </a:r>
          </a:p>
          <a:p>
            <a:r>
              <a:rPr lang="en-US" sz="2400" dirty="0"/>
              <a:t>(</a:t>
            </a:r>
            <a:r>
              <a:rPr lang="en-US" sz="2400" dirty="0">
                <a:solidFill>
                  <a:schemeClr val="accent1">
                    <a:lumMod val="75000"/>
                  </a:schemeClr>
                </a:solidFill>
                <a:hlinkClick r:id="rId6"/>
              </a:rPr>
              <a:t>https://peerj.com/articles/3257/#fig-1</a:t>
            </a:r>
            <a:r>
              <a:rPr lang="en-US" sz="2400" dirty="0"/>
              <a:t>)</a:t>
            </a:r>
          </a:p>
          <a:p>
            <a:endParaRPr lang="en-US" sz="3200" dirty="0"/>
          </a:p>
          <a:p>
            <a:endParaRPr lang="en-US" sz="3200" dirty="0"/>
          </a:p>
          <a:p>
            <a:endParaRPr lang="en-UG" dirty="0"/>
          </a:p>
        </p:txBody>
      </p:sp>
    </p:spTree>
    <p:extLst>
      <p:ext uri="{BB962C8B-B14F-4D97-AF65-F5344CB8AC3E}">
        <p14:creationId xmlns:p14="http://schemas.microsoft.com/office/powerpoint/2010/main" val="337822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90DCDC-37E0-40A9-B64A-24D5EA6D3C08}"/>
              </a:ext>
            </a:extLst>
          </p:cNvPr>
          <p:cNvSpPr/>
          <p:nvPr/>
        </p:nvSpPr>
        <p:spPr>
          <a:xfrm>
            <a:off x="668492" y="4748530"/>
            <a:ext cx="17673328" cy="1969770"/>
          </a:xfrm>
          <a:prstGeom prst="rect">
            <a:avLst/>
          </a:prstGeom>
        </p:spPr>
        <p:txBody>
          <a:bodyPr wrap="square" anchor="t">
            <a:spAutoFit/>
          </a:bodyPr>
          <a:lstStyle/>
          <a:p>
            <a:pPr algn="ctr"/>
            <a:r>
              <a:rPr lang="en-US" sz="6600" b="1" dirty="0">
                <a:solidFill>
                  <a:schemeClr val="bg1"/>
                </a:solidFill>
                <a:latin typeface="Calibri"/>
                <a:cs typeface="Calibri"/>
              </a:rPr>
              <a:t>Thanks for</a:t>
            </a:r>
          </a:p>
          <a:p>
            <a:pPr algn="ctr"/>
            <a:br>
              <a:rPr lang="en-US" sz="2800" b="1" dirty="0">
                <a:solidFill>
                  <a:schemeClr val="bg1"/>
                </a:solidFill>
                <a:latin typeface="Calibri"/>
                <a:cs typeface="Calibri"/>
                <a:hlinkClick r:id="rId2" invalidUrl="http://"/>
              </a:rPr>
            </a:br>
            <a:endParaRPr lang="en-US" sz="2800" dirty="0">
              <a:solidFill>
                <a:schemeClr val="bg1"/>
              </a:solidFill>
              <a:latin typeface="Calibri"/>
              <a:cs typeface="Calibri"/>
            </a:endParaRPr>
          </a:p>
        </p:txBody>
      </p:sp>
      <p:pic>
        <p:nvPicPr>
          <p:cNvPr id="7172" name="Picture 4">
            <a:extLst>
              <a:ext uri="{FF2B5EF4-FFF2-40B4-BE49-F238E27FC236}">
                <a16:creationId xmlns:a16="http://schemas.microsoft.com/office/drawing/2014/main" id="{B9358E57-0927-25A7-6879-B230D0246754}"/>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artisticCement/>
                    </a14:imgEffect>
                  </a14:imgLayer>
                </a14:imgProps>
              </a:ext>
              <a:ext uri="{28A0092B-C50C-407E-A947-70E740481C1C}">
                <a14:useLocalDpi xmlns:a14="http://schemas.microsoft.com/office/drawing/2010/main" val="0"/>
              </a:ext>
            </a:extLst>
          </a:blip>
          <a:srcRect/>
          <a:stretch>
            <a:fillRect/>
          </a:stretch>
        </p:blipFill>
        <p:spPr bwMode="auto">
          <a:xfrm>
            <a:off x="0" y="-332228"/>
            <a:ext cx="19286228" cy="113578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CE32F6-FCF6-EC40-5928-5BD0A2740121}"/>
              </a:ext>
            </a:extLst>
          </p:cNvPr>
          <p:cNvSpPr txBox="1"/>
          <p:nvPr/>
        </p:nvSpPr>
        <p:spPr>
          <a:xfrm>
            <a:off x="5184676" y="3618508"/>
            <a:ext cx="8352928" cy="1569660"/>
          </a:xfrm>
          <a:prstGeom prst="rect">
            <a:avLst/>
          </a:prstGeom>
          <a:noFill/>
        </p:spPr>
        <p:txBody>
          <a:bodyPr wrap="square" rtlCol="0">
            <a:spAutoFit/>
          </a:bodyPr>
          <a:lstStyle/>
          <a:p>
            <a:pPr algn="ctr"/>
            <a:r>
              <a:rPr lang="en-US" sz="9600" b="1" dirty="0">
                <a:solidFill>
                  <a:schemeClr val="tx1">
                    <a:lumMod val="95000"/>
                    <a:lumOff val="5000"/>
                  </a:schemeClr>
                </a:solidFill>
                <a:latin typeface="Amasis MT Pro Black" panose="02040A04050005020304" pitchFamily="18" charset="0"/>
              </a:rPr>
              <a:t>THANK YOU</a:t>
            </a:r>
            <a:endParaRPr lang="en-UG" sz="9600" b="1" dirty="0">
              <a:solidFill>
                <a:schemeClr val="tx1">
                  <a:lumMod val="95000"/>
                  <a:lumOff val="5000"/>
                </a:schemeClr>
              </a:solidFill>
              <a:latin typeface="Amasis MT Pro Black" panose="02040A04050005020304" pitchFamily="18" charset="0"/>
            </a:endParaRPr>
          </a:p>
        </p:txBody>
      </p:sp>
    </p:spTree>
    <p:extLst>
      <p:ext uri="{BB962C8B-B14F-4D97-AF65-F5344CB8AC3E}">
        <p14:creationId xmlns:p14="http://schemas.microsoft.com/office/powerpoint/2010/main" val="16376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6E059-8579-E515-1F02-F2A4ECD9B67D}"/>
              </a:ext>
            </a:extLst>
          </p:cNvPr>
          <p:cNvSpPr txBox="1"/>
          <p:nvPr/>
        </p:nvSpPr>
        <p:spPr>
          <a:xfrm>
            <a:off x="576164" y="3618508"/>
            <a:ext cx="16849872" cy="6340197"/>
          </a:xfrm>
          <a:prstGeom prst="rect">
            <a:avLst/>
          </a:prstGeom>
          <a:noFill/>
        </p:spPr>
        <p:txBody>
          <a:bodyPr wrap="square" rtlCol="0">
            <a:spAutoFit/>
          </a:bodyPr>
          <a:lstStyle/>
          <a:p>
            <a:pPr marL="355600" indent="-342900">
              <a:lnSpc>
                <a:spcPct val="100000"/>
              </a:lnSpc>
              <a:spcBef>
                <a:spcPts val="100"/>
              </a:spcBef>
              <a:buAutoNum type="arabicPeriod"/>
            </a:pPr>
            <a:r>
              <a:rPr lang="en-US" sz="3600" b="0" i="0" dirty="0">
                <a:effectLst/>
                <a:latin typeface="Roboto" panose="02000000000000000000" pitchFamily="2" charset="0"/>
              </a:rPr>
              <a:t>(Chronic obstructive pulmonary  disease)</a:t>
            </a:r>
          </a:p>
          <a:p>
            <a:pPr marL="355600" indent="-342900">
              <a:spcBef>
                <a:spcPts val="100"/>
              </a:spcBef>
              <a:buFontTx/>
              <a:buAutoNum type="arabicPeriod"/>
            </a:pPr>
            <a:r>
              <a:rPr lang="en-US" sz="3600" dirty="0"/>
              <a:t>Change in Respiratory Sound</a:t>
            </a:r>
          </a:p>
          <a:p>
            <a:pPr marL="355600" indent="-342900">
              <a:spcBef>
                <a:spcPts val="100"/>
              </a:spcBef>
              <a:buFontTx/>
              <a:buAutoNum type="arabicPeriod"/>
            </a:pPr>
            <a:r>
              <a:rPr lang="en-US" sz="3600" dirty="0">
                <a:cs typeface="Source Sans Pro Light"/>
              </a:rPr>
              <a:t>Problem Statement</a:t>
            </a:r>
          </a:p>
          <a:p>
            <a:pPr marL="355600" indent="-342900">
              <a:spcBef>
                <a:spcPts val="100"/>
              </a:spcBef>
              <a:buFontTx/>
              <a:buAutoNum type="arabicPeriod"/>
            </a:pPr>
            <a:r>
              <a:rPr lang="en-US" sz="3600" dirty="0">
                <a:cs typeface="Source Sans Pro Light"/>
              </a:rPr>
              <a:t>Literature Review</a:t>
            </a:r>
          </a:p>
          <a:p>
            <a:pPr marL="355600" indent="-342900">
              <a:spcBef>
                <a:spcPts val="100"/>
              </a:spcBef>
              <a:buFontTx/>
              <a:buAutoNum type="arabicPeriod"/>
            </a:pPr>
            <a:r>
              <a:rPr lang="en-US" sz="3600" dirty="0"/>
              <a:t>Dataset</a:t>
            </a:r>
            <a:endParaRPr lang="en-US" sz="3600" dirty="0">
              <a:cs typeface="Source Sans Pro Light"/>
            </a:endParaRPr>
          </a:p>
          <a:p>
            <a:pPr marL="355600" indent="-342900">
              <a:spcBef>
                <a:spcPts val="100"/>
              </a:spcBef>
              <a:buFontTx/>
              <a:buAutoNum type="arabicPeriod"/>
            </a:pPr>
            <a:r>
              <a:rPr lang="en-US" sz="3600" dirty="0"/>
              <a:t>Methodology</a:t>
            </a:r>
            <a:endParaRPr lang="en-US" sz="3600" dirty="0">
              <a:cs typeface="Source Sans Pro Light"/>
            </a:endParaRPr>
          </a:p>
          <a:p>
            <a:pPr marL="355600" indent="-342900">
              <a:spcBef>
                <a:spcPts val="100"/>
              </a:spcBef>
              <a:buFontTx/>
              <a:buAutoNum type="arabicPeriod"/>
            </a:pPr>
            <a:r>
              <a:rPr lang="en-US" sz="3600" dirty="0"/>
              <a:t>Results</a:t>
            </a:r>
          </a:p>
          <a:p>
            <a:pPr marL="355600" indent="-342900">
              <a:spcBef>
                <a:spcPts val="100"/>
              </a:spcBef>
              <a:buFontTx/>
              <a:buAutoNum type="arabicPeriod"/>
            </a:pPr>
            <a:r>
              <a:rPr lang="en-US" sz="3600" dirty="0">
                <a:cs typeface="Source Sans Pro Light"/>
              </a:rPr>
              <a:t>Feature Extraction</a:t>
            </a:r>
          </a:p>
          <a:p>
            <a:pPr marL="355600" indent="-342900">
              <a:spcBef>
                <a:spcPts val="100"/>
              </a:spcBef>
              <a:buFontTx/>
              <a:buAutoNum type="arabicPeriod"/>
            </a:pPr>
            <a:r>
              <a:rPr lang="en-US" sz="3600" dirty="0"/>
              <a:t>Reference</a:t>
            </a:r>
            <a:endParaRPr lang="en-UG" sz="3600" dirty="0"/>
          </a:p>
          <a:p>
            <a:pPr marL="355600" indent="-342900">
              <a:spcBef>
                <a:spcPts val="100"/>
              </a:spcBef>
              <a:buFontTx/>
              <a:buAutoNum type="arabicPeriod"/>
            </a:pPr>
            <a:r>
              <a:rPr lang="en-US" sz="1800" dirty="0" err="1">
                <a:solidFill>
                  <a:srgbClr val="FFFFFF"/>
                </a:solidFill>
                <a:cs typeface="Source Sans Pro Light"/>
              </a:rPr>
              <a:t>ure</a:t>
            </a:r>
            <a:r>
              <a:rPr lang="en-US" sz="1800" dirty="0">
                <a:solidFill>
                  <a:srgbClr val="FFFFFF"/>
                </a:solidFill>
                <a:cs typeface="Source Sans Pro Light"/>
              </a:rPr>
              <a:t> Extraction</a:t>
            </a:r>
            <a:endParaRPr lang="en-US" sz="1800" dirty="0">
              <a:cs typeface="Source Sans Pro Light"/>
            </a:endParaRPr>
          </a:p>
          <a:p>
            <a:pPr marL="355600" indent="-342900">
              <a:spcBef>
                <a:spcPts val="100"/>
              </a:spcBef>
              <a:buFontTx/>
              <a:buAutoNum type="arabicPeriod"/>
            </a:pPr>
            <a:endParaRPr lang="en-US" sz="1800" dirty="0">
              <a:solidFill>
                <a:schemeClr val="bg1">
                  <a:lumMod val="95000"/>
                </a:schemeClr>
              </a:solidFill>
            </a:endParaRPr>
          </a:p>
          <a:p>
            <a:pPr marL="355600" indent="-342900">
              <a:spcBef>
                <a:spcPts val="100"/>
              </a:spcBef>
              <a:buFontTx/>
              <a:buAutoNum type="arabicPeriod"/>
            </a:pPr>
            <a:endParaRPr lang="en-US" sz="1800" dirty="0"/>
          </a:p>
          <a:p>
            <a:pPr marL="355600" indent="-342900">
              <a:lnSpc>
                <a:spcPct val="100000"/>
              </a:lnSpc>
              <a:spcBef>
                <a:spcPts val="100"/>
              </a:spcBef>
              <a:buAutoNum type="arabicPeriod"/>
            </a:pPr>
            <a:endParaRPr lang="en-US" sz="1800" dirty="0">
              <a:cs typeface="Source Sans Pro Light"/>
            </a:endParaRPr>
          </a:p>
        </p:txBody>
      </p:sp>
      <p:grpSp>
        <p:nvGrpSpPr>
          <p:cNvPr id="3" name="Group 2">
            <a:extLst>
              <a:ext uri="{FF2B5EF4-FFF2-40B4-BE49-F238E27FC236}">
                <a16:creationId xmlns:a16="http://schemas.microsoft.com/office/drawing/2014/main" id="{20F25A4D-FE14-E654-494B-EBED8006CCFF}"/>
              </a:ext>
            </a:extLst>
          </p:cNvPr>
          <p:cNvGrpSpPr/>
          <p:nvPr/>
        </p:nvGrpSpPr>
        <p:grpSpPr>
          <a:xfrm>
            <a:off x="0" y="546099"/>
            <a:ext cx="7992987" cy="1291449"/>
            <a:chOff x="564554" y="8642689"/>
            <a:chExt cx="3496471" cy="439424"/>
          </a:xfrm>
        </p:grpSpPr>
        <p:sp>
          <p:nvSpPr>
            <p:cNvPr id="4" name="object 4">
              <a:extLst>
                <a:ext uri="{FF2B5EF4-FFF2-40B4-BE49-F238E27FC236}">
                  <a16:creationId xmlns:a16="http://schemas.microsoft.com/office/drawing/2014/main" id="{B0EBB2CA-2B98-FEB2-262C-7AE2A20EF3C7}"/>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r>
                <a:rPr lang="en-US" sz="4000" dirty="0"/>
                <a:t>Outline</a:t>
              </a:r>
            </a:p>
          </p:txBody>
        </p:sp>
        <p:sp>
          <p:nvSpPr>
            <p:cNvPr id="5" name="object 5">
              <a:extLst>
                <a:ext uri="{FF2B5EF4-FFF2-40B4-BE49-F238E27FC236}">
                  <a16:creationId xmlns:a16="http://schemas.microsoft.com/office/drawing/2014/main" id="{3B4480C8-EAB2-DC8A-73A5-7C2020594BDB}"/>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pic>
        <p:nvPicPr>
          <p:cNvPr id="5122" name="Picture 2" descr="Symbiosis Institute of Technology(SIT) College Details | Campushunt">
            <a:extLst>
              <a:ext uri="{FF2B5EF4-FFF2-40B4-BE49-F238E27FC236}">
                <a16:creationId xmlns:a16="http://schemas.microsoft.com/office/drawing/2014/main" id="{4A249AB4-7814-F850-C636-3E87EFC12C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453" y="208396"/>
            <a:ext cx="3795887" cy="379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5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665956" y="3986966"/>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Learning</a:t>
            </a:r>
            <a:r>
              <a:rPr lang="en-US" sz="2800" spc="-35" dirty="0">
                <a:solidFill>
                  <a:srgbClr val="FFFFFF"/>
                </a:solidFill>
                <a:cs typeface="Source Sans Pro Light"/>
              </a:rPr>
              <a:t> </a:t>
            </a:r>
            <a:r>
              <a:rPr lang="en-US" sz="2800" spc="-5" dirty="0" err="1">
                <a:solidFill>
                  <a:srgbClr val="FFFFFF"/>
                </a:solidFill>
                <a:cs typeface="Source Sans Pro Light"/>
              </a:rPr>
              <a:t>objecti</a:t>
            </a:r>
            <a:endParaRPr lang="en-US" sz="2800" dirty="0">
              <a:cs typeface="Source Sans Pro Light"/>
            </a:endParaRPr>
          </a:p>
        </p:txBody>
      </p:sp>
      <p:sp>
        <p:nvSpPr>
          <p:cNvPr id="24" name="object 24"/>
          <p:cNvSpPr txBox="1"/>
          <p:nvPr/>
        </p:nvSpPr>
        <p:spPr>
          <a:xfrm>
            <a:off x="665956" y="6475943"/>
            <a:ext cx="2478008" cy="443711"/>
          </a:xfrm>
          <a:prstGeom prst="rect">
            <a:avLst/>
          </a:prstGeom>
        </p:spPr>
        <p:txBody>
          <a:bodyPr vert="horz" wrap="square" lIns="0" tIns="12700" rIns="0" bIns="0" rtlCol="0">
            <a:spAutoFit/>
          </a:bodyPr>
          <a:lstStyle/>
          <a:p>
            <a:pPr marL="12700">
              <a:spcBef>
                <a:spcPts val="100"/>
              </a:spcBef>
            </a:pPr>
            <a:endParaRPr lang="en-US" sz="2800"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0" y="377558"/>
            <a:ext cx="9236968" cy="1488232"/>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738245"/>
            <a:ext cx="9487272"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FFFF"/>
                </a:solidFill>
                <a:cs typeface="Source Sans Pro Light"/>
              </a:rPr>
              <a:t>COPD </a:t>
            </a:r>
            <a:r>
              <a:rPr lang="en-US" sz="3200" b="0" i="0" dirty="0">
                <a:solidFill>
                  <a:srgbClr val="464E56"/>
                </a:solidFill>
                <a:effectLst/>
                <a:latin typeface="Roboto" panose="02000000000000000000" pitchFamily="2" charset="0"/>
              </a:rPr>
              <a:t>(Chronic obstructive pulmonary  disease)</a:t>
            </a:r>
            <a:endParaRPr lang="en-US" sz="3200" dirty="0">
              <a:cs typeface="Source Sans Pro Light"/>
            </a:endParaRPr>
          </a:p>
        </p:txBody>
      </p:sp>
      <p:sp>
        <p:nvSpPr>
          <p:cNvPr id="3" name="Rectangle 2">
            <a:extLst>
              <a:ext uri="{FF2B5EF4-FFF2-40B4-BE49-F238E27FC236}">
                <a16:creationId xmlns:a16="http://schemas.microsoft.com/office/drawing/2014/main" id="{3106D790-A7B7-9367-76DC-88B7241DB48F}"/>
              </a:ext>
            </a:extLst>
          </p:cNvPr>
          <p:cNvSpPr>
            <a:spLocks noChangeArrowheads="1"/>
          </p:cNvSpPr>
          <p:nvPr/>
        </p:nvSpPr>
        <p:spPr bwMode="auto">
          <a:xfrm>
            <a:off x="352871" y="1897923"/>
            <a:ext cx="1776819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G" altLang="en-UG" sz="2800" b="0" i="0" u="none" strike="noStrike" cap="none" normalizeH="0" baseline="0" dirty="0">
                <a:ln>
                  <a:noFill/>
                </a:ln>
                <a:solidFill>
                  <a:srgbClr val="111111"/>
                </a:solidFill>
                <a:effectLst/>
                <a:latin typeface="Helvetica" panose="020B0604020202020204" pitchFamily="34" charset="0"/>
              </a:rPr>
              <a:t>Chronic obstructive pulmonary disease (COPD) is a chronic inflammatory lung disease that causes obstructed airflow from the lungs.</a:t>
            </a:r>
            <a:endParaRPr kumimoji="0" lang="en-US" altLang="en-UG" sz="2800" b="0" i="0" u="none" strike="noStrike" cap="none" normalizeH="0" baseline="0" dirty="0">
              <a:ln>
                <a:noFill/>
              </a:ln>
              <a:solidFill>
                <a:srgbClr val="111111"/>
              </a:solidFill>
              <a:effectLst/>
              <a:latin typeface="Helvetica"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G" altLang="en-UG" sz="2800" b="0" i="0" u="none" strike="noStrike" cap="none" normalizeH="0" baseline="0" dirty="0">
                <a:ln>
                  <a:noFill/>
                </a:ln>
                <a:solidFill>
                  <a:srgbClr val="111111"/>
                </a:solidFill>
                <a:effectLst/>
                <a:latin typeface="Helvetica" panose="020B0604020202020204" pitchFamily="34" charset="0"/>
              </a:rPr>
              <a:t>Symptoms include breathing difficulty, cough, mucus (sputum) production and wheezing.</a:t>
            </a:r>
            <a:endParaRPr kumimoji="0" lang="en-US" altLang="en-UG" sz="2800" b="0" i="0" u="none" strike="noStrike" cap="none" normalizeH="0" baseline="0" dirty="0">
              <a:ln>
                <a:noFill/>
              </a:ln>
              <a:solidFill>
                <a:srgbClr val="111111"/>
              </a:solidFill>
              <a:effectLst/>
              <a:latin typeface="Helvetica"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G" altLang="en-UG" sz="2800" b="0" i="0" u="none" strike="noStrike" cap="none" normalizeH="0" baseline="0" dirty="0">
                <a:ln>
                  <a:noFill/>
                </a:ln>
                <a:solidFill>
                  <a:srgbClr val="111111"/>
                </a:solidFill>
                <a:effectLst/>
                <a:latin typeface="Helvetica" panose="020B0604020202020204" pitchFamily="34" charset="0"/>
              </a:rPr>
              <a:t>It's typically caused by long-term exposure to irritating gases or particulate matter, most often from cigarette smoke. </a:t>
            </a:r>
            <a:endParaRPr kumimoji="0" lang="en-US" altLang="en-UG" sz="2800" b="0" i="0" u="none" strike="noStrike" cap="none" normalizeH="0" baseline="0" dirty="0">
              <a:ln>
                <a:noFill/>
              </a:ln>
              <a:solidFill>
                <a:srgbClr val="111111"/>
              </a:solidFill>
              <a:effectLst/>
              <a:latin typeface="Helvetica"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G" altLang="en-UG" sz="2800" b="0" i="0" u="none" strike="noStrike" cap="none" normalizeH="0" baseline="0" dirty="0">
                <a:ln>
                  <a:noFill/>
                </a:ln>
                <a:solidFill>
                  <a:srgbClr val="111111"/>
                </a:solidFill>
                <a:effectLst/>
                <a:latin typeface="Helvetica" panose="020B0604020202020204" pitchFamily="34" charset="0"/>
              </a:rPr>
              <a:t>People with </a:t>
            </a:r>
            <a:r>
              <a:rPr kumimoji="0" lang="en-UG" altLang="en-UG" sz="2800" b="0" i="0" u="none" strike="noStrike" cap="none" normalizeH="0" baseline="0" dirty="0">
                <a:ln>
                  <a:noFill/>
                </a:ln>
                <a:solidFill>
                  <a:schemeClr val="tx1"/>
                </a:solidFill>
                <a:effectLst/>
              </a:rPr>
              <a:t>COPD</a:t>
            </a:r>
            <a:r>
              <a:rPr kumimoji="0" lang="en-UG" altLang="en-UG" sz="2800" b="0" i="0" u="none" strike="noStrike" cap="none" normalizeH="0" baseline="0" dirty="0">
                <a:ln>
                  <a:noFill/>
                </a:ln>
                <a:solidFill>
                  <a:srgbClr val="111111"/>
                </a:solidFill>
                <a:effectLst/>
                <a:latin typeface="Helvetica" panose="020B0604020202020204" pitchFamily="34" charset="0"/>
              </a:rPr>
              <a:t> are at increased risk of developing heart disease, lung cancer and a variety of other conditions</a:t>
            </a:r>
            <a:r>
              <a:rPr kumimoji="0" lang="en-UG" altLang="en-UG" sz="2800" b="0" i="0" u="none" strike="noStrike" cap="none" normalizeH="0" baseline="0" dirty="0">
                <a:ln>
                  <a:noFill/>
                </a:ln>
                <a:solidFill>
                  <a:schemeClr val="tx1"/>
                </a:solidFill>
                <a:effectLst/>
              </a:rPr>
              <a:t> </a:t>
            </a:r>
            <a:endParaRPr kumimoji="0" lang="en-UG" altLang="en-UG" sz="2800" b="0" i="0" u="none" strike="noStrike" cap="none" normalizeH="0" baseline="0" dirty="0">
              <a:ln>
                <a:noFill/>
              </a:ln>
              <a:solidFill>
                <a:schemeClr val="tx1"/>
              </a:solidFill>
              <a:effectLst/>
              <a:latin typeface="Arial" panose="020B0604020202020204" pitchFamily="34" charset="0"/>
            </a:endParaRPr>
          </a:p>
        </p:txBody>
      </p:sp>
      <p:pic>
        <p:nvPicPr>
          <p:cNvPr id="5" name="Picture 4" descr="Best Engineering Colleges in Pune, Maharashtra | SIT Pune">
            <a:extLst>
              <a:ext uri="{FF2B5EF4-FFF2-40B4-BE49-F238E27FC236}">
                <a16:creationId xmlns:a16="http://schemas.microsoft.com/office/drawing/2014/main" id="{4C23FF47-6C27-14E5-B47B-001169744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8263" y="475"/>
            <a:ext cx="8782050" cy="1390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287B86A-E02F-B4EE-EC9B-FE57D1CD46B8}"/>
              </a:ext>
            </a:extLst>
          </p:cNvPr>
          <p:cNvSpPr txBox="1"/>
          <p:nvPr/>
        </p:nvSpPr>
        <p:spPr>
          <a:xfrm>
            <a:off x="4722769" y="5442326"/>
            <a:ext cx="8526805" cy="4247317"/>
          </a:xfrm>
          <a:prstGeom prst="rect">
            <a:avLst/>
          </a:prstGeom>
          <a:noFill/>
        </p:spPr>
        <p:txBody>
          <a:bodyPr wrap="square" rtlCol="0">
            <a:spAutoFit/>
          </a:bodyPr>
          <a:lstStyle/>
          <a:p>
            <a:r>
              <a:rPr lang="en-US" sz="3600" dirty="0">
                <a:solidFill>
                  <a:srgbClr val="0070C0"/>
                </a:solidFill>
              </a:rPr>
              <a:t>Emphysema</a:t>
            </a:r>
          </a:p>
          <a:p>
            <a:endParaRPr lang="en-US" sz="3600" dirty="0">
              <a:solidFill>
                <a:srgbClr val="0070C0"/>
              </a:solidFill>
            </a:endParaRPr>
          </a:p>
          <a:p>
            <a:r>
              <a:rPr lang="en-US" sz="3600" dirty="0">
                <a:solidFill>
                  <a:srgbClr val="0070C0"/>
                </a:solidFill>
              </a:rPr>
              <a:t>Chronic Bronchitis</a:t>
            </a:r>
          </a:p>
          <a:p>
            <a:endParaRPr lang="en-US" sz="3600" dirty="0">
              <a:solidFill>
                <a:srgbClr val="0070C0"/>
              </a:solidFill>
            </a:endParaRPr>
          </a:p>
          <a:p>
            <a:r>
              <a:rPr lang="en-US" sz="3600" dirty="0">
                <a:solidFill>
                  <a:srgbClr val="0070C0"/>
                </a:solidFill>
              </a:rPr>
              <a:t>Irreversible Asthma</a:t>
            </a:r>
          </a:p>
          <a:p>
            <a:endParaRPr lang="en-US" sz="3600" dirty="0">
              <a:solidFill>
                <a:srgbClr val="0070C0"/>
              </a:solidFill>
            </a:endParaRPr>
          </a:p>
          <a:p>
            <a:r>
              <a:rPr lang="en-US" sz="3600" dirty="0">
                <a:solidFill>
                  <a:srgbClr val="0070C0"/>
                </a:solidFill>
              </a:rPr>
              <a:t>Bronchiectasis </a:t>
            </a:r>
          </a:p>
          <a:p>
            <a:endParaRPr lang="en-UG" dirty="0"/>
          </a:p>
        </p:txBody>
      </p:sp>
      <p:sp>
        <p:nvSpPr>
          <p:cNvPr id="6" name="Right Brace 5">
            <a:extLst>
              <a:ext uri="{FF2B5EF4-FFF2-40B4-BE49-F238E27FC236}">
                <a16:creationId xmlns:a16="http://schemas.microsoft.com/office/drawing/2014/main" id="{68E5F0A1-B9C0-1438-9369-6BCC05E6090E}"/>
              </a:ext>
            </a:extLst>
          </p:cNvPr>
          <p:cNvSpPr/>
          <p:nvPr/>
        </p:nvSpPr>
        <p:spPr>
          <a:xfrm>
            <a:off x="9438520" y="5509542"/>
            <a:ext cx="714707" cy="3941613"/>
          </a:xfrm>
          <a:prstGeom prst="rightBrace">
            <a:avLst/>
          </a:prstGeom>
          <a:solidFill>
            <a:schemeClr val="accent6">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G"/>
          </a:p>
        </p:txBody>
      </p:sp>
      <p:sp>
        <p:nvSpPr>
          <p:cNvPr id="7" name="TextBox 6">
            <a:extLst>
              <a:ext uri="{FF2B5EF4-FFF2-40B4-BE49-F238E27FC236}">
                <a16:creationId xmlns:a16="http://schemas.microsoft.com/office/drawing/2014/main" id="{9D0A730B-AF6F-C525-7AED-099ADE4166E8}"/>
              </a:ext>
            </a:extLst>
          </p:cNvPr>
          <p:cNvSpPr txBox="1"/>
          <p:nvPr/>
        </p:nvSpPr>
        <p:spPr>
          <a:xfrm>
            <a:off x="11161340" y="7157182"/>
            <a:ext cx="2232246" cy="646331"/>
          </a:xfrm>
          <a:prstGeom prst="rect">
            <a:avLst/>
          </a:prstGeom>
          <a:noFill/>
        </p:spPr>
        <p:txBody>
          <a:bodyPr wrap="square" rtlCol="0">
            <a:spAutoFit/>
          </a:bodyPr>
          <a:lstStyle/>
          <a:p>
            <a:r>
              <a:rPr lang="en-US" sz="3600" dirty="0">
                <a:highlight>
                  <a:srgbClr val="FF00FF"/>
                </a:highlight>
              </a:rPr>
              <a:t>COPD</a:t>
            </a:r>
            <a:endParaRPr lang="en-UG" sz="3600" dirty="0">
              <a:highlight>
                <a:srgbClr val="FF00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099"/>
            <a:ext cx="7992987" cy="1291449"/>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04394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FFFFFF"/>
                </a:solidFill>
                <a:cs typeface="Source Sans Pro Light"/>
              </a:rPr>
              <a:t>Problem Statement</a:t>
            </a:r>
            <a:endParaRPr lang="en-US" sz="3600" dirty="0">
              <a:cs typeface="Source Sans Pro Light"/>
            </a:endParaRPr>
          </a:p>
        </p:txBody>
      </p:sp>
      <p:sp>
        <p:nvSpPr>
          <p:cNvPr id="20" name="object 9">
            <a:extLst>
              <a:ext uri="{FF2B5EF4-FFF2-40B4-BE49-F238E27FC236}">
                <a16:creationId xmlns:a16="http://schemas.microsoft.com/office/drawing/2014/main" id="{B45F3059-DB31-42C8-B7A0-1E0CF61C7BA8}"/>
              </a:ext>
            </a:extLst>
          </p:cNvPr>
          <p:cNvSpPr txBox="1"/>
          <p:nvPr/>
        </p:nvSpPr>
        <p:spPr>
          <a:xfrm>
            <a:off x="646111" y="4290100"/>
            <a:ext cx="10439400" cy="443711"/>
          </a:xfrm>
          <a:prstGeom prst="rect">
            <a:avLst/>
          </a:prstGeom>
        </p:spPr>
        <p:txBody>
          <a:bodyPr vert="horz" wrap="square" lIns="0" tIns="12700" rIns="0" bIns="0" rtlCol="0">
            <a:spAutoFit/>
          </a:bodyPr>
          <a:lstStyle/>
          <a:p>
            <a:pPr marL="12700">
              <a:lnSpc>
                <a:spcPct val="100000"/>
              </a:lnSpc>
              <a:spcBef>
                <a:spcPts val="100"/>
              </a:spcBef>
            </a:pPr>
            <a:r>
              <a:rPr lang="en-US" sz="2800">
                <a:solidFill>
                  <a:srgbClr val="FFFFFF"/>
                </a:solidFill>
                <a:cs typeface="Source Sans Pro Light"/>
              </a:rPr>
              <a:t>2. Discussion – Virus, </a:t>
            </a:r>
            <a:r>
              <a:rPr lang="en-US" sz="2800" spc="-15">
                <a:solidFill>
                  <a:srgbClr val="FFFFFF"/>
                </a:solidFill>
                <a:cs typeface="Source Sans Pro Light"/>
              </a:rPr>
              <a:t>a </a:t>
            </a:r>
            <a:r>
              <a:rPr lang="en-US" sz="2800" spc="-10">
                <a:solidFill>
                  <a:srgbClr val="FFFFFF"/>
                </a:solidFill>
                <a:cs typeface="Source Sans Pro Light"/>
              </a:rPr>
              <a:t>mortal</a:t>
            </a:r>
            <a:r>
              <a:rPr lang="en-US" sz="2800" spc="-55">
                <a:solidFill>
                  <a:srgbClr val="FFFFFF"/>
                </a:solidFill>
                <a:cs typeface="Source Sans Pro Light"/>
              </a:rPr>
              <a:t> </a:t>
            </a:r>
            <a:r>
              <a:rPr lang="en-US" sz="2800">
                <a:solidFill>
                  <a:srgbClr val="FFFFFF"/>
                </a:solidFill>
                <a:cs typeface="Source Sans Pro Light"/>
              </a:rPr>
              <a:t>enemy</a:t>
            </a:r>
            <a:endParaRPr lang="en-US" sz="2800">
              <a:cs typeface="Source Sans Pro Light"/>
            </a:endParaRPr>
          </a:p>
        </p:txBody>
      </p:sp>
      <p:pic>
        <p:nvPicPr>
          <p:cNvPr id="1026" name="Picture 2" descr="Problem statements icon flat design Royalty Free Vector">
            <a:extLst>
              <a:ext uri="{FF2B5EF4-FFF2-40B4-BE49-F238E27FC236}">
                <a16:creationId xmlns:a16="http://schemas.microsoft.com/office/drawing/2014/main" id="{3CDC9983-2D24-8C08-20BA-16CC4339F2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66"/>
          <a:stretch/>
        </p:blipFill>
        <p:spPr bwMode="auto">
          <a:xfrm>
            <a:off x="11473655" y="2709988"/>
            <a:ext cx="6421951" cy="6500068"/>
          </a:xfrm>
          <a:prstGeom prst="ellipse">
            <a:avLst/>
          </a:prstGeom>
          <a:noFill/>
          <a:extLst>
            <a:ext uri="{909E8E84-426E-40DD-AFC4-6F175D3DCCD1}">
              <a14:hiddenFill xmlns:a14="http://schemas.microsoft.com/office/drawing/2010/main">
                <a:solidFill>
                  <a:srgbClr val="FFFFFF"/>
                </a:solidFill>
              </a14:hiddenFill>
            </a:ext>
          </a:extLst>
        </p:spPr>
      </p:pic>
      <p:pic>
        <p:nvPicPr>
          <p:cNvPr id="2" name="Picture 1" descr="Best Engineering Colleges in Pune, Maharashtra | SIT Pune">
            <a:extLst>
              <a:ext uri="{FF2B5EF4-FFF2-40B4-BE49-F238E27FC236}">
                <a16:creationId xmlns:a16="http://schemas.microsoft.com/office/drawing/2014/main" id="{E1B578F8-C93D-F4EE-909E-2615E00B23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5957" y="54559"/>
            <a:ext cx="8782050" cy="1390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61DCA6-1088-AAF9-F939-8CB647DC8A8A}"/>
              </a:ext>
            </a:extLst>
          </p:cNvPr>
          <p:cNvSpPr txBox="1"/>
          <p:nvPr/>
        </p:nvSpPr>
        <p:spPr>
          <a:xfrm>
            <a:off x="833625" y="2586771"/>
            <a:ext cx="9508330" cy="954107"/>
          </a:xfrm>
          <a:prstGeom prst="rect">
            <a:avLst/>
          </a:prstGeom>
          <a:noFill/>
        </p:spPr>
        <p:txBody>
          <a:bodyPr wrap="square">
            <a:spAutoFit/>
          </a:bodyPr>
          <a:lstStyle/>
          <a:p>
            <a:r>
              <a:rPr lang="en-IN" sz="2800" dirty="0"/>
              <a:t>To develop a more reliable, cost-effective, scalable technology to detect the COPD using deep learning. </a:t>
            </a:r>
            <a:endParaRPr lang="en-IN" sz="1800" dirty="0"/>
          </a:p>
        </p:txBody>
      </p:sp>
      <p:pic>
        <p:nvPicPr>
          <p:cNvPr id="27" name="Graphic 26" descr="Doctor male with solid fill">
            <a:extLst>
              <a:ext uri="{FF2B5EF4-FFF2-40B4-BE49-F238E27FC236}">
                <a16:creationId xmlns:a16="http://schemas.microsoft.com/office/drawing/2014/main" id="{46E18902-B9C3-AF22-336D-82D4829B2C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7654" y="3535673"/>
            <a:ext cx="1584176" cy="1584176"/>
          </a:xfrm>
          <a:prstGeom prst="rect">
            <a:avLst/>
          </a:prstGeom>
        </p:spPr>
      </p:pic>
      <p:pic>
        <p:nvPicPr>
          <p:cNvPr id="29" name="Graphic 28" descr="Smart Phone with solid fill">
            <a:extLst>
              <a:ext uri="{FF2B5EF4-FFF2-40B4-BE49-F238E27FC236}">
                <a16:creationId xmlns:a16="http://schemas.microsoft.com/office/drawing/2014/main" id="{64ACD3C2-DB02-B7FD-FA41-E5986CB399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096" y="7136048"/>
            <a:ext cx="1285292" cy="1285292"/>
          </a:xfrm>
          <a:prstGeom prst="rect">
            <a:avLst/>
          </a:prstGeom>
        </p:spPr>
      </p:pic>
      <p:pic>
        <p:nvPicPr>
          <p:cNvPr id="31" name="Graphic 30" descr="Internet Of Things outline">
            <a:extLst>
              <a:ext uri="{FF2B5EF4-FFF2-40B4-BE49-F238E27FC236}">
                <a16:creationId xmlns:a16="http://schemas.microsoft.com/office/drawing/2014/main" id="{DA6D4C27-9045-844A-2F14-A4C6F6363A8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65957" y="6502719"/>
            <a:ext cx="155485" cy="155485"/>
          </a:xfrm>
          <a:prstGeom prst="rect">
            <a:avLst/>
          </a:prstGeom>
        </p:spPr>
      </p:pic>
      <p:pic>
        <p:nvPicPr>
          <p:cNvPr id="1028" name="Picture 4">
            <a:extLst>
              <a:ext uri="{FF2B5EF4-FFF2-40B4-BE49-F238E27FC236}">
                <a16:creationId xmlns:a16="http://schemas.microsoft.com/office/drawing/2014/main" id="{FFE1D9F5-9A7A-E2B8-B622-2373C0CCAF3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24329" y="6869540"/>
            <a:ext cx="2726922" cy="1551800"/>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32" descr="Syncing cloud outline">
            <a:extLst>
              <a:ext uri="{FF2B5EF4-FFF2-40B4-BE49-F238E27FC236}">
                <a16:creationId xmlns:a16="http://schemas.microsoft.com/office/drawing/2014/main" id="{37E2693B-059E-1E7D-9550-A0CF5C4E1A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81781" y="6570698"/>
            <a:ext cx="1584176" cy="1584176"/>
          </a:xfrm>
          <a:prstGeom prst="rect">
            <a:avLst/>
          </a:prstGeom>
        </p:spPr>
      </p:pic>
      <p:sp>
        <p:nvSpPr>
          <p:cNvPr id="34" name="TextBox 33">
            <a:extLst>
              <a:ext uri="{FF2B5EF4-FFF2-40B4-BE49-F238E27FC236}">
                <a16:creationId xmlns:a16="http://schemas.microsoft.com/office/drawing/2014/main" id="{A22A1BDF-C819-D15D-0C91-2C1FDFE6DD2B}"/>
              </a:ext>
            </a:extLst>
          </p:cNvPr>
          <p:cNvSpPr txBox="1"/>
          <p:nvPr/>
        </p:nvSpPr>
        <p:spPr>
          <a:xfrm>
            <a:off x="929109" y="4909238"/>
            <a:ext cx="2221397" cy="923330"/>
          </a:xfrm>
          <a:prstGeom prst="rect">
            <a:avLst/>
          </a:prstGeom>
          <a:noFill/>
        </p:spPr>
        <p:txBody>
          <a:bodyPr wrap="square" rtlCol="0">
            <a:spAutoFit/>
          </a:bodyPr>
          <a:lstStyle/>
          <a:p>
            <a:r>
              <a:rPr lang="en-US" dirty="0"/>
              <a:t>Doctor with mobile recording audio sample of patients</a:t>
            </a:r>
            <a:endParaRPr lang="en-UG" dirty="0"/>
          </a:p>
        </p:txBody>
      </p:sp>
      <p:sp>
        <p:nvSpPr>
          <p:cNvPr id="35" name="TextBox 34">
            <a:extLst>
              <a:ext uri="{FF2B5EF4-FFF2-40B4-BE49-F238E27FC236}">
                <a16:creationId xmlns:a16="http://schemas.microsoft.com/office/drawing/2014/main" id="{0128B72B-CDE4-FACD-8A95-F3CD26769C23}"/>
              </a:ext>
            </a:extLst>
          </p:cNvPr>
          <p:cNvSpPr txBox="1"/>
          <p:nvPr/>
        </p:nvSpPr>
        <p:spPr>
          <a:xfrm>
            <a:off x="954200" y="8456118"/>
            <a:ext cx="1843410" cy="1754326"/>
          </a:xfrm>
          <a:prstGeom prst="rect">
            <a:avLst/>
          </a:prstGeom>
          <a:noFill/>
        </p:spPr>
        <p:txBody>
          <a:bodyPr wrap="square" rtlCol="0">
            <a:spAutoFit/>
          </a:bodyPr>
          <a:lstStyle/>
          <a:p>
            <a:r>
              <a:rPr lang="en-US" dirty="0"/>
              <a:t>APP with features </a:t>
            </a:r>
          </a:p>
          <a:p>
            <a:pPr marL="342900" indent="-342900">
              <a:buAutoNum type="arabicPeriod"/>
            </a:pPr>
            <a:r>
              <a:rPr lang="en-US" dirty="0"/>
              <a:t>COPD</a:t>
            </a:r>
          </a:p>
          <a:p>
            <a:pPr marL="342900" indent="-342900">
              <a:buAutoNum type="arabicPeriod"/>
            </a:pPr>
            <a:r>
              <a:rPr lang="en-US" dirty="0"/>
              <a:t>Hear attack chances</a:t>
            </a:r>
          </a:p>
          <a:p>
            <a:pPr marL="342900" indent="-342900">
              <a:buAutoNum type="arabicPeriod"/>
            </a:pPr>
            <a:r>
              <a:rPr lang="en-US" dirty="0"/>
              <a:t>Asthma</a:t>
            </a:r>
          </a:p>
          <a:p>
            <a:pPr marL="342900" indent="-342900">
              <a:buAutoNum type="arabicPeriod"/>
            </a:pPr>
            <a:r>
              <a:rPr lang="en-US" dirty="0"/>
              <a:t>Dementia</a:t>
            </a:r>
          </a:p>
        </p:txBody>
      </p:sp>
      <p:sp>
        <p:nvSpPr>
          <p:cNvPr id="36" name="TextBox 35">
            <a:extLst>
              <a:ext uri="{FF2B5EF4-FFF2-40B4-BE49-F238E27FC236}">
                <a16:creationId xmlns:a16="http://schemas.microsoft.com/office/drawing/2014/main" id="{B3B285B3-BF20-BA0C-5D2F-5465C473BBBC}"/>
              </a:ext>
            </a:extLst>
          </p:cNvPr>
          <p:cNvSpPr txBox="1"/>
          <p:nvPr/>
        </p:nvSpPr>
        <p:spPr>
          <a:xfrm>
            <a:off x="4361367" y="8563725"/>
            <a:ext cx="2682553" cy="646331"/>
          </a:xfrm>
          <a:prstGeom prst="rect">
            <a:avLst/>
          </a:prstGeom>
          <a:noFill/>
        </p:spPr>
        <p:txBody>
          <a:bodyPr wrap="square" rtlCol="0">
            <a:spAutoFit/>
          </a:bodyPr>
          <a:lstStyle/>
          <a:p>
            <a:r>
              <a:rPr lang="en-US" dirty="0"/>
              <a:t>Internet gateways/Network layer</a:t>
            </a:r>
            <a:endParaRPr lang="en-UG" dirty="0"/>
          </a:p>
        </p:txBody>
      </p:sp>
      <p:sp>
        <p:nvSpPr>
          <p:cNvPr id="37" name="TextBox 36">
            <a:extLst>
              <a:ext uri="{FF2B5EF4-FFF2-40B4-BE49-F238E27FC236}">
                <a16:creationId xmlns:a16="http://schemas.microsoft.com/office/drawing/2014/main" id="{D0456509-880D-8312-649E-2FA44229B00A}"/>
              </a:ext>
            </a:extLst>
          </p:cNvPr>
          <p:cNvSpPr txBox="1"/>
          <p:nvPr/>
        </p:nvSpPr>
        <p:spPr>
          <a:xfrm>
            <a:off x="8583192" y="8563725"/>
            <a:ext cx="1634702" cy="646331"/>
          </a:xfrm>
          <a:prstGeom prst="rect">
            <a:avLst/>
          </a:prstGeom>
          <a:noFill/>
        </p:spPr>
        <p:txBody>
          <a:bodyPr wrap="square" rtlCol="0">
            <a:spAutoFit/>
          </a:bodyPr>
          <a:lstStyle/>
          <a:p>
            <a:r>
              <a:rPr lang="en-US" dirty="0"/>
              <a:t>Cloud-based Backend Layer</a:t>
            </a:r>
            <a:endParaRPr lang="en-UG" dirty="0"/>
          </a:p>
        </p:txBody>
      </p:sp>
      <p:cxnSp>
        <p:nvCxnSpPr>
          <p:cNvPr id="41" name="Straight Arrow Connector 40">
            <a:extLst>
              <a:ext uri="{FF2B5EF4-FFF2-40B4-BE49-F238E27FC236}">
                <a16:creationId xmlns:a16="http://schemas.microsoft.com/office/drawing/2014/main" id="{FEE33148-F125-3CFB-1514-F95E372B298A}"/>
              </a:ext>
            </a:extLst>
          </p:cNvPr>
          <p:cNvCxnSpPr/>
          <p:nvPr/>
        </p:nvCxnSpPr>
        <p:spPr>
          <a:xfrm>
            <a:off x="2088332" y="6066780"/>
            <a:ext cx="0" cy="1069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07BA980-59DC-658D-EE2D-4A58342D9982}"/>
              </a:ext>
            </a:extLst>
          </p:cNvPr>
          <p:cNvCxnSpPr/>
          <p:nvPr/>
        </p:nvCxnSpPr>
        <p:spPr>
          <a:xfrm flipV="1">
            <a:off x="1728292" y="6066780"/>
            <a:ext cx="0" cy="1069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E282397-6F61-8E34-EC27-0ED9D74EF3AD}"/>
              </a:ext>
            </a:extLst>
          </p:cNvPr>
          <p:cNvCxnSpPr/>
          <p:nvPr/>
        </p:nvCxnSpPr>
        <p:spPr>
          <a:xfrm>
            <a:off x="2880420" y="7496623"/>
            <a:ext cx="1224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B9D4FA6-A69F-A5D9-4A70-0933F8B00C68}"/>
              </a:ext>
            </a:extLst>
          </p:cNvPr>
          <p:cNvCxnSpPr/>
          <p:nvPr/>
        </p:nvCxnSpPr>
        <p:spPr>
          <a:xfrm flipH="1">
            <a:off x="2880420" y="7866980"/>
            <a:ext cx="1224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23ED688A-8270-1ADD-15CD-0E7598F5A3B3}"/>
              </a:ext>
            </a:extLst>
          </p:cNvPr>
          <p:cNvCxnSpPr/>
          <p:nvPr/>
        </p:nvCxnSpPr>
        <p:spPr>
          <a:xfrm>
            <a:off x="7200665" y="7496623"/>
            <a:ext cx="1381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0984474-4AA8-715B-4F73-BCE5166FE12F}"/>
              </a:ext>
            </a:extLst>
          </p:cNvPr>
          <p:cNvCxnSpPr/>
          <p:nvPr/>
        </p:nvCxnSpPr>
        <p:spPr>
          <a:xfrm flipH="1">
            <a:off x="7043920" y="7866980"/>
            <a:ext cx="1537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80013"/>
            <a:ext cx="9073108" cy="1143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971550" y="837325"/>
            <a:ext cx="7086600" cy="628377"/>
          </a:xfrm>
          <a:prstGeom prst="rect">
            <a:avLst/>
          </a:prstGeom>
        </p:spPr>
        <p:txBody>
          <a:bodyPr vert="horz" wrap="square" lIns="0" tIns="12700" rIns="0" bIns="0" rtlCol="0">
            <a:spAutoFit/>
          </a:bodyPr>
          <a:lstStyle/>
          <a:p>
            <a:pPr marL="12700">
              <a:lnSpc>
                <a:spcPct val="100000"/>
              </a:lnSpc>
              <a:spcBef>
                <a:spcPts val="100"/>
              </a:spcBef>
            </a:pPr>
            <a:r>
              <a:rPr lang="en-US" sz="4000" dirty="0">
                <a:solidFill>
                  <a:schemeClr val="bg1"/>
                </a:solidFill>
                <a:cs typeface="Source Sans Pro Light"/>
              </a:rPr>
              <a:t>Literature Review</a:t>
            </a:r>
            <a:endParaRPr lang="en-US" sz="2800" dirty="0">
              <a:solidFill>
                <a:schemeClr val="bg1"/>
              </a:solidFill>
              <a:cs typeface="Source Sans Pro Light"/>
            </a:endParaRPr>
          </a:p>
        </p:txBody>
      </p:sp>
      <p:pic>
        <p:nvPicPr>
          <p:cNvPr id="4" name="Picture 3" descr="Best Engineering Colleges in Pune, Maharashtra | SIT Pune">
            <a:extLst>
              <a:ext uri="{FF2B5EF4-FFF2-40B4-BE49-F238E27FC236}">
                <a16:creationId xmlns:a16="http://schemas.microsoft.com/office/drawing/2014/main" id="{831EC3B0-731A-BFFE-8787-338CE2EFDD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65731" y="58757"/>
            <a:ext cx="87820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w To Design The Perfect Logo Step By Step">
            <a:extLst>
              <a:ext uri="{FF2B5EF4-FFF2-40B4-BE49-F238E27FC236}">
                <a16:creationId xmlns:a16="http://schemas.microsoft.com/office/drawing/2014/main" id="{0BF51AD7-8809-6CC2-7A3C-3E0FB807B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3748" y="1962324"/>
            <a:ext cx="3600401" cy="36004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0CF1A9CC-F398-33B2-E35E-574BC868EB4E}"/>
              </a:ext>
            </a:extLst>
          </p:cNvPr>
          <p:cNvGraphicFramePr>
            <a:graphicFrameLocks noGrp="1"/>
          </p:cNvGraphicFramePr>
          <p:nvPr>
            <p:extLst>
              <p:ext uri="{D42A27DB-BD31-4B8C-83A1-F6EECF244321}">
                <p14:modId xmlns:p14="http://schemas.microsoft.com/office/powerpoint/2010/main" val="2237240860"/>
              </p:ext>
            </p:extLst>
          </p:nvPr>
        </p:nvGraphicFramePr>
        <p:xfrm>
          <a:off x="1152228" y="3242500"/>
          <a:ext cx="12673542" cy="6424680"/>
        </p:xfrm>
        <a:graphic>
          <a:graphicData uri="http://schemas.openxmlformats.org/drawingml/2006/table">
            <a:tbl>
              <a:tblPr firstRow="1" bandRow="1">
                <a:tableStyleId>{9DCAF9ED-07DC-4A11-8D7F-57B35C25682E}</a:tableStyleId>
              </a:tblPr>
              <a:tblGrid>
                <a:gridCol w="5688699">
                  <a:extLst>
                    <a:ext uri="{9D8B030D-6E8A-4147-A177-3AD203B41FA5}">
                      <a16:colId xmlns:a16="http://schemas.microsoft.com/office/drawing/2014/main" val="3746489255"/>
                    </a:ext>
                  </a:extLst>
                </a:gridCol>
                <a:gridCol w="2760329">
                  <a:extLst>
                    <a:ext uri="{9D8B030D-6E8A-4147-A177-3AD203B41FA5}">
                      <a16:colId xmlns:a16="http://schemas.microsoft.com/office/drawing/2014/main" val="4168944110"/>
                    </a:ext>
                  </a:extLst>
                </a:gridCol>
                <a:gridCol w="4224514">
                  <a:extLst>
                    <a:ext uri="{9D8B030D-6E8A-4147-A177-3AD203B41FA5}">
                      <a16:colId xmlns:a16="http://schemas.microsoft.com/office/drawing/2014/main" val="276999317"/>
                    </a:ext>
                  </a:extLst>
                </a:gridCol>
              </a:tblGrid>
              <a:tr h="792689">
                <a:tc>
                  <a:txBody>
                    <a:bodyPr/>
                    <a:lstStyle/>
                    <a:p>
                      <a:r>
                        <a:rPr lang="en-US" dirty="0"/>
                        <a:t>PAPER</a:t>
                      </a:r>
                      <a:endParaRPr lang="en-UG" dirty="0"/>
                    </a:p>
                  </a:txBody>
                  <a:tcPr/>
                </a:tc>
                <a:tc>
                  <a:txBody>
                    <a:bodyPr/>
                    <a:lstStyle/>
                    <a:p>
                      <a:r>
                        <a:rPr lang="en-US" dirty="0"/>
                        <a:t>YEAR</a:t>
                      </a:r>
                      <a:endParaRPr lang="en-UG" dirty="0"/>
                    </a:p>
                  </a:txBody>
                  <a:tcPr/>
                </a:tc>
                <a:tc>
                  <a:txBody>
                    <a:bodyPr/>
                    <a:lstStyle/>
                    <a:p>
                      <a:r>
                        <a:rPr lang="en-US" dirty="0"/>
                        <a:t>ACCURACY</a:t>
                      </a:r>
                      <a:endParaRPr lang="en-UG" dirty="0"/>
                    </a:p>
                  </a:txBody>
                  <a:tcPr/>
                </a:tc>
                <a:extLst>
                  <a:ext uri="{0D108BD9-81ED-4DB2-BD59-A6C34878D82A}">
                    <a16:rowId xmlns:a16="http://schemas.microsoft.com/office/drawing/2014/main" val="3969364109"/>
                  </a:ext>
                </a:extLst>
              </a:tr>
              <a:tr h="2745374">
                <a:tc>
                  <a:txBody>
                    <a:bodyPr/>
                    <a:lstStyle/>
                    <a:p>
                      <a:r>
                        <a:rPr lang="en-IN" sz="2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Deep learning-based respiratory sound analysis for detection of chronic obstructive pulmonary disease. </a:t>
                      </a:r>
                      <a:r>
                        <a:rPr lang="en-IN" sz="2800" i="1"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PeerJ</a:t>
                      </a:r>
                      <a:r>
                        <a:rPr lang="en-IN" sz="2800" i="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UG" dirty="0"/>
                    </a:p>
                  </a:txBody>
                  <a:tcPr/>
                </a:tc>
                <a:tc>
                  <a:txBody>
                    <a:bodyPr/>
                    <a:lstStyle/>
                    <a:p>
                      <a:r>
                        <a:rPr lang="en-US" dirty="0"/>
                        <a:t>2021</a:t>
                      </a:r>
                      <a:endParaRPr lang="en-UG" dirty="0"/>
                    </a:p>
                  </a:txBody>
                  <a:tcPr/>
                </a:tc>
                <a:tc>
                  <a:txBody>
                    <a:bodyPr/>
                    <a:lstStyle/>
                    <a:p>
                      <a:r>
                        <a:rPr lang="en-US" dirty="0"/>
                        <a:t>93%</a:t>
                      </a:r>
                      <a:endParaRPr lang="en-UG" dirty="0"/>
                    </a:p>
                  </a:txBody>
                  <a:tcPr/>
                </a:tc>
                <a:extLst>
                  <a:ext uri="{0D108BD9-81ED-4DB2-BD59-A6C34878D82A}">
                    <a16:rowId xmlns:a16="http://schemas.microsoft.com/office/drawing/2014/main" val="736188662"/>
                  </a:ext>
                </a:extLst>
              </a:tr>
              <a:tr h="1442484">
                <a:tc>
                  <a:txBody>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COPD classification in CT images using a 3D convolutional neural network</a:t>
                      </a:r>
                      <a:endParaRPr lang="en-UG" dirty="0"/>
                    </a:p>
                  </a:txBody>
                  <a:tcPr/>
                </a:tc>
                <a:tc>
                  <a:txBody>
                    <a:bodyPr/>
                    <a:lstStyle/>
                    <a:p>
                      <a:r>
                        <a:rPr lang="en-US" dirty="0"/>
                        <a:t>2019</a:t>
                      </a:r>
                      <a:endParaRPr lang="en-UG" dirty="0"/>
                    </a:p>
                  </a:txBody>
                  <a:tcPr/>
                </a:tc>
                <a:tc>
                  <a:txBody>
                    <a:bodyPr/>
                    <a:lstStyle/>
                    <a:p>
                      <a:r>
                        <a:rPr lang="en-US" dirty="0"/>
                        <a:t>89%</a:t>
                      </a:r>
                      <a:endParaRPr lang="en-UG" dirty="0"/>
                    </a:p>
                  </a:txBody>
                  <a:tcPr/>
                </a:tc>
                <a:extLst>
                  <a:ext uri="{0D108BD9-81ED-4DB2-BD59-A6C34878D82A}">
                    <a16:rowId xmlns:a16="http://schemas.microsoft.com/office/drawing/2014/main" val="706331298"/>
                  </a:ext>
                </a:extLst>
              </a:tr>
              <a:tr h="1444133">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IN" sz="2800" dirty="0">
                          <a:effectLst/>
                          <a:latin typeface="Calibri" panose="020F0502020204030204" pitchFamily="34" charset="0"/>
                          <a:ea typeface="Calibri" panose="020F0502020204030204" pitchFamily="34" charset="0"/>
                          <a:cs typeface="Times New Roman" panose="02020603050405020304" pitchFamily="18" charset="0"/>
                        </a:rPr>
                        <a:t>Attention Is All You Need </a:t>
                      </a:r>
                      <a:endParaRPr lang="en-US" sz="2800" dirty="0">
                        <a:cs typeface="Source Sans Pro Light"/>
                      </a:endParaRPr>
                    </a:p>
                    <a:p>
                      <a:endParaRPr lang="en-UG" dirty="0"/>
                    </a:p>
                  </a:txBody>
                  <a:tcPr/>
                </a:tc>
                <a:tc>
                  <a:txBody>
                    <a:bodyPr/>
                    <a:lstStyle/>
                    <a:p>
                      <a:endParaRPr lang="en-UG" dirty="0"/>
                    </a:p>
                  </a:txBody>
                  <a:tcPr/>
                </a:tc>
                <a:tc>
                  <a:txBody>
                    <a:bodyPr/>
                    <a:lstStyle/>
                    <a:p>
                      <a:endParaRPr lang="en-UG" dirty="0"/>
                    </a:p>
                  </a:txBody>
                  <a:tcPr/>
                </a:tc>
                <a:extLst>
                  <a:ext uri="{0D108BD9-81ED-4DB2-BD59-A6C34878D82A}">
                    <a16:rowId xmlns:a16="http://schemas.microsoft.com/office/drawing/2014/main" val="394776875"/>
                  </a:ext>
                </a:extLst>
              </a:tr>
            </a:tbl>
          </a:graphicData>
        </a:graphic>
      </p:graphicFrame>
    </p:spTree>
    <p:extLst>
      <p:ext uri="{BB962C8B-B14F-4D97-AF65-F5344CB8AC3E}">
        <p14:creationId xmlns:p14="http://schemas.microsoft.com/office/powerpoint/2010/main" val="355642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12019756" cy="828000"/>
            <a:chOff x="-3847425" y="8642689"/>
            <a:chExt cx="7908450" cy="439424"/>
          </a:xfrm>
        </p:grpSpPr>
        <p:sp>
          <p:nvSpPr>
            <p:cNvPr id="24" name="object 4">
              <a:extLst>
                <a:ext uri="{FF2B5EF4-FFF2-40B4-BE49-F238E27FC236}">
                  <a16:creationId xmlns:a16="http://schemas.microsoft.com/office/drawing/2014/main" id="{FAC1F606-62F6-4305-800B-EF4BDCC04BC6}"/>
                </a:ext>
              </a:extLst>
            </p:cNvPr>
            <p:cNvSpPr/>
            <p:nvPr/>
          </p:nvSpPr>
          <p:spPr>
            <a:xfrm>
              <a:off x="-3847425" y="8642693"/>
              <a:ext cx="769235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r>
                <a:rPr lang="en-US" sz="4400" dirty="0">
                  <a:solidFill>
                    <a:schemeClr val="bg1">
                      <a:lumMod val="95000"/>
                    </a:schemeClr>
                  </a:solidFill>
                </a:rPr>
                <a:t>Kaggle Dataset</a:t>
              </a:r>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grpSp>
        <p:nvGrpSpPr>
          <p:cNvPr id="16" name="Group 15">
            <a:extLst>
              <a:ext uri="{FF2B5EF4-FFF2-40B4-BE49-F238E27FC236}">
                <a16:creationId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lang="en-US"/>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en-US" sz="1200" dirty="0">
                  <a:solidFill>
                    <a:srgbClr val="00A0F0"/>
                  </a:solidFill>
                  <a:cs typeface="Source Sans Pro"/>
                </a:rPr>
                <a:t>25</a:t>
              </a:r>
              <a:endParaRPr lang="en-US" sz="1200" dirty="0">
                <a:cs typeface="Source Sans Pro"/>
              </a:endParaRPr>
            </a:p>
            <a:p>
              <a:pPr algn="ctr">
                <a:lnSpc>
                  <a:spcPts val="1270"/>
                </a:lnSpc>
              </a:pPr>
              <a:r>
                <a:rPr lang="en-US" sz="1200" dirty="0" err="1">
                  <a:solidFill>
                    <a:srgbClr val="00A0F0"/>
                  </a:solidFill>
                  <a:cs typeface="Source Sans Pro"/>
                </a:rPr>
                <a:t>mn</a:t>
              </a:r>
              <a:endParaRPr lang="en-US" sz="1200" dirty="0">
                <a:cs typeface="Source Sans Pro"/>
              </a:endParaRPr>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endParaRPr lang="en-US" sz="2800"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971551" y="1689100"/>
            <a:ext cx="8457406" cy="9033242"/>
          </a:xfrm>
          <a:prstGeom prst="rect">
            <a:avLst/>
          </a:prstGeom>
        </p:spPr>
        <p:txBody>
          <a:bodyPr vert="horz" wrap="square" lIns="0" tIns="5080" rIns="0" bIns="0" rtlCol="0">
            <a:spAutoFit/>
          </a:bodyPr>
          <a:lstStyle/>
          <a:p>
            <a:pPr marL="12700">
              <a:lnSpc>
                <a:spcPct val="100000"/>
              </a:lnSpc>
              <a:spcBef>
                <a:spcPts val="350"/>
              </a:spcBef>
            </a:pPr>
            <a:r>
              <a:rPr lang="en-US" sz="2800" dirty="0">
                <a:cs typeface="Source Sans Pro Light"/>
              </a:rPr>
              <a:t>The dataset </a:t>
            </a:r>
            <a:r>
              <a:rPr lang="en-US" sz="2800" dirty="0"/>
              <a:t>is available at Kaggle in wav format.</a:t>
            </a:r>
          </a:p>
          <a:p>
            <a:pPr marL="12700">
              <a:lnSpc>
                <a:spcPct val="100000"/>
              </a:lnSpc>
              <a:spcBef>
                <a:spcPts val="350"/>
              </a:spcBef>
            </a:pPr>
            <a:r>
              <a:rPr lang="en-US" sz="2800" dirty="0">
                <a:cs typeface="Source Sans Pro Light"/>
              </a:rPr>
              <a:t>Dataset Link:- </a:t>
            </a:r>
            <a:r>
              <a:rPr lang="en-US" sz="2800" dirty="0">
                <a:cs typeface="Source Sans Pro Light"/>
                <a:hlinkClick r:id="rId2"/>
              </a:rPr>
              <a:t>https://www.kaggle.com/datasets/vbookshelf/respiratory-sound-database</a:t>
            </a:r>
            <a:endParaRPr lang="en-US" sz="2800" dirty="0">
              <a:cs typeface="Source Sans Pro Light"/>
            </a:endParaRPr>
          </a:p>
          <a:p>
            <a:pPr algn="l" fontAlgn="base"/>
            <a:r>
              <a:rPr lang="en-US" sz="2800" b="0" i="0" dirty="0">
                <a:solidFill>
                  <a:srgbClr val="000000"/>
                </a:solidFill>
                <a:effectLst/>
                <a:latin typeface="Inter"/>
              </a:rPr>
              <a:t>Content:-</a:t>
            </a:r>
            <a:endParaRPr lang="en-US" sz="2400" b="0" i="0" dirty="0">
              <a:effectLst/>
              <a:latin typeface="Inter"/>
            </a:endParaRPr>
          </a:p>
          <a:p>
            <a:pPr algn="l" fontAlgn="base"/>
            <a:r>
              <a:rPr lang="en-US" sz="2800" b="0" i="0" dirty="0">
                <a:effectLst/>
              </a:rPr>
              <a:t>This Kaggle dataset includes:</a:t>
            </a:r>
          </a:p>
          <a:p>
            <a:pPr algn="l" fontAlgn="base">
              <a:buFont typeface="Arial" panose="020B0604020202020204" pitchFamily="34" charset="0"/>
              <a:buChar char="•"/>
            </a:pPr>
            <a:r>
              <a:rPr lang="en-US" sz="2800" b="0" i="0" dirty="0">
                <a:effectLst/>
              </a:rPr>
              <a:t>920 .wav sound files</a:t>
            </a:r>
          </a:p>
          <a:p>
            <a:pPr algn="l" fontAlgn="base">
              <a:buFont typeface="Arial" panose="020B0604020202020204" pitchFamily="34" charset="0"/>
              <a:buChar char="•"/>
            </a:pPr>
            <a:r>
              <a:rPr lang="en-US" sz="2800" b="0" i="0" dirty="0">
                <a:effectLst/>
              </a:rPr>
              <a:t>920 annotation .txt files</a:t>
            </a:r>
          </a:p>
          <a:p>
            <a:pPr algn="l" fontAlgn="base">
              <a:buFont typeface="Arial" panose="020B0604020202020204" pitchFamily="34" charset="0"/>
              <a:buChar char="•"/>
            </a:pPr>
            <a:r>
              <a:rPr lang="en-US" sz="2800" b="0" i="0" dirty="0">
                <a:effectLst/>
              </a:rPr>
              <a:t>A text file listing the diagnosis for each patient</a:t>
            </a:r>
          </a:p>
          <a:p>
            <a:pPr algn="l" fontAlgn="base">
              <a:buFont typeface="Arial" panose="020B0604020202020204" pitchFamily="34" charset="0"/>
              <a:buChar char="•"/>
            </a:pPr>
            <a:r>
              <a:rPr lang="en-US" sz="2800" b="0" i="0" dirty="0">
                <a:effectLst/>
              </a:rPr>
              <a:t>A text file explaining the file naming format</a:t>
            </a:r>
          </a:p>
          <a:p>
            <a:pPr algn="l" fontAlgn="base">
              <a:buFont typeface="Arial" panose="020B0604020202020204" pitchFamily="34" charset="0"/>
              <a:buChar char="•"/>
            </a:pPr>
            <a:r>
              <a:rPr lang="en-US" sz="2800" b="0" i="0" dirty="0">
                <a:effectLst/>
              </a:rPr>
              <a:t>A text file listing 91 names (filename_differences.txt )</a:t>
            </a:r>
          </a:p>
          <a:p>
            <a:pPr algn="l" fontAlgn="base">
              <a:buFont typeface="Arial" panose="020B0604020202020204" pitchFamily="34" charset="0"/>
              <a:buChar char="•"/>
            </a:pPr>
            <a:r>
              <a:rPr lang="en-US" sz="2800" b="0" i="0" dirty="0">
                <a:effectLst/>
              </a:rPr>
              <a:t>A text file containing demographic information for each patient</a:t>
            </a:r>
          </a:p>
          <a:p>
            <a:pPr marL="12700">
              <a:lnSpc>
                <a:spcPct val="100000"/>
              </a:lnSpc>
              <a:spcBef>
                <a:spcPts val="350"/>
              </a:spcBef>
            </a:pPr>
            <a:r>
              <a:rPr lang="en-US" sz="2800" dirty="0">
                <a:highlight>
                  <a:srgbClr val="C0C0C0"/>
                </a:highlight>
                <a:cs typeface="Source Sans Pro Light"/>
              </a:rPr>
              <a:t>The demographic info file has 6 columns:</a:t>
            </a:r>
          </a:p>
          <a:p>
            <a:pPr marL="12700">
              <a:lnSpc>
                <a:spcPct val="100000"/>
              </a:lnSpc>
              <a:spcBef>
                <a:spcPts val="350"/>
              </a:spcBef>
            </a:pPr>
            <a:r>
              <a:rPr lang="en-US" sz="2800" dirty="0">
                <a:cs typeface="Source Sans Pro Light"/>
              </a:rPr>
              <a:t>1. Patient number</a:t>
            </a:r>
          </a:p>
          <a:p>
            <a:pPr marL="12700">
              <a:lnSpc>
                <a:spcPct val="100000"/>
              </a:lnSpc>
              <a:spcBef>
                <a:spcPts val="350"/>
              </a:spcBef>
            </a:pPr>
            <a:r>
              <a:rPr lang="en-US" sz="2800" dirty="0">
                <a:cs typeface="Source Sans Pro Light"/>
              </a:rPr>
              <a:t>2. Age</a:t>
            </a:r>
          </a:p>
          <a:p>
            <a:pPr marL="12700">
              <a:lnSpc>
                <a:spcPct val="100000"/>
              </a:lnSpc>
              <a:spcBef>
                <a:spcPts val="350"/>
              </a:spcBef>
            </a:pPr>
            <a:r>
              <a:rPr lang="en-US" sz="2800" dirty="0">
                <a:cs typeface="Source Sans Pro Light"/>
              </a:rPr>
              <a:t>3. Sex</a:t>
            </a:r>
          </a:p>
          <a:p>
            <a:pPr marL="12700">
              <a:lnSpc>
                <a:spcPct val="100000"/>
              </a:lnSpc>
              <a:spcBef>
                <a:spcPts val="350"/>
              </a:spcBef>
            </a:pPr>
            <a:r>
              <a:rPr lang="en-US" sz="2800" dirty="0">
                <a:cs typeface="Source Sans Pro Light"/>
              </a:rPr>
              <a:t>4. Adult BMI (kg/m2)</a:t>
            </a:r>
          </a:p>
          <a:p>
            <a:pPr marL="12700">
              <a:lnSpc>
                <a:spcPct val="100000"/>
              </a:lnSpc>
              <a:spcBef>
                <a:spcPts val="350"/>
              </a:spcBef>
            </a:pPr>
            <a:r>
              <a:rPr lang="en-US" sz="2800" dirty="0">
                <a:cs typeface="Source Sans Pro Light"/>
              </a:rPr>
              <a:t>5. Child Weight (kg)</a:t>
            </a:r>
          </a:p>
          <a:p>
            <a:pPr marL="12700">
              <a:lnSpc>
                <a:spcPct val="100000"/>
              </a:lnSpc>
              <a:spcBef>
                <a:spcPts val="350"/>
              </a:spcBef>
            </a:pPr>
            <a:r>
              <a:rPr lang="en-US" sz="2800" dirty="0">
                <a:cs typeface="Source Sans Pro Light"/>
              </a:rPr>
              <a:t>6. Child Height (cm)</a:t>
            </a:r>
          </a:p>
        </p:txBody>
      </p:sp>
      <p:sp>
        <p:nvSpPr>
          <p:cNvPr id="7" name="Rectangle 3">
            <a:extLst>
              <a:ext uri="{FF2B5EF4-FFF2-40B4-BE49-F238E27FC236}">
                <a16:creationId xmlns:a16="http://schemas.microsoft.com/office/drawing/2014/main" id="{0F4A2A5B-7C51-4E29-1C42-EDC6616C0DE5}"/>
              </a:ext>
            </a:extLst>
          </p:cNvPr>
          <p:cNvSpPr>
            <a:spLocks noChangeArrowheads="1"/>
          </p:cNvSpPr>
          <p:nvPr/>
        </p:nvSpPr>
        <p:spPr bwMode="auto">
          <a:xfrm>
            <a:off x="0" y="136267"/>
            <a:ext cx="35266" cy="18466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G" altLang="en-UG" sz="1200" b="0" i="0" u="none" strike="noStrike" cap="none" normalizeH="0" baseline="0" dirty="0">
                <a:ln>
                  <a:noFill/>
                </a:ln>
                <a:solidFill>
                  <a:schemeClr val="tx1"/>
                </a:solidFill>
                <a:effectLst/>
              </a:rPr>
              <a:t> </a:t>
            </a:r>
            <a:endParaRPr kumimoji="0" lang="en-UG" altLang="en-UG"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EDD02450-615C-2A74-246F-3E135DF93888}"/>
              </a:ext>
            </a:extLst>
          </p:cNvPr>
          <p:cNvSpPr txBox="1"/>
          <p:nvPr/>
        </p:nvSpPr>
        <p:spPr>
          <a:xfrm>
            <a:off x="9473058" y="1319774"/>
            <a:ext cx="9145016" cy="9571851"/>
          </a:xfrm>
          <a:prstGeom prst="rect">
            <a:avLst/>
          </a:prstGeom>
          <a:noFill/>
        </p:spPr>
        <p:txBody>
          <a:bodyPr wrap="square" rtlCol="0">
            <a:spAutoFit/>
          </a:bodyPr>
          <a:lstStyle/>
          <a:p>
            <a:r>
              <a:rPr lang="en-US" sz="2800" dirty="0">
                <a:highlight>
                  <a:srgbClr val="C0C0C0"/>
                </a:highlight>
              </a:rPr>
              <a:t>Each audio file name is divided into 5 elements, separated with underscores (_).</a:t>
            </a:r>
          </a:p>
          <a:p>
            <a:endParaRPr lang="en-US" sz="2800" dirty="0"/>
          </a:p>
          <a:p>
            <a:r>
              <a:rPr lang="en-US" sz="2800" dirty="0"/>
              <a:t>1. Patient number (101,102,...,226)</a:t>
            </a:r>
          </a:p>
          <a:p>
            <a:r>
              <a:rPr lang="en-US" sz="2800" dirty="0"/>
              <a:t>2. Recording index</a:t>
            </a:r>
          </a:p>
          <a:p>
            <a:r>
              <a:rPr lang="en-US" sz="2800" dirty="0"/>
              <a:t>3. Chest location </a:t>
            </a:r>
          </a:p>
          <a:p>
            <a:r>
              <a:rPr lang="en-US" sz="2800" dirty="0"/>
              <a:t>      a. Trachea (Tc)</a:t>
            </a:r>
          </a:p>
          <a:p>
            <a:r>
              <a:rPr lang="en-US" sz="2800" dirty="0"/>
              <a:t>      b. Anterior left (Al)</a:t>
            </a:r>
          </a:p>
          <a:p>
            <a:r>
              <a:rPr lang="en-US" sz="2800" dirty="0"/>
              <a:t>      c. Anterior right (</a:t>
            </a:r>
            <a:r>
              <a:rPr lang="en-US" sz="2800" dirty="0" err="1"/>
              <a:t>Ar</a:t>
            </a:r>
            <a:r>
              <a:rPr lang="en-US" sz="2800" dirty="0"/>
              <a:t>)</a:t>
            </a:r>
          </a:p>
          <a:p>
            <a:r>
              <a:rPr lang="en-US" sz="2800" dirty="0"/>
              <a:t>      d. Posterior left (Pl)</a:t>
            </a:r>
          </a:p>
          <a:p>
            <a:r>
              <a:rPr lang="en-US" sz="2800" dirty="0"/>
              <a:t>      e. Posterior right (</a:t>
            </a:r>
            <a:r>
              <a:rPr lang="en-US" sz="2800" dirty="0" err="1"/>
              <a:t>Pr</a:t>
            </a:r>
            <a:r>
              <a:rPr lang="en-US" sz="2800" dirty="0"/>
              <a:t>)</a:t>
            </a:r>
          </a:p>
          <a:p>
            <a:r>
              <a:rPr lang="en-US" sz="2800" dirty="0"/>
              <a:t>      f. Lateral left (</a:t>
            </a:r>
            <a:r>
              <a:rPr lang="en-US" sz="2800" dirty="0" err="1"/>
              <a:t>Ll</a:t>
            </a:r>
            <a:r>
              <a:rPr lang="en-US" sz="2800" dirty="0"/>
              <a:t>)</a:t>
            </a:r>
          </a:p>
          <a:p>
            <a:r>
              <a:rPr lang="en-US" sz="2800" dirty="0"/>
              <a:t>      g. Lateral right (Lr)</a:t>
            </a:r>
          </a:p>
          <a:p>
            <a:r>
              <a:rPr lang="en-US" sz="2800" dirty="0"/>
              <a:t>4. Acquisition mode </a:t>
            </a:r>
          </a:p>
          <a:p>
            <a:r>
              <a:rPr lang="en-US" sz="2800" dirty="0"/>
              <a:t>     a. sequential/single channel (</a:t>
            </a:r>
            <a:r>
              <a:rPr lang="en-US" sz="2800" dirty="0" err="1"/>
              <a:t>sc</a:t>
            </a:r>
            <a:r>
              <a:rPr lang="en-US" sz="2800" dirty="0"/>
              <a:t>), </a:t>
            </a:r>
          </a:p>
          <a:p>
            <a:r>
              <a:rPr lang="en-US" sz="2800" dirty="0"/>
              <a:t>     b. simultaneous/multichannel (mc)</a:t>
            </a:r>
          </a:p>
          <a:p>
            <a:r>
              <a:rPr lang="en-US" sz="2800" dirty="0"/>
              <a:t>5. Recording equipment </a:t>
            </a:r>
          </a:p>
          <a:p>
            <a:r>
              <a:rPr lang="en-US" sz="2800" dirty="0"/>
              <a:t>     a. AKG C417L Microphone (AKGC417L), </a:t>
            </a:r>
          </a:p>
          <a:p>
            <a:r>
              <a:rPr lang="en-US" sz="2800" dirty="0"/>
              <a:t>     b. 3M Littmann Classic II SE Stethoscope (LittC2SE), </a:t>
            </a:r>
          </a:p>
          <a:p>
            <a:r>
              <a:rPr lang="en-US" sz="2800" dirty="0"/>
              <a:t>     c. 3M Litmmann 3200 Electronic Stethoscope (Litt3200), </a:t>
            </a:r>
          </a:p>
          <a:p>
            <a:r>
              <a:rPr lang="en-US" sz="2800" dirty="0"/>
              <a:t>     d.  WelchAllyn Meditron Master Elite Electronic Stethoscope (Meditron)</a:t>
            </a:r>
            <a:endParaRPr lang="en-UG" sz="2800" dirty="0"/>
          </a:p>
        </p:txBody>
      </p:sp>
    </p:spTree>
    <p:extLst>
      <p:ext uri="{BB962C8B-B14F-4D97-AF65-F5344CB8AC3E}">
        <p14:creationId xmlns:p14="http://schemas.microsoft.com/office/powerpoint/2010/main" val="48187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9886156" cy="1128192"/>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628377"/>
          </a:xfrm>
          <a:prstGeom prst="rect">
            <a:avLst/>
          </a:prstGeom>
        </p:spPr>
        <p:txBody>
          <a:bodyPr vert="horz" wrap="square" lIns="0" tIns="12700" rIns="0" bIns="0" rtlCol="0">
            <a:spAutoFit/>
          </a:bodyPr>
          <a:lstStyle/>
          <a:p>
            <a:pPr marL="12700">
              <a:lnSpc>
                <a:spcPct val="100000"/>
              </a:lnSpc>
              <a:spcBef>
                <a:spcPts val="100"/>
              </a:spcBef>
            </a:pPr>
            <a:r>
              <a:rPr lang="en-US" sz="4000" dirty="0">
                <a:solidFill>
                  <a:schemeClr val="bg1"/>
                </a:solidFill>
              </a:rPr>
              <a:t>Methodology</a:t>
            </a:r>
            <a:endParaRPr lang="en-US" sz="4000" dirty="0">
              <a:solidFill>
                <a:schemeClr val="bg1"/>
              </a:solidFill>
              <a:cs typeface="Source Sans Pro Light"/>
            </a:endParaRPr>
          </a:p>
        </p:txBody>
      </p:sp>
      <p:pic>
        <p:nvPicPr>
          <p:cNvPr id="2" name="Picture 1" descr="Best Engineering Colleges in Pune, Maharashtra | SIT Pune">
            <a:extLst>
              <a:ext uri="{FF2B5EF4-FFF2-40B4-BE49-F238E27FC236}">
                <a16:creationId xmlns:a16="http://schemas.microsoft.com/office/drawing/2014/main" id="{0282D447-5928-4B9D-E3B6-AD40AF4641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33347" y="161723"/>
            <a:ext cx="8782050" cy="1390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C94DE6-50C8-0F8F-4CA5-C16C4A33D3BB}"/>
              </a:ext>
            </a:extLst>
          </p:cNvPr>
          <p:cNvSpPr/>
          <p:nvPr/>
        </p:nvSpPr>
        <p:spPr>
          <a:xfrm>
            <a:off x="5040660" y="2586598"/>
            <a:ext cx="6624736" cy="58326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4" name="Rectangle 3">
            <a:extLst>
              <a:ext uri="{FF2B5EF4-FFF2-40B4-BE49-F238E27FC236}">
                <a16:creationId xmlns:a16="http://schemas.microsoft.com/office/drawing/2014/main" id="{FA3F1F91-6D30-1A5C-0A9E-2397B84551ED}"/>
              </a:ext>
            </a:extLst>
          </p:cNvPr>
          <p:cNvSpPr/>
          <p:nvPr/>
        </p:nvSpPr>
        <p:spPr>
          <a:xfrm>
            <a:off x="13177564" y="3267137"/>
            <a:ext cx="5472609" cy="364991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 name="Cylinder 4">
            <a:extLst>
              <a:ext uri="{FF2B5EF4-FFF2-40B4-BE49-F238E27FC236}">
                <a16:creationId xmlns:a16="http://schemas.microsoft.com/office/drawing/2014/main" id="{CF3491AF-69B6-4495-EF9D-7F602DC50037}"/>
              </a:ext>
            </a:extLst>
          </p:cNvPr>
          <p:cNvSpPr/>
          <p:nvPr/>
        </p:nvSpPr>
        <p:spPr>
          <a:xfrm>
            <a:off x="7848972" y="3402484"/>
            <a:ext cx="1008112" cy="1174303"/>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6" name="TextBox 5">
            <a:extLst>
              <a:ext uri="{FF2B5EF4-FFF2-40B4-BE49-F238E27FC236}">
                <a16:creationId xmlns:a16="http://schemas.microsoft.com/office/drawing/2014/main" id="{2497BB72-4AA5-A866-3B3C-4190C6C67369}"/>
              </a:ext>
            </a:extLst>
          </p:cNvPr>
          <p:cNvSpPr txBox="1"/>
          <p:nvPr/>
        </p:nvSpPr>
        <p:spPr>
          <a:xfrm>
            <a:off x="7632948" y="2754412"/>
            <a:ext cx="1355112" cy="400110"/>
          </a:xfrm>
          <a:prstGeom prst="rect">
            <a:avLst/>
          </a:prstGeom>
          <a:noFill/>
        </p:spPr>
        <p:txBody>
          <a:bodyPr wrap="square" rtlCol="0">
            <a:spAutoFit/>
          </a:bodyPr>
          <a:lstStyle/>
          <a:p>
            <a:r>
              <a:rPr lang="en-US" sz="2000" b="1" dirty="0"/>
              <a:t>Processing</a:t>
            </a:r>
            <a:endParaRPr lang="en-UG" sz="2000" b="1" dirty="0"/>
          </a:p>
        </p:txBody>
      </p:sp>
      <p:sp>
        <p:nvSpPr>
          <p:cNvPr id="7" name="TextBox 6">
            <a:extLst>
              <a:ext uri="{FF2B5EF4-FFF2-40B4-BE49-F238E27FC236}">
                <a16:creationId xmlns:a16="http://schemas.microsoft.com/office/drawing/2014/main" id="{289CBD82-1594-E4CC-428B-A35001378A40}"/>
              </a:ext>
            </a:extLst>
          </p:cNvPr>
          <p:cNvSpPr txBox="1"/>
          <p:nvPr/>
        </p:nvSpPr>
        <p:spPr>
          <a:xfrm>
            <a:off x="7992988" y="3755318"/>
            <a:ext cx="1008112" cy="646331"/>
          </a:xfrm>
          <a:prstGeom prst="rect">
            <a:avLst/>
          </a:prstGeom>
          <a:noFill/>
        </p:spPr>
        <p:txBody>
          <a:bodyPr wrap="square" rtlCol="0">
            <a:spAutoFit/>
          </a:bodyPr>
          <a:lstStyle/>
          <a:p>
            <a:r>
              <a:rPr lang="en-US" dirty="0"/>
              <a:t>Audio</a:t>
            </a:r>
          </a:p>
          <a:p>
            <a:r>
              <a:rPr lang="en-US" dirty="0"/>
              <a:t>signal</a:t>
            </a:r>
            <a:endParaRPr lang="en-UG" dirty="0"/>
          </a:p>
        </p:txBody>
      </p:sp>
      <p:sp>
        <p:nvSpPr>
          <p:cNvPr id="10" name="Rectangle 9">
            <a:extLst>
              <a:ext uri="{FF2B5EF4-FFF2-40B4-BE49-F238E27FC236}">
                <a16:creationId xmlns:a16="http://schemas.microsoft.com/office/drawing/2014/main" id="{14534967-5246-5149-C9B9-FCCDC08E56C3}"/>
              </a:ext>
            </a:extLst>
          </p:cNvPr>
          <p:cNvSpPr/>
          <p:nvPr/>
        </p:nvSpPr>
        <p:spPr>
          <a:xfrm>
            <a:off x="5173266" y="5130676"/>
            <a:ext cx="3168352" cy="316835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12" name="Rectangle 11">
            <a:extLst>
              <a:ext uri="{FF2B5EF4-FFF2-40B4-BE49-F238E27FC236}">
                <a16:creationId xmlns:a16="http://schemas.microsoft.com/office/drawing/2014/main" id="{DFF68EFA-D26D-11D0-E328-A0FE3FBEF8E4}"/>
              </a:ext>
            </a:extLst>
          </p:cNvPr>
          <p:cNvSpPr/>
          <p:nvPr/>
        </p:nvSpPr>
        <p:spPr>
          <a:xfrm>
            <a:off x="8767872" y="5134557"/>
            <a:ext cx="2808312" cy="316835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cxnSp>
        <p:nvCxnSpPr>
          <p:cNvPr id="14" name="Straight Connector 13">
            <a:extLst>
              <a:ext uri="{FF2B5EF4-FFF2-40B4-BE49-F238E27FC236}">
                <a16:creationId xmlns:a16="http://schemas.microsoft.com/office/drawing/2014/main" id="{0B026B65-3267-A21F-BD39-97DAE702E27A}"/>
              </a:ext>
            </a:extLst>
          </p:cNvPr>
          <p:cNvCxnSpPr/>
          <p:nvPr/>
        </p:nvCxnSpPr>
        <p:spPr>
          <a:xfrm>
            <a:off x="8209012" y="4576787"/>
            <a:ext cx="0" cy="24796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5F0ACDF-8443-3DC8-B6F9-8A5A5964B5E8}"/>
              </a:ext>
            </a:extLst>
          </p:cNvPr>
          <p:cNvCxnSpPr/>
          <p:nvPr/>
        </p:nvCxnSpPr>
        <p:spPr>
          <a:xfrm>
            <a:off x="8497044" y="4576787"/>
            <a:ext cx="0" cy="24796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A4DE2F5-6983-5F8D-9CD4-BA14E3D0E857}"/>
              </a:ext>
            </a:extLst>
          </p:cNvPr>
          <p:cNvCxnSpPr>
            <a:cxnSpLocks/>
          </p:cNvCxnSpPr>
          <p:nvPr/>
        </p:nvCxnSpPr>
        <p:spPr>
          <a:xfrm flipH="1">
            <a:off x="6548398" y="4824749"/>
            <a:ext cx="1660614"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7C8E64E-E1B8-3560-C329-9FEDA605C7EE}"/>
              </a:ext>
            </a:extLst>
          </p:cNvPr>
          <p:cNvCxnSpPr/>
          <p:nvPr/>
        </p:nvCxnSpPr>
        <p:spPr>
          <a:xfrm>
            <a:off x="8497044" y="4824749"/>
            <a:ext cx="1872208"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E098783-624F-3287-5884-A612EFFADBCF}"/>
              </a:ext>
            </a:extLst>
          </p:cNvPr>
          <p:cNvCxnSpPr/>
          <p:nvPr/>
        </p:nvCxnSpPr>
        <p:spPr>
          <a:xfrm>
            <a:off x="6548398" y="4824749"/>
            <a:ext cx="0" cy="782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0CD7F5D-8841-0BFD-1EE7-1B3A277654EA}"/>
              </a:ext>
            </a:extLst>
          </p:cNvPr>
          <p:cNvCxnSpPr/>
          <p:nvPr/>
        </p:nvCxnSpPr>
        <p:spPr>
          <a:xfrm>
            <a:off x="10369252" y="4824749"/>
            <a:ext cx="0" cy="782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Process 28">
            <a:extLst>
              <a:ext uri="{FF2B5EF4-FFF2-40B4-BE49-F238E27FC236}">
                <a16:creationId xmlns:a16="http://schemas.microsoft.com/office/drawing/2014/main" id="{5E76A5A8-E043-53D8-3980-A54943F14421}"/>
              </a:ext>
            </a:extLst>
          </p:cNvPr>
          <p:cNvSpPr/>
          <p:nvPr/>
        </p:nvSpPr>
        <p:spPr>
          <a:xfrm>
            <a:off x="5722521" y="5607397"/>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30" name="Flowchart: Process 29">
            <a:extLst>
              <a:ext uri="{FF2B5EF4-FFF2-40B4-BE49-F238E27FC236}">
                <a16:creationId xmlns:a16="http://schemas.microsoft.com/office/drawing/2014/main" id="{F9370B8A-12E5-9B35-A21C-B4179F553A1C}"/>
              </a:ext>
            </a:extLst>
          </p:cNvPr>
          <p:cNvSpPr/>
          <p:nvPr/>
        </p:nvSpPr>
        <p:spPr>
          <a:xfrm>
            <a:off x="5743679" y="6259818"/>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31" name="Flowchart: Process 30">
            <a:extLst>
              <a:ext uri="{FF2B5EF4-FFF2-40B4-BE49-F238E27FC236}">
                <a16:creationId xmlns:a16="http://schemas.microsoft.com/office/drawing/2014/main" id="{CD7C83AE-3FA4-5179-DCAB-26B76E6E09CD}"/>
              </a:ext>
            </a:extLst>
          </p:cNvPr>
          <p:cNvSpPr/>
          <p:nvPr/>
        </p:nvSpPr>
        <p:spPr>
          <a:xfrm>
            <a:off x="5722521" y="6900095"/>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cxnSp>
        <p:nvCxnSpPr>
          <p:cNvPr id="34" name="Straight Arrow Connector 33">
            <a:extLst>
              <a:ext uri="{FF2B5EF4-FFF2-40B4-BE49-F238E27FC236}">
                <a16:creationId xmlns:a16="http://schemas.microsoft.com/office/drawing/2014/main" id="{0871289A-2720-FA12-B63A-EC8208B5E0CA}"/>
              </a:ext>
            </a:extLst>
          </p:cNvPr>
          <p:cNvCxnSpPr/>
          <p:nvPr/>
        </p:nvCxnSpPr>
        <p:spPr>
          <a:xfrm>
            <a:off x="6548398" y="5901792"/>
            <a:ext cx="0" cy="356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D904708-03B4-A9AE-F3DF-C390CD752F86}"/>
              </a:ext>
            </a:extLst>
          </p:cNvPr>
          <p:cNvCxnSpPr/>
          <p:nvPr/>
        </p:nvCxnSpPr>
        <p:spPr>
          <a:xfrm>
            <a:off x="6548398" y="6519703"/>
            <a:ext cx="0" cy="380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lowchart: Process 36">
            <a:extLst>
              <a:ext uri="{FF2B5EF4-FFF2-40B4-BE49-F238E27FC236}">
                <a16:creationId xmlns:a16="http://schemas.microsoft.com/office/drawing/2014/main" id="{849338CC-41F5-9DCD-74ED-680C1669C36C}"/>
              </a:ext>
            </a:extLst>
          </p:cNvPr>
          <p:cNvSpPr/>
          <p:nvPr/>
        </p:nvSpPr>
        <p:spPr>
          <a:xfrm>
            <a:off x="5743679" y="7452555"/>
            <a:ext cx="1838416" cy="261251"/>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dirty="0"/>
          </a:p>
        </p:txBody>
      </p:sp>
      <p:cxnSp>
        <p:nvCxnSpPr>
          <p:cNvPr id="39" name="Straight Arrow Connector 38">
            <a:extLst>
              <a:ext uri="{FF2B5EF4-FFF2-40B4-BE49-F238E27FC236}">
                <a16:creationId xmlns:a16="http://schemas.microsoft.com/office/drawing/2014/main" id="{0ED4CB59-3852-10F3-7F2A-D106F6D789EF}"/>
              </a:ext>
            </a:extLst>
          </p:cNvPr>
          <p:cNvCxnSpPr/>
          <p:nvPr/>
        </p:nvCxnSpPr>
        <p:spPr>
          <a:xfrm>
            <a:off x="6548398" y="7161346"/>
            <a:ext cx="0" cy="31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D24B1F50-232F-32E2-8C7E-0F408126B6AC}"/>
              </a:ext>
            </a:extLst>
          </p:cNvPr>
          <p:cNvSpPr txBox="1"/>
          <p:nvPr/>
        </p:nvSpPr>
        <p:spPr>
          <a:xfrm>
            <a:off x="5866538" y="5564172"/>
            <a:ext cx="1728192" cy="369332"/>
          </a:xfrm>
          <a:prstGeom prst="rect">
            <a:avLst/>
          </a:prstGeom>
          <a:noFill/>
        </p:spPr>
        <p:txBody>
          <a:bodyPr wrap="square" rtlCol="0">
            <a:spAutoFit/>
          </a:bodyPr>
          <a:lstStyle/>
          <a:p>
            <a:r>
              <a:rPr lang="en-US" dirty="0"/>
              <a:t>Normalization</a:t>
            </a:r>
            <a:endParaRPr lang="en-UG" dirty="0"/>
          </a:p>
        </p:txBody>
      </p:sp>
      <p:sp>
        <p:nvSpPr>
          <p:cNvPr id="41" name="TextBox 40">
            <a:extLst>
              <a:ext uri="{FF2B5EF4-FFF2-40B4-BE49-F238E27FC236}">
                <a16:creationId xmlns:a16="http://schemas.microsoft.com/office/drawing/2014/main" id="{3E32C766-F999-4C7C-B61D-9C4995AF787D}"/>
              </a:ext>
            </a:extLst>
          </p:cNvPr>
          <p:cNvSpPr txBox="1"/>
          <p:nvPr/>
        </p:nvSpPr>
        <p:spPr>
          <a:xfrm>
            <a:off x="5661234" y="10324595"/>
            <a:ext cx="2088232" cy="369332"/>
          </a:xfrm>
          <a:prstGeom prst="rect">
            <a:avLst/>
          </a:prstGeom>
          <a:noFill/>
        </p:spPr>
        <p:txBody>
          <a:bodyPr wrap="square" rtlCol="0">
            <a:spAutoFit/>
          </a:bodyPr>
          <a:lstStyle/>
          <a:p>
            <a:r>
              <a:rPr lang="en-US" dirty="0"/>
              <a:t>Feature Extraction</a:t>
            </a:r>
            <a:endParaRPr lang="en-UG" dirty="0"/>
          </a:p>
        </p:txBody>
      </p:sp>
      <p:sp>
        <p:nvSpPr>
          <p:cNvPr id="44" name="TextBox 43">
            <a:extLst>
              <a:ext uri="{FF2B5EF4-FFF2-40B4-BE49-F238E27FC236}">
                <a16:creationId xmlns:a16="http://schemas.microsoft.com/office/drawing/2014/main" id="{3CF3B0CD-A2A5-4351-04B0-83544260D61B}"/>
              </a:ext>
            </a:extLst>
          </p:cNvPr>
          <p:cNvSpPr txBox="1"/>
          <p:nvPr/>
        </p:nvSpPr>
        <p:spPr>
          <a:xfrm>
            <a:off x="5787552" y="6824778"/>
            <a:ext cx="1519145" cy="369332"/>
          </a:xfrm>
          <a:prstGeom prst="rect">
            <a:avLst/>
          </a:prstGeom>
          <a:noFill/>
        </p:spPr>
        <p:txBody>
          <a:bodyPr wrap="square" rtlCol="0">
            <a:spAutoFit/>
          </a:bodyPr>
          <a:lstStyle/>
          <a:p>
            <a:r>
              <a:rPr lang="en-US" dirty="0"/>
              <a:t>Augmentation</a:t>
            </a:r>
            <a:endParaRPr lang="en-UG" dirty="0"/>
          </a:p>
        </p:txBody>
      </p:sp>
      <p:sp>
        <p:nvSpPr>
          <p:cNvPr id="46" name="TextBox 45">
            <a:extLst>
              <a:ext uri="{FF2B5EF4-FFF2-40B4-BE49-F238E27FC236}">
                <a16:creationId xmlns:a16="http://schemas.microsoft.com/office/drawing/2014/main" id="{056D590E-1D76-D511-249C-CB0D9812B162}"/>
              </a:ext>
            </a:extLst>
          </p:cNvPr>
          <p:cNvSpPr txBox="1"/>
          <p:nvPr/>
        </p:nvSpPr>
        <p:spPr>
          <a:xfrm>
            <a:off x="5945778" y="7411268"/>
            <a:ext cx="1519145" cy="369332"/>
          </a:xfrm>
          <a:prstGeom prst="rect">
            <a:avLst/>
          </a:prstGeom>
          <a:noFill/>
        </p:spPr>
        <p:txBody>
          <a:bodyPr wrap="square" rtlCol="0">
            <a:spAutoFit/>
          </a:bodyPr>
          <a:lstStyle/>
          <a:p>
            <a:r>
              <a:rPr lang="en-US" dirty="0"/>
              <a:t>CNN Training</a:t>
            </a:r>
            <a:endParaRPr lang="en-UG" dirty="0"/>
          </a:p>
        </p:txBody>
      </p:sp>
      <p:sp>
        <p:nvSpPr>
          <p:cNvPr id="49" name="TextBox 48">
            <a:extLst>
              <a:ext uri="{FF2B5EF4-FFF2-40B4-BE49-F238E27FC236}">
                <a16:creationId xmlns:a16="http://schemas.microsoft.com/office/drawing/2014/main" id="{753AB6E9-580F-CED5-6F34-A05016487557}"/>
              </a:ext>
            </a:extLst>
          </p:cNvPr>
          <p:cNvSpPr txBox="1"/>
          <p:nvPr/>
        </p:nvSpPr>
        <p:spPr>
          <a:xfrm>
            <a:off x="5760740" y="6191894"/>
            <a:ext cx="2088232" cy="369332"/>
          </a:xfrm>
          <a:prstGeom prst="rect">
            <a:avLst/>
          </a:prstGeom>
          <a:noFill/>
        </p:spPr>
        <p:txBody>
          <a:bodyPr wrap="square" rtlCol="0">
            <a:spAutoFit/>
          </a:bodyPr>
          <a:lstStyle/>
          <a:p>
            <a:r>
              <a:rPr lang="en-US" dirty="0"/>
              <a:t>Feature Extraction</a:t>
            </a:r>
            <a:endParaRPr lang="en-UG" dirty="0"/>
          </a:p>
        </p:txBody>
      </p:sp>
      <p:sp>
        <p:nvSpPr>
          <p:cNvPr id="50" name="Flowchart: Process 49">
            <a:extLst>
              <a:ext uri="{FF2B5EF4-FFF2-40B4-BE49-F238E27FC236}">
                <a16:creationId xmlns:a16="http://schemas.microsoft.com/office/drawing/2014/main" id="{52235BBA-EBDD-C349-A78F-CEBB28209A58}"/>
              </a:ext>
            </a:extLst>
          </p:cNvPr>
          <p:cNvSpPr/>
          <p:nvPr/>
        </p:nvSpPr>
        <p:spPr>
          <a:xfrm>
            <a:off x="9252820" y="5687422"/>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1" name="Flowchart: Process 50">
            <a:extLst>
              <a:ext uri="{FF2B5EF4-FFF2-40B4-BE49-F238E27FC236}">
                <a16:creationId xmlns:a16="http://schemas.microsoft.com/office/drawing/2014/main" id="{8B1BE644-B3FD-E288-C108-344DB5A0A51B}"/>
              </a:ext>
            </a:extLst>
          </p:cNvPr>
          <p:cNvSpPr/>
          <p:nvPr/>
        </p:nvSpPr>
        <p:spPr>
          <a:xfrm>
            <a:off x="9254457" y="6819485"/>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2" name="Flowchart: Process 51">
            <a:extLst>
              <a:ext uri="{FF2B5EF4-FFF2-40B4-BE49-F238E27FC236}">
                <a16:creationId xmlns:a16="http://schemas.microsoft.com/office/drawing/2014/main" id="{0D61B071-4A65-AD3D-45CB-D3CBE8828E76}"/>
              </a:ext>
            </a:extLst>
          </p:cNvPr>
          <p:cNvSpPr/>
          <p:nvPr/>
        </p:nvSpPr>
        <p:spPr>
          <a:xfrm>
            <a:off x="9252820" y="6292035"/>
            <a:ext cx="1838416" cy="261251"/>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a:p>
        </p:txBody>
      </p:sp>
      <p:sp>
        <p:nvSpPr>
          <p:cNvPr id="53" name="TextBox 52">
            <a:extLst>
              <a:ext uri="{FF2B5EF4-FFF2-40B4-BE49-F238E27FC236}">
                <a16:creationId xmlns:a16="http://schemas.microsoft.com/office/drawing/2014/main" id="{75EC1FE3-8FD4-9053-32AF-C692AD096346}"/>
              </a:ext>
            </a:extLst>
          </p:cNvPr>
          <p:cNvSpPr txBox="1"/>
          <p:nvPr/>
        </p:nvSpPr>
        <p:spPr>
          <a:xfrm>
            <a:off x="9415946" y="5658012"/>
            <a:ext cx="1512164" cy="369332"/>
          </a:xfrm>
          <a:prstGeom prst="rect">
            <a:avLst/>
          </a:prstGeom>
          <a:noFill/>
        </p:spPr>
        <p:txBody>
          <a:bodyPr wrap="square" rtlCol="0">
            <a:spAutoFit/>
          </a:bodyPr>
          <a:lstStyle/>
          <a:p>
            <a:r>
              <a:rPr lang="en-US"/>
              <a:t>Normalization</a:t>
            </a:r>
            <a:endParaRPr lang="en-UG" dirty="0"/>
          </a:p>
        </p:txBody>
      </p:sp>
      <p:sp>
        <p:nvSpPr>
          <p:cNvPr id="54" name="TextBox 53">
            <a:extLst>
              <a:ext uri="{FF2B5EF4-FFF2-40B4-BE49-F238E27FC236}">
                <a16:creationId xmlns:a16="http://schemas.microsoft.com/office/drawing/2014/main" id="{26989E53-BB91-30AA-2BA1-9092FEAFF874}"/>
              </a:ext>
            </a:extLst>
          </p:cNvPr>
          <p:cNvSpPr txBox="1"/>
          <p:nvPr/>
        </p:nvSpPr>
        <p:spPr>
          <a:xfrm>
            <a:off x="9242491" y="6236594"/>
            <a:ext cx="2143036" cy="646331"/>
          </a:xfrm>
          <a:prstGeom prst="rect">
            <a:avLst/>
          </a:prstGeom>
          <a:noFill/>
        </p:spPr>
        <p:txBody>
          <a:bodyPr wrap="square" rtlCol="0">
            <a:spAutoFit/>
          </a:bodyPr>
          <a:lstStyle/>
          <a:p>
            <a:r>
              <a:rPr lang="en-US" dirty="0"/>
              <a:t>Feature Extraction</a:t>
            </a:r>
            <a:endParaRPr lang="en-UG" dirty="0"/>
          </a:p>
          <a:p>
            <a:endParaRPr lang="en-UG" dirty="0"/>
          </a:p>
        </p:txBody>
      </p:sp>
      <p:sp>
        <p:nvSpPr>
          <p:cNvPr id="55" name="TextBox 54">
            <a:extLst>
              <a:ext uri="{FF2B5EF4-FFF2-40B4-BE49-F238E27FC236}">
                <a16:creationId xmlns:a16="http://schemas.microsoft.com/office/drawing/2014/main" id="{DEB5B339-580A-2C67-D5D0-5916553B5442}"/>
              </a:ext>
            </a:extLst>
          </p:cNvPr>
          <p:cNvSpPr txBox="1"/>
          <p:nvPr/>
        </p:nvSpPr>
        <p:spPr>
          <a:xfrm>
            <a:off x="9415946" y="6790918"/>
            <a:ext cx="1512164" cy="369332"/>
          </a:xfrm>
          <a:prstGeom prst="rect">
            <a:avLst/>
          </a:prstGeom>
          <a:noFill/>
        </p:spPr>
        <p:txBody>
          <a:bodyPr wrap="square" rtlCol="0">
            <a:spAutoFit/>
          </a:bodyPr>
          <a:lstStyle/>
          <a:p>
            <a:r>
              <a:rPr lang="en-US" dirty="0"/>
              <a:t>Augmentation</a:t>
            </a:r>
            <a:endParaRPr lang="en-UG" dirty="0"/>
          </a:p>
        </p:txBody>
      </p:sp>
      <p:cxnSp>
        <p:nvCxnSpPr>
          <p:cNvPr id="57" name="Straight Arrow Connector 56">
            <a:extLst>
              <a:ext uri="{FF2B5EF4-FFF2-40B4-BE49-F238E27FC236}">
                <a16:creationId xmlns:a16="http://schemas.microsoft.com/office/drawing/2014/main" id="{4F6FBB60-6469-6595-3A50-B857D2DAE01F}"/>
              </a:ext>
            </a:extLst>
          </p:cNvPr>
          <p:cNvCxnSpPr>
            <a:cxnSpLocks/>
          </p:cNvCxnSpPr>
          <p:nvPr/>
        </p:nvCxnSpPr>
        <p:spPr>
          <a:xfrm>
            <a:off x="10381397" y="5970395"/>
            <a:ext cx="0" cy="321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C0DC7949-1F1D-A722-4CC1-E26562160B9C}"/>
              </a:ext>
            </a:extLst>
          </p:cNvPr>
          <p:cNvCxnSpPr/>
          <p:nvPr/>
        </p:nvCxnSpPr>
        <p:spPr>
          <a:xfrm>
            <a:off x="10381397" y="6559759"/>
            <a:ext cx="0"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ECF8849B-F78C-4E7E-907D-3588B74B1761}"/>
              </a:ext>
            </a:extLst>
          </p:cNvPr>
          <p:cNvSpPr txBox="1"/>
          <p:nvPr/>
        </p:nvSpPr>
        <p:spPr>
          <a:xfrm>
            <a:off x="9113543" y="4488793"/>
            <a:ext cx="1512163" cy="369332"/>
          </a:xfrm>
          <a:prstGeom prst="rect">
            <a:avLst/>
          </a:prstGeom>
          <a:noFill/>
        </p:spPr>
        <p:txBody>
          <a:bodyPr wrap="square" rtlCol="0">
            <a:spAutoFit/>
          </a:bodyPr>
          <a:lstStyle/>
          <a:p>
            <a:r>
              <a:rPr lang="en-US" dirty="0"/>
              <a:t>Testing Data</a:t>
            </a:r>
            <a:endParaRPr lang="en-UG" dirty="0"/>
          </a:p>
        </p:txBody>
      </p:sp>
      <p:sp>
        <p:nvSpPr>
          <p:cNvPr id="62" name="TextBox 61">
            <a:extLst>
              <a:ext uri="{FF2B5EF4-FFF2-40B4-BE49-F238E27FC236}">
                <a16:creationId xmlns:a16="http://schemas.microsoft.com/office/drawing/2014/main" id="{DEA6CF05-6A62-412C-259B-3F48FD8133EE}"/>
              </a:ext>
            </a:extLst>
          </p:cNvPr>
          <p:cNvSpPr txBox="1"/>
          <p:nvPr/>
        </p:nvSpPr>
        <p:spPr>
          <a:xfrm>
            <a:off x="6404382" y="4507299"/>
            <a:ext cx="1728100" cy="369332"/>
          </a:xfrm>
          <a:prstGeom prst="rect">
            <a:avLst/>
          </a:prstGeom>
          <a:noFill/>
        </p:spPr>
        <p:txBody>
          <a:bodyPr wrap="square" rtlCol="0">
            <a:spAutoFit/>
          </a:bodyPr>
          <a:lstStyle/>
          <a:p>
            <a:r>
              <a:rPr lang="en-US" dirty="0"/>
              <a:t>Training Data</a:t>
            </a:r>
            <a:endParaRPr lang="en-UG" dirty="0"/>
          </a:p>
        </p:txBody>
      </p:sp>
      <p:cxnSp>
        <p:nvCxnSpPr>
          <p:cNvPr id="1024" name="Straight Connector 1023">
            <a:extLst>
              <a:ext uri="{FF2B5EF4-FFF2-40B4-BE49-F238E27FC236}">
                <a16:creationId xmlns:a16="http://schemas.microsoft.com/office/drawing/2014/main" id="{C63457E9-A318-4535-6D9A-98B79334EB44}"/>
              </a:ext>
            </a:extLst>
          </p:cNvPr>
          <p:cNvCxnSpPr>
            <a:cxnSpLocks/>
          </p:cNvCxnSpPr>
          <p:nvPr/>
        </p:nvCxnSpPr>
        <p:spPr>
          <a:xfrm>
            <a:off x="10381397" y="7080736"/>
            <a:ext cx="0" cy="494505"/>
          </a:xfrm>
          <a:prstGeom prst="line">
            <a:avLst/>
          </a:prstGeom>
        </p:spPr>
        <p:style>
          <a:lnRef idx="1">
            <a:schemeClr val="dk1"/>
          </a:lnRef>
          <a:fillRef idx="0">
            <a:schemeClr val="dk1"/>
          </a:fillRef>
          <a:effectRef idx="0">
            <a:schemeClr val="dk1"/>
          </a:effectRef>
          <a:fontRef idx="minor">
            <a:schemeClr val="tx1"/>
          </a:fontRef>
        </p:style>
      </p:cxnSp>
      <p:cxnSp>
        <p:nvCxnSpPr>
          <p:cNvPr id="1027" name="Straight Connector 1026">
            <a:extLst>
              <a:ext uri="{FF2B5EF4-FFF2-40B4-BE49-F238E27FC236}">
                <a16:creationId xmlns:a16="http://schemas.microsoft.com/office/drawing/2014/main" id="{245763B3-C612-2A37-EC5C-2F8791D7936F}"/>
              </a:ext>
            </a:extLst>
          </p:cNvPr>
          <p:cNvCxnSpPr>
            <a:stCxn id="37" idx="3"/>
          </p:cNvCxnSpPr>
          <p:nvPr/>
        </p:nvCxnSpPr>
        <p:spPr>
          <a:xfrm>
            <a:off x="7582095" y="7583181"/>
            <a:ext cx="4731373" cy="1275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29B2DB6-5D80-5C54-5EE2-7526A9234EDD}"/>
              </a:ext>
            </a:extLst>
          </p:cNvPr>
          <p:cNvCxnSpPr/>
          <p:nvPr/>
        </p:nvCxnSpPr>
        <p:spPr>
          <a:xfrm flipV="1">
            <a:off x="12313468" y="5130676"/>
            <a:ext cx="0" cy="246525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0218C68-EE16-1791-C1B9-9348338F1880}"/>
              </a:ext>
            </a:extLst>
          </p:cNvPr>
          <p:cNvCxnSpPr/>
          <p:nvPr/>
        </p:nvCxnSpPr>
        <p:spPr>
          <a:xfrm>
            <a:off x="12313468" y="5130676"/>
            <a:ext cx="1440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C10893C-4D95-8B41-B51F-9CACA90C7639}"/>
              </a:ext>
            </a:extLst>
          </p:cNvPr>
          <p:cNvSpPr/>
          <p:nvPr/>
        </p:nvSpPr>
        <p:spPr>
          <a:xfrm>
            <a:off x="665956" y="4249039"/>
            <a:ext cx="2790621" cy="22706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G" dirty="0"/>
          </a:p>
        </p:txBody>
      </p:sp>
      <p:pic>
        <p:nvPicPr>
          <p:cNvPr id="33" name="Picture 2" descr="33,800 Radio Waves Logo Images, Stock Photos &amp; Vectors | Shutterstock">
            <a:extLst>
              <a:ext uri="{FF2B5EF4-FFF2-40B4-BE49-F238E27FC236}">
                <a16:creationId xmlns:a16="http://schemas.microsoft.com/office/drawing/2014/main" id="{BC23FBE5-F8AC-2A92-AF1D-0BC227C8B3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20" t="19457" r="14480" b="28400"/>
          <a:stretch/>
        </p:blipFill>
        <p:spPr bwMode="auto">
          <a:xfrm>
            <a:off x="1017211" y="4707412"/>
            <a:ext cx="1867778" cy="103061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3F7F90B-A46D-7A0C-D232-62982FB33233}"/>
              </a:ext>
            </a:extLst>
          </p:cNvPr>
          <p:cNvSpPr txBox="1"/>
          <p:nvPr/>
        </p:nvSpPr>
        <p:spPr>
          <a:xfrm>
            <a:off x="1115633" y="5970395"/>
            <a:ext cx="2554071" cy="369332"/>
          </a:xfrm>
          <a:prstGeom prst="rect">
            <a:avLst/>
          </a:prstGeom>
          <a:noFill/>
        </p:spPr>
        <p:txBody>
          <a:bodyPr wrap="square" rtlCol="0">
            <a:spAutoFit/>
          </a:bodyPr>
          <a:lstStyle/>
          <a:p>
            <a:r>
              <a:rPr lang="en-US" dirty="0"/>
              <a:t>Respiratory Audio</a:t>
            </a:r>
            <a:endParaRPr lang="en-UG" dirty="0"/>
          </a:p>
        </p:txBody>
      </p:sp>
      <p:cxnSp>
        <p:nvCxnSpPr>
          <p:cNvPr id="42" name="Straight Connector 41">
            <a:extLst>
              <a:ext uri="{FF2B5EF4-FFF2-40B4-BE49-F238E27FC236}">
                <a16:creationId xmlns:a16="http://schemas.microsoft.com/office/drawing/2014/main" id="{C6BBA799-5266-7965-F6C0-3379D20F55FD}"/>
              </a:ext>
            </a:extLst>
          </p:cNvPr>
          <p:cNvCxnSpPr>
            <a:stCxn id="22" idx="3"/>
          </p:cNvCxnSpPr>
          <p:nvPr/>
        </p:nvCxnSpPr>
        <p:spPr>
          <a:xfrm>
            <a:off x="3456577" y="5384371"/>
            <a:ext cx="936011"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6443894-F1CD-1A2C-22EE-B4306BE02677}"/>
              </a:ext>
            </a:extLst>
          </p:cNvPr>
          <p:cNvCxnSpPr/>
          <p:nvPr/>
        </p:nvCxnSpPr>
        <p:spPr>
          <a:xfrm flipV="1">
            <a:off x="4392588" y="4078483"/>
            <a:ext cx="0" cy="13058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5DC0AA5-B1E4-F056-D407-AB9945644164}"/>
              </a:ext>
            </a:extLst>
          </p:cNvPr>
          <p:cNvCxnSpPr/>
          <p:nvPr/>
        </p:nvCxnSpPr>
        <p:spPr>
          <a:xfrm>
            <a:off x="4392588" y="4078483"/>
            <a:ext cx="34563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63AD04A-466E-013E-B6E0-509E68CD25CE}"/>
              </a:ext>
            </a:extLst>
          </p:cNvPr>
          <p:cNvCxnSpPr/>
          <p:nvPr/>
        </p:nvCxnSpPr>
        <p:spPr>
          <a:xfrm flipH="1">
            <a:off x="4722245" y="6376560"/>
            <a:ext cx="1000276" cy="0"/>
          </a:xfrm>
          <a:prstGeom prst="line">
            <a:avLst/>
          </a:prstGeom>
        </p:spPr>
        <p:style>
          <a:lnRef idx="1">
            <a:schemeClr val="dk1"/>
          </a:lnRef>
          <a:fillRef idx="0">
            <a:schemeClr val="dk1"/>
          </a:fillRef>
          <a:effectRef idx="0">
            <a:schemeClr val="dk1"/>
          </a:effectRef>
          <a:fontRef idx="minor">
            <a:schemeClr val="tx1"/>
          </a:fontRef>
        </p:style>
      </p:cxnSp>
      <p:cxnSp>
        <p:nvCxnSpPr>
          <p:cNvPr id="1028" name="Straight Connector 1027">
            <a:extLst>
              <a:ext uri="{FF2B5EF4-FFF2-40B4-BE49-F238E27FC236}">
                <a16:creationId xmlns:a16="http://schemas.microsoft.com/office/drawing/2014/main" id="{7D52253E-506D-9D99-9B81-A1320C3CB410}"/>
              </a:ext>
            </a:extLst>
          </p:cNvPr>
          <p:cNvCxnSpPr/>
          <p:nvPr/>
        </p:nvCxnSpPr>
        <p:spPr>
          <a:xfrm>
            <a:off x="4722245" y="6390443"/>
            <a:ext cx="0" cy="2028803"/>
          </a:xfrm>
          <a:prstGeom prst="line">
            <a:avLst/>
          </a:prstGeom>
        </p:spPr>
        <p:style>
          <a:lnRef idx="1">
            <a:schemeClr val="dk1"/>
          </a:lnRef>
          <a:fillRef idx="0">
            <a:schemeClr val="dk1"/>
          </a:fillRef>
          <a:effectRef idx="0">
            <a:schemeClr val="dk1"/>
          </a:effectRef>
          <a:fontRef idx="minor">
            <a:schemeClr val="tx1"/>
          </a:fontRef>
        </p:style>
      </p:cxnSp>
      <p:cxnSp>
        <p:nvCxnSpPr>
          <p:cNvPr id="1030" name="Straight Arrow Connector 1029">
            <a:extLst>
              <a:ext uri="{FF2B5EF4-FFF2-40B4-BE49-F238E27FC236}">
                <a16:creationId xmlns:a16="http://schemas.microsoft.com/office/drawing/2014/main" id="{107E8254-A425-FB44-93E1-AC82C90E6AD1}"/>
              </a:ext>
            </a:extLst>
          </p:cNvPr>
          <p:cNvCxnSpPr>
            <a:cxnSpLocks/>
          </p:cNvCxnSpPr>
          <p:nvPr/>
        </p:nvCxnSpPr>
        <p:spPr>
          <a:xfrm flipH="1">
            <a:off x="3527458" y="8419246"/>
            <a:ext cx="1194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1" name="Rectangle 1030">
            <a:extLst>
              <a:ext uri="{FF2B5EF4-FFF2-40B4-BE49-F238E27FC236}">
                <a16:creationId xmlns:a16="http://schemas.microsoft.com/office/drawing/2014/main" id="{BBB8D98B-1C52-176F-12B2-FD9E81595116}"/>
              </a:ext>
            </a:extLst>
          </p:cNvPr>
          <p:cNvSpPr/>
          <p:nvPr/>
        </p:nvSpPr>
        <p:spPr>
          <a:xfrm>
            <a:off x="665956" y="7194110"/>
            <a:ext cx="2861502" cy="2253991"/>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G"/>
          </a:p>
        </p:txBody>
      </p:sp>
      <p:sp>
        <p:nvSpPr>
          <p:cNvPr id="1034" name="TextBox 1033">
            <a:extLst>
              <a:ext uri="{FF2B5EF4-FFF2-40B4-BE49-F238E27FC236}">
                <a16:creationId xmlns:a16="http://schemas.microsoft.com/office/drawing/2014/main" id="{D9E4FA27-F3DE-49E1-FA51-360337A505C4}"/>
              </a:ext>
            </a:extLst>
          </p:cNvPr>
          <p:cNvSpPr txBox="1"/>
          <p:nvPr/>
        </p:nvSpPr>
        <p:spPr>
          <a:xfrm>
            <a:off x="854085" y="7426449"/>
            <a:ext cx="2525962"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Aharoni" panose="02010803020104030203" pitchFamily="2" charset="-79"/>
                <a:cs typeface="Aharoni" panose="02010803020104030203" pitchFamily="2" charset="-79"/>
              </a:rPr>
              <a:t>mfcc</a:t>
            </a:r>
          </a:p>
          <a:p>
            <a:pPr marL="285750" indent="-285750">
              <a:buFont typeface="Wingdings" panose="05000000000000000000" pitchFamily="2" charset="2"/>
              <a:buChar char="q"/>
            </a:pPr>
            <a:r>
              <a:rPr lang="en-US" sz="2400" dirty="0">
                <a:latin typeface="Aharoni" panose="02010803020104030203" pitchFamily="2" charset="-79"/>
                <a:cs typeface="Aharoni" panose="02010803020104030203" pitchFamily="2" charset="-79"/>
              </a:rPr>
              <a:t>mel</a:t>
            </a:r>
          </a:p>
          <a:p>
            <a:pPr marL="285750" indent="-285750">
              <a:buFont typeface="Wingdings" panose="05000000000000000000" pitchFamily="2" charset="2"/>
              <a:buChar char="q"/>
            </a:pPr>
            <a:r>
              <a:rPr lang="en-US" sz="2400" dirty="0">
                <a:latin typeface="Aharoni" panose="02010803020104030203" pitchFamily="2" charset="-79"/>
                <a:cs typeface="Aharoni" panose="02010803020104030203" pitchFamily="2" charset="-79"/>
              </a:rPr>
              <a:t>C_stft</a:t>
            </a:r>
          </a:p>
          <a:p>
            <a:pPr marL="285750" indent="-285750">
              <a:buFont typeface="Wingdings" panose="05000000000000000000" pitchFamily="2" charset="2"/>
              <a:buChar char="q"/>
            </a:pPr>
            <a:r>
              <a:rPr lang="en-US" sz="2400" dirty="0">
                <a:latin typeface="Aharoni" panose="02010803020104030203" pitchFamily="2" charset="-79"/>
                <a:cs typeface="Aharoni" panose="02010803020104030203" pitchFamily="2" charset="-79"/>
              </a:rPr>
              <a:t>C_cqt</a:t>
            </a:r>
          </a:p>
          <a:p>
            <a:pPr marL="285750" indent="-285750">
              <a:buFont typeface="Wingdings" panose="05000000000000000000" pitchFamily="2" charset="2"/>
              <a:buChar char="q"/>
            </a:pPr>
            <a:r>
              <a:rPr lang="en-US" sz="2400" dirty="0">
                <a:latin typeface="Aharoni" panose="02010803020104030203" pitchFamily="2" charset="-79"/>
                <a:cs typeface="Aharoni" panose="02010803020104030203" pitchFamily="2" charset="-79"/>
              </a:rPr>
              <a:t>C_cens</a:t>
            </a:r>
            <a:endParaRPr lang="en-UG" sz="2400" dirty="0">
              <a:latin typeface="Aharoni" panose="02010803020104030203" pitchFamily="2" charset="-79"/>
              <a:cs typeface="Aharoni" panose="02010803020104030203" pitchFamily="2" charset="-79"/>
            </a:endParaRPr>
          </a:p>
        </p:txBody>
      </p:sp>
      <p:pic>
        <p:nvPicPr>
          <p:cNvPr id="1035" name="Picture 2" descr="Librosa">
            <a:extLst>
              <a:ext uri="{FF2B5EF4-FFF2-40B4-BE49-F238E27FC236}">
                <a16:creationId xmlns:a16="http://schemas.microsoft.com/office/drawing/2014/main" id="{107DDD78-2D7F-C287-76C0-7D899F1FAE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678" t="26147" b="25324"/>
          <a:stretch/>
        </p:blipFill>
        <p:spPr bwMode="auto">
          <a:xfrm>
            <a:off x="1161166" y="9422640"/>
            <a:ext cx="1800200" cy="6998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2" descr="Using Convolutional Neural Networks for Image Recognition - Edge AI and  Vision Alliance">
            <a:extLst>
              <a:ext uri="{FF2B5EF4-FFF2-40B4-BE49-F238E27FC236}">
                <a16:creationId xmlns:a16="http://schemas.microsoft.com/office/drawing/2014/main" id="{796B1F02-1D92-6073-9630-C78DDC5A35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12954" y="3835423"/>
            <a:ext cx="2242128" cy="2474072"/>
          </a:xfrm>
          <a:prstGeom prst="rect">
            <a:avLst/>
          </a:prstGeom>
          <a:noFill/>
          <a:extLst>
            <a:ext uri="{909E8E84-426E-40DD-AFC4-6F175D3DCCD1}">
              <a14:hiddenFill xmlns:a14="http://schemas.microsoft.com/office/drawing/2010/main">
                <a:solidFill>
                  <a:srgbClr val="FFFFFF"/>
                </a:solidFill>
              </a14:hiddenFill>
            </a:ext>
          </a:extLst>
        </p:spPr>
      </p:pic>
      <p:sp>
        <p:nvSpPr>
          <p:cNvPr id="1037" name="TextBox 1036">
            <a:extLst>
              <a:ext uri="{FF2B5EF4-FFF2-40B4-BE49-F238E27FC236}">
                <a16:creationId xmlns:a16="http://schemas.microsoft.com/office/drawing/2014/main" id="{1EB73D78-61E7-7799-A0C8-62A465254240}"/>
              </a:ext>
            </a:extLst>
          </p:cNvPr>
          <p:cNvSpPr txBox="1"/>
          <p:nvPr/>
        </p:nvSpPr>
        <p:spPr>
          <a:xfrm>
            <a:off x="16172884" y="4628378"/>
            <a:ext cx="1584176" cy="369332"/>
          </a:xfrm>
          <a:prstGeom prst="rect">
            <a:avLst/>
          </a:prstGeom>
          <a:noFill/>
        </p:spPr>
        <p:txBody>
          <a:bodyPr wrap="square" rtlCol="0">
            <a:spAutoFit/>
          </a:bodyPr>
          <a:lstStyle/>
          <a:p>
            <a:r>
              <a:rPr lang="en-US" dirty="0"/>
              <a:t>NON-COPD</a:t>
            </a:r>
            <a:endParaRPr lang="en-UG" dirty="0"/>
          </a:p>
        </p:txBody>
      </p:sp>
      <p:sp>
        <p:nvSpPr>
          <p:cNvPr id="1038" name="TextBox 1037">
            <a:extLst>
              <a:ext uri="{FF2B5EF4-FFF2-40B4-BE49-F238E27FC236}">
                <a16:creationId xmlns:a16="http://schemas.microsoft.com/office/drawing/2014/main" id="{0087408C-0E38-974C-B950-E408D366D24A}"/>
              </a:ext>
            </a:extLst>
          </p:cNvPr>
          <p:cNvSpPr txBox="1"/>
          <p:nvPr/>
        </p:nvSpPr>
        <p:spPr>
          <a:xfrm>
            <a:off x="16201900" y="5238065"/>
            <a:ext cx="914400" cy="369332"/>
          </a:xfrm>
          <a:prstGeom prst="rect">
            <a:avLst/>
          </a:prstGeom>
          <a:noFill/>
        </p:spPr>
        <p:txBody>
          <a:bodyPr wrap="square" rtlCol="0">
            <a:spAutoFit/>
          </a:bodyPr>
          <a:lstStyle/>
          <a:p>
            <a:r>
              <a:rPr lang="en-US" dirty="0"/>
              <a:t>COPD</a:t>
            </a:r>
            <a:endParaRPr lang="en-UG" dirty="0"/>
          </a:p>
        </p:txBody>
      </p:sp>
      <p:sp>
        <p:nvSpPr>
          <p:cNvPr id="1039" name="TextBox 1038">
            <a:extLst>
              <a:ext uri="{FF2B5EF4-FFF2-40B4-BE49-F238E27FC236}">
                <a16:creationId xmlns:a16="http://schemas.microsoft.com/office/drawing/2014/main" id="{CADE5D7C-EC58-BFD1-F037-93118C66A710}"/>
              </a:ext>
            </a:extLst>
          </p:cNvPr>
          <p:cNvSpPr txBox="1"/>
          <p:nvPr/>
        </p:nvSpPr>
        <p:spPr>
          <a:xfrm>
            <a:off x="14185676" y="3402484"/>
            <a:ext cx="2242128" cy="369332"/>
          </a:xfrm>
          <a:prstGeom prst="rect">
            <a:avLst/>
          </a:prstGeom>
          <a:noFill/>
        </p:spPr>
        <p:txBody>
          <a:bodyPr wrap="square" rtlCol="0">
            <a:spAutoFit/>
          </a:bodyPr>
          <a:lstStyle/>
          <a:p>
            <a:r>
              <a:rPr lang="en-US" b="1" dirty="0">
                <a:latin typeface="Amasis MT Pro Black" panose="02040A04050005020304" pitchFamily="18" charset="0"/>
              </a:rPr>
              <a:t>Prediction</a:t>
            </a:r>
            <a:endParaRPr lang="en-UG" b="1" dirty="0">
              <a:latin typeface="Amasis MT Pro Black" panose="02040A04050005020304" pitchFamily="18" charset="0"/>
            </a:endParaRPr>
          </a:p>
        </p:txBody>
      </p:sp>
      <p:sp>
        <p:nvSpPr>
          <p:cNvPr id="1040" name="TextBox 1039">
            <a:extLst>
              <a:ext uri="{FF2B5EF4-FFF2-40B4-BE49-F238E27FC236}">
                <a16:creationId xmlns:a16="http://schemas.microsoft.com/office/drawing/2014/main" id="{E0B40906-8463-15E2-D120-02DF7A9C3484}"/>
              </a:ext>
            </a:extLst>
          </p:cNvPr>
          <p:cNvSpPr txBox="1"/>
          <p:nvPr/>
        </p:nvSpPr>
        <p:spPr>
          <a:xfrm>
            <a:off x="14485548" y="6349401"/>
            <a:ext cx="1635696" cy="523220"/>
          </a:xfrm>
          <a:prstGeom prst="rect">
            <a:avLst/>
          </a:prstGeom>
          <a:noFill/>
        </p:spPr>
        <p:txBody>
          <a:bodyPr wrap="square" rtlCol="0">
            <a:spAutoFit/>
          </a:bodyPr>
          <a:lstStyle/>
          <a:p>
            <a:r>
              <a:rPr lang="en-US" sz="2800" dirty="0">
                <a:solidFill>
                  <a:srgbClr val="FF0000"/>
                </a:solidFill>
              </a:rPr>
              <a:t>CNN</a:t>
            </a:r>
            <a:endParaRPr lang="en-UG" sz="2800" dirty="0">
              <a:solidFill>
                <a:srgbClr val="FF0000"/>
              </a:solidFill>
            </a:endParaRPr>
          </a:p>
        </p:txBody>
      </p:sp>
    </p:spTree>
    <p:extLst>
      <p:ext uri="{BB962C8B-B14F-4D97-AF65-F5344CB8AC3E}">
        <p14:creationId xmlns:p14="http://schemas.microsoft.com/office/powerpoint/2010/main" val="123419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with low confidence">
            <a:extLst>
              <a:ext uri="{FF2B5EF4-FFF2-40B4-BE49-F238E27FC236}">
                <a16:creationId xmlns:a16="http://schemas.microsoft.com/office/drawing/2014/main" id="{A61C9052-FB63-975E-3C05-E24E7B275765}"/>
              </a:ext>
            </a:extLst>
          </p:cNvPr>
          <p:cNvPicPr>
            <a:picLocks noChangeAspect="1"/>
          </p:cNvPicPr>
          <p:nvPr/>
        </p:nvPicPr>
        <p:blipFill rotWithShape="1">
          <a:blip r:embed="rId2">
            <a:extLst>
              <a:ext uri="{28A0092B-C50C-407E-A947-70E740481C1C}">
                <a14:useLocalDpi xmlns:a14="http://schemas.microsoft.com/office/drawing/2010/main" val="0"/>
              </a:ext>
            </a:extLst>
          </a:blip>
          <a:srcRect l="3768" t="3203" r="3768" b="50283"/>
          <a:stretch/>
        </p:blipFill>
        <p:spPr bwMode="auto">
          <a:xfrm>
            <a:off x="0" y="644525"/>
            <a:ext cx="8472039" cy="2736304"/>
          </a:xfrm>
          <a:prstGeom prst="rect">
            <a:avLst/>
          </a:prstGeom>
          <a:noFill/>
          <a:ln>
            <a:noFill/>
          </a:ln>
          <a:extLst>
            <a:ext uri="{53640926-AAD7-44D8-BBD7-CCE9431645EC}">
              <a14:shadowObscured xmlns:a14="http://schemas.microsoft.com/office/drawing/2010/main"/>
            </a:ext>
          </a:extLst>
        </p:spPr>
      </p:pic>
      <p:pic>
        <p:nvPicPr>
          <p:cNvPr id="3" name="Picture 2" descr="Chart&#10;&#10;Description automatically generated with low confidence">
            <a:extLst>
              <a:ext uri="{FF2B5EF4-FFF2-40B4-BE49-F238E27FC236}">
                <a16:creationId xmlns:a16="http://schemas.microsoft.com/office/drawing/2014/main" id="{400EE812-E425-8F91-70E7-A711CFF9AD63}"/>
              </a:ext>
            </a:extLst>
          </p:cNvPr>
          <p:cNvPicPr>
            <a:picLocks noChangeAspect="1"/>
          </p:cNvPicPr>
          <p:nvPr/>
        </p:nvPicPr>
        <p:blipFill rotWithShape="1">
          <a:blip r:embed="rId2">
            <a:extLst>
              <a:ext uri="{28A0092B-C50C-407E-A947-70E740481C1C}">
                <a14:useLocalDpi xmlns:a14="http://schemas.microsoft.com/office/drawing/2010/main" val="0"/>
              </a:ext>
            </a:extLst>
          </a:blip>
          <a:srcRect l="1884" t="51603" r="3598"/>
          <a:stretch/>
        </p:blipFill>
        <p:spPr bwMode="auto">
          <a:xfrm>
            <a:off x="10225236" y="810952"/>
            <a:ext cx="8493880" cy="2592288"/>
          </a:xfrm>
          <a:prstGeom prst="rect">
            <a:avLst/>
          </a:prstGeom>
          <a:noFill/>
          <a:ln>
            <a:noFill/>
          </a:ln>
          <a:extLst>
            <a:ext uri="{53640926-AAD7-44D8-BBD7-CCE9431645EC}">
              <a14:shadowObscured xmlns:a14="http://schemas.microsoft.com/office/drawing/2010/main"/>
            </a:ext>
          </a:extLst>
        </p:spPr>
      </p:pic>
      <p:pic>
        <p:nvPicPr>
          <p:cNvPr id="4" name="Picture 3" descr="A picture containing chart&#10;&#10;Description automatically generated">
            <a:extLst>
              <a:ext uri="{FF2B5EF4-FFF2-40B4-BE49-F238E27FC236}">
                <a16:creationId xmlns:a16="http://schemas.microsoft.com/office/drawing/2014/main" id="{F715C233-83C1-E713-7554-BA169362E768}"/>
              </a:ext>
            </a:extLst>
          </p:cNvPr>
          <p:cNvPicPr>
            <a:picLocks noChangeAspect="1"/>
          </p:cNvPicPr>
          <p:nvPr/>
        </p:nvPicPr>
        <p:blipFill rotWithShape="1">
          <a:blip r:embed="rId3">
            <a:extLst>
              <a:ext uri="{28A0092B-C50C-407E-A947-70E740481C1C}">
                <a14:useLocalDpi xmlns:a14="http://schemas.microsoft.com/office/drawing/2010/main" val="0"/>
              </a:ext>
            </a:extLst>
          </a:blip>
          <a:srcRect l="1108" r="1396" b="3339"/>
          <a:stretch/>
        </p:blipFill>
        <p:spPr bwMode="auto">
          <a:xfrm>
            <a:off x="2891188" y="5636244"/>
            <a:ext cx="13227935" cy="3742904"/>
          </a:xfrm>
          <a:prstGeom prst="rect">
            <a:avLst/>
          </a:prstGeom>
          <a:noFill/>
          <a:ln>
            <a:noFill/>
          </a:ln>
          <a:extLst>
            <a:ext uri="{53640926-AAD7-44D8-BBD7-CCE9431645EC}">
              <a14:shadowObscured xmlns:a14="http://schemas.microsoft.com/office/drawing/2010/main"/>
            </a:ext>
          </a:extLst>
        </p:spPr>
      </p:pic>
      <p:cxnSp>
        <p:nvCxnSpPr>
          <p:cNvPr id="6" name="Straight Arrow Connector 5">
            <a:extLst>
              <a:ext uri="{FF2B5EF4-FFF2-40B4-BE49-F238E27FC236}">
                <a16:creationId xmlns:a16="http://schemas.microsoft.com/office/drawing/2014/main" id="{A71A16D1-25E4-C252-9A08-51E74DF30B56}"/>
              </a:ext>
            </a:extLst>
          </p:cNvPr>
          <p:cNvCxnSpPr>
            <a:stCxn id="2" idx="3"/>
          </p:cNvCxnSpPr>
          <p:nvPr/>
        </p:nvCxnSpPr>
        <p:spPr>
          <a:xfrm>
            <a:off x="8472039" y="2012677"/>
            <a:ext cx="1969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5A71B59-B382-AF2B-FF03-85F165C939CA}"/>
              </a:ext>
            </a:extLst>
          </p:cNvPr>
          <p:cNvCxnSpPr>
            <a:endCxn id="4" idx="0"/>
          </p:cNvCxnSpPr>
          <p:nvPr/>
        </p:nvCxnSpPr>
        <p:spPr>
          <a:xfrm flipH="1">
            <a:off x="9505156" y="3380829"/>
            <a:ext cx="2304256" cy="2255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023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FC4A6E-1695-CAB9-4C65-CADDB04E2088}"/>
              </a:ext>
            </a:extLst>
          </p:cNvPr>
          <p:cNvGrpSpPr/>
          <p:nvPr/>
        </p:nvGrpSpPr>
        <p:grpSpPr>
          <a:xfrm>
            <a:off x="0" y="546100"/>
            <a:ext cx="12019756" cy="828000"/>
            <a:chOff x="-3847425" y="8642689"/>
            <a:chExt cx="7908450" cy="439424"/>
          </a:xfrm>
        </p:grpSpPr>
        <p:sp>
          <p:nvSpPr>
            <p:cNvPr id="3" name="object 4">
              <a:extLst>
                <a:ext uri="{FF2B5EF4-FFF2-40B4-BE49-F238E27FC236}">
                  <a16:creationId xmlns:a16="http://schemas.microsoft.com/office/drawing/2014/main" id="{65133C13-8229-689F-DABD-86DF2CC2337C}"/>
                </a:ext>
              </a:extLst>
            </p:cNvPr>
            <p:cNvSpPr/>
            <p:nvPr/>
          </p:nvSpPr>
          <p:spPr>
            <a:xfrm>
              <a:off x="-3847425" y="8642693"/>
              <a:ext cx="769235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r>
                <a:rPr lang="en-US" sz="4400" dirty="0">
                  <a:solidFill>
                    <a:schemeClr val="bg1">
                      <a:lumMod val="95000"/>
                    </a:schemeClr>
                  </a:solidFill>
                </a:rPr>
                <a:t>Results</a:t>
              </a:r>
            </a:p>
          </p:txBody>
        </p:sp>
        <p:sp>
          <p:nvSpPr>
            <p:cNvPr id="4" name="object 5">
              <a:extLst>
                <a:ext uri="{FF2B5EF4-FFF2-40B4-BE49-F238E27FC236}">
                  <a16:creationId xmlns:a16="http://schemas.microsoft.com/office/drawing/2014/main" id="{836B59CA-F6F0-2539-708F-F690A79448F5}"/>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5" name="TextBox 4">
            <a:extLst>
              <a:ext uri="{FF2B5EF4-FFF2-40B4-BE49-F238E27FC236}">
                <a16:creationId xmlns:a16="http://schemas.microsoft.com/office/drawing/2014/main" id="{3EFCC1DF-927F-7680-EC47-7718E7E7A1E1}"/>
              </a:ext>
            </a:extLst>
          </p:cNvPr>
          <p:cNvSpPr txBox="1"/>
          <p:nvPr/>
        </p:nvSpPr>
        <p:spPr>
          <a:xfrm>
            <a:off x="360140" y="2106340"/>
            <a:ext cx="16057784" cy="6740307"/>
          </a:xfrm>
          <a:prstGeom prst="rect">
            <a:avLst/>
          </a:prstGeom>
          <a:noFill/>
        </p:spPr>
        <p:txBody>
          <a:bodyPr wrap="square" rtlCol="0">
            <a:spAutoFit/>
          </a:bodyPr>
          <a:lstStyle/>
          <a:p>
            <a:r>
              <a:rPr lang="en-US" sz="3600" dirty="0">
                <a:highlight>
                  <a:srgbClr val="C0C0C0"/>
                </a:highlight>
              </a:rPr>
              <a:t>ML ALGORITHM</a:t>
            </a:r>
            <a:r>
              <a:rPr lang="en-US" sz="3600" dirty="0"/>
              <a:t> </a:t>
            </a:r>
          </a:p>
          <a:p>
            <a:pPr marL="342900" indent="-342900">
              <a:buAutoNum type="arabicPeriod"/>
            </a:pPr>
            <a:r>
              <a:rPr lang="en-US" sz="3600" dirty="0"/>
              <a:t>LINEAR REGRESSION 55%</a:t>
            </a:r>
          </a:p>
          <a:p>
            <a:pPr marL="342900" indent="-342900">
              <a:buAutoNum type="arabicPeriod"/>
            </a:pPr>
            <a:r>
              <a:rPr lang="en-US" sz="3600" dirty="0"/>
              <a:t>DECISION TREE REGRESSION 75%</a:t>
            </a:r>
          </a:p>
          <a:p>
            <a:pPr marL="342900" indent="-342900">
              <a:buAutoNum type="arabicPeriod"/>
            </a:pPr>
            <a:r>
              <a:rPr lang="en-US" sz="3600" dirty="0"/>
              <a:t>Random Forest Regression 77%</a:t>
            </a:r>
          </a:p>
          <a:p>
            <a:pPr marL="342900" indent="-342900">
              <a:buAutoNum type="arabicPeriod"/>
            </a:pPr>
            <a:r>
              <a:rPr lang="en-US" sz="3600" dirty="0"/>
              <a:t>Addaboost Regression 74%</a:t>
            </a:r>
          </a:p>
          <a:p>
            <a:pPr marL="342900" indent="-342900">
              <a:buAutoNum type="arabicPeriod"/>
            </a:pPr>
            <a:r>
              <a:rPr lang="en-US" sz="3600" dirty="0"/>
              <a:t>Gradient Boost Regression 72%</a:t>
            </a:r>
          </a:p>
          <a:p>
            <a:pPr marL="342900" indent="-342900">
              <a:buAutoNum type="arabicPeriod"/>
            </a:pPr>
            <a:endParaRPr lang="en-US" sz="3600" dirty="0"/>
          </a:p>
          <a:p>
            <a:pPr marL="342900" indent="-342900">
              <a:buAutoNum type="arabicPeriod"/>
            </a:pPr>
            <a:endParaRPr lang="en-US" sz="3600" dirty="0"/>
          </a:p>
          <a:p>
            <a:r>
              <a:rPr lang="en-US" sz="3600" dirty="0">
                <a:highlight>
                  <a:srgbClr val="C0C0C0"/>
                </a:highlight>
              </a:rPr>
              <a:t>CNN </a:t>
            </a:r>
          </a:p>
          <a:p>
            <a:r>
              <a:rPr lang="en-US" sz="3600" dirty="0"/>
              <a:t>95%</a:t>
            </a:r>
          </a:p>
          <a:p>
            <a:endParaRPr lang="en-US" sz="3600" dirty="0"/>
          </a:p>
          <a:p>
            <a:r>
              <a:rPr lang="en-US" sz="3600" dirty="0">
                <a:highlight>
                  <a:srgbClr val="C0C0C0"/>
                </a:highlight>
              </a:rPr>
              <a:t>Vision Transformer </a:t>
            </a:r>
            <a:endParaRPr lang="en-UG" sz="3600" dirty="0">
              <a:highlight>
                <a:srgbClr val="C0C0C0"/>
              </a:highlight>
            </a:endParaRPr>
          </a:p>
        </p:txBody>
      </p:sp>
    </p:spTree>
    <p:extLst>
      <p:ext uri="{BB962C8B-B14F-4D97-AF65-F5344CB8AC3E}">
        <p14:creationId xmlns:p14="http://schemas.microsoft.com/office/powerpoint/2010/main" val="1838661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at is a virus_tf78104741" id="{F41455D0-318E-4830-999E-F58477E69777}" vid="{11D173C9-935D-450A-9A98-C9569F6DA2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2137B31F2747B46C4F4345BF1171" ma:contentTypeVersion="12" ma:contentTypeDescription="Create a new document." ma:contentTypeScope="" ma:versionID="f8c51c0498f1768dde16686cb19bd91c">
  <xsd:schema xmlns:xsd="http://www.w3.org/2001/XMLSchema" xmlns:xs="http://www.w3.org/2001/XMLSchema" xmlns:p="http://schemas.microsoft.com/office/2006/metadata/properties" xmlns:ns3="6a41cef9-9b95-4395-8372-e40c14b472e8" xmlns:ns4="6b09352b-ac92-462d-b300-3f7f69822150" targetNamespace="http://schemas.microsoft.com/office/2006/metadata/properties" ma:root="true" ma:fieldsID="4d15ce8646b82b7c8a286b53d7861dc0" ns3:_="" ns4:_="">
    <xsd:import namespace="6a41cef9-9b95-4395-8372-e40c14b472e8"/>
    <xsd:import namespace="6b09352b-ac92-462d-b300-3f7f6982215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41cef9-9b95-4395-8372-e40c14b472e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09352b-ac92-462d-b300-3f7f6982215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36FF57-56D4-400B-B21B-0FBDD4CBEC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41cef9-9b95-4395-8372-e40c14b472e8"/>
    <ds:schemaRef ds:uri="6b09352b-ac92-462d-b300-3f7f69822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7FFCEB-24B3-4C85-A21C-81640A97A6D3}">
  <ds:schemaRefs>
    <ds:schemaRef ds:uri="http://schemas.microsoft.com/sharepoint/v3/contenttype/forms"/>
  </ds:schemaRefs>
</ds:datastoreItem>
</file>

<file path=customXml/itemProps3.xml><?xml version="1.0" encoding="utf-8"?>
<ds:datastoreItem xmlns:ds="http://schemas.openxmlformats.org/officeDocument/2006/customXml" ds:itemID="{9E4E5CAF-827F-4FDD-A808-652254A7FEC4}">
  <ds:schemaRefs>
    <ds:schemaRef ds:uri="http://purl.org/dc/dcmitype/"/>
    <ds:schemaRef ds:uri="http://schemas.microsoft.com/office/2006/metadata/properties"/>
    <ds:schemaRef ds:uri="http://www.w3.org/XML/1998/namespace"/>
    <ds:schemaRef ds:uri="http://schemas.microsoft.com/office/2006/documentManagement/types"/>
    <ds:schemaRef ds:uri="6a41cef9-9b95-4395-8372-e40c14b472e8"/>
    <ds:schemaRef ds:uri="http://schemas.microsoft.com/office/infopath/2007/PartnerControls"/>
    <ds:schemaRef ds:uri="http://purl.org/dc/elements/1.1/"/>
    <ds:schemaRef ds:uri="http://schemas.openxmlformats.org/package/2006/metadata/core-properties"/>
    <ds:schemaRef ds:uri="6b09352b-ac92-462d-b300-3f7f69822150"/>
    <ds:schemaRef ds:uri="http://purl.org/dc/terms/"/>
  </ds:schemaRefs>
</ds:datastoreItem>
</file>

<file path=docProps/app.xml><?xml version="1.0" encoding="utf-8"?>
<Properties xmlns="http://schemas.openxmlformats.org/officeDocument/2006/extended-properties" xmlns:vt="http://schemas.openxmlformats.org/officeDocument/2006/docPropsVTypes">
  <Template>What is a virus</Template>
  <TotalTime>1279</TotalTime>
  <Words>1276</Words>
  <Application>Microsoft Office PowerPoint</Application>
  <PresentationFormat>Custom</PresentationFormat>
  <Paragraphs>197</Paragraphs>
  <Slides>18</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vt:i4>
      </vt:variant>
    </vt:vector>
  </HeadingPairs>
  <TitlesOfParts>
    <vt:vector size="37" baseType="lpstr">
      <vt:lpstr>Aharoni</vt:lpstr>
      <vt:lpstr>Amasis MT Pro Black</vt:lpstr>
      <vt:lpstr>Arial</vt:lpstr>
      <vt:lpstr>Calibri</vt:lpstr>
      <vt:lpstr>Calibri Light</vt:lpstr>
      <vt:lpstr>FontAwesome</vt:lpstr>
      <vt:lpstr>Georgia</vt:lpstr>
      <vt:lpstr>Google Sans</vt:lpstr>
      <vt:lpstr>Helvetica</vt:lpstr>
      <vt:lpstr>Helvetica Neue</vt:lpstr>
      <vt:lpstr>Inter</vt:lpstr>
      <vt:lpstr>Roboto</vt:lpstr>
      <vt:lpstr>Roboto Slab</vt:lpstr>
      <vt:lpstr>Segoe UI Historic</vt:lpstr>
      <vt:lpstr>sohne</vt:lpstr>
      <vt:lpstr>Source Sans Pro Light</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shubham.raj.btech2018</dc:creator>
  <cp:lastModifiedBy>shubham.raj.btech2018</cp:lastModifiedBy>
  <cp:revision>9</cp:revision>
  <dcterms:created xsi:type="dcterms:W3CDTF">2022-10-11T19:01:00Z</dcterms:created>
  <dcterms:modified xsi:type="dcterms:W3CDTF">2022-12-26T16:25:27Z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0x010100A2E42137B31F2747B46C4F4345BF1171</vt:lpwstr>
  </property>
</Properties>
</file>