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2BCC8-4B33-47B8-851F-2B3647807A3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2F798-897C-4BC1-AD23-212B74D75B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network is trained on a large dataset of images and corresponding text descriptions.</a:t>
          </a:r>
        </a:p>
      </dgm:t>
    </dgm:pt>
    <dgm:pt modelId="{4EC10534-AC1B-4F2F-8F66-A71C7DB00E8E}" type="parTrans" cxnId="{4C668CF0-C8BB-4886-869D-A390FCCCE554}">
      <dgm:prSet/>
      <dgm:spPr/>
      <dgm:t>
        <a:bodyPr/>
        <a:lstStyle/>
        <a:p>
          <a:endParaRPr lang="en-US"/>
        </a:p>
      </dgm:t>
    </dgm:pt>
    <dgm:pt modelId="{768FD186-1F09-4B17-98E6-7511E12CEF56}" type="sibTrans" cxnId="{4C668CF0-C8BB-4886-869D-A390FCCCE554}">
      <dgm:prSet/>
      <dgm:spPr/>
      <dgm:t>
        <a:bodyPr/>
        <a:lstStyle/>
        <a:p>
          <a:endParaRPr lang="en-US"/>
        </a:p>
      </dgm:t>
    </dgm:pt>
    <dgm:pt modelId="{C6F84216-1432-434C-8357-C57B0BE4D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training process involves optimizing the generator and discriminator networks to produce high-quality images.</a:t>
          </a:r>
        </a:p>
      </dgm:t>
    </dgm:pt>
    <dgm:pt modelId="{CB775AEE-CE52-437B-AD17-4871D60DF55C}" type="parTrans" cxnId="{394B6927-FCED-4C2F-8590-778DE4565F97}">
      <dgm:prSet/>
      <dgm:spPr/>
      <dgm:t>
        <a:bodyPr/>
        <a:lstStyle/>
        <a:p>
          <a:endParaRPr lang="en-US"/>
        </a:p>
      </dgm:t>
    </dgm:pt>
    <dgm:pt modelId="{430732C3-6265-4D8D-873C-8D7BDE082642}" type="sibTrans" cxnId="{394B6927-FCED-4C2F-8590-778DE4565F97}">
      <dgm:prSet/>
      <dgm:spPr/>
      <dgm:t>
        <a:bodyPr/>
        <a:lstStyle/>
        <a:p>
          <a:endParaRPr lang="en-US"/>
        </a:p>
      </dgm:t>
    </dgm:pt>
    <dgm:pt modelId="{341A64B9-B290-476D-A58C-E5AFE1CBA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use of attention mechanism improves the training process by allowing the network to focus on specific image regions.</a:t>
          </a:r>
        </a:p>
      </dgm:t>
    </dgm:pt>
    <dgm:pt modelId="{1973E72D-FD60-44BD-B47D-FE89BE8EBA8E}" type="parTrans" cxnId="{5FB4B54A-BE67-4B75-9837-DE6B92C5BD5A}">
      <dgm:prSet/>
      <dgm:spPr/>
      <dgm:t>
        <a:bodyPr/>
        <a:lstStyle/>
        <a:p>
          <a:endParaRPr lang="en-US"/>
        </a:p>
      </dgm:t>
    </dgm:pt>
    <dgm:pt modelId="{5821F70E-34E4-4242-BFD5-2301A048D2C9}" type="sibTrans" cxnId="{5FB4B54A-BE67-4B75-9837-DE6B92C5BD5A}">
      <dgm:prSet/>
      <dgm:spPr/>
      <dgm:t>
        <a:bodyPr/>
        <a:lstStyle/>
        <a:p>
          <a:endParaRPr lang="en-US"/>
        </a:p>
      </dgm:t>
    </dgm:pt>
    <dgm:pt modelId="{59B7AB42-AB78-4B15-B916-57F832EB7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AttnGAN can be fine-tuned on specific domains to generate more accurate and specific images.</a:t>
          </a:r>
        </a:p>
      </dgm:t>
    </dgm:pt>
    <dgm:pt modelId="{BE262E4E-067E-466E-A9B5-72B35DCDFC17}" type="parTrans" cxnId="{47BB68F0-D573-456E-85DC-362A3EB95CD6}">
      <dgm:prSet/>
      <dgm:spPr/>
      <dgm:t>
        <a:bodyPr/>
        <a:lstStyle/>
        <a:p>
          <a:endParaRPr lang="en-US"/>
        </a:p>
      </dgm:t>
    </dgm:pt>
    <dgm:pt modelId="{6D72708A-D19C-4FFC-ADEE-83D14FA61DC6}" type="sibTrans" cxnId="{47BB68F0-D573-456E-85DC-362A3EB95CD6}">
      <dgm:prSet/>
      <dgm:spPr/>
      <dgm:t>
        <a:bodyPr/>
        <a:lstStyle/>
        <a:p>
          <a:endParaRPr lang="en-US"/>
        </a:p>
      </dgm:t>
    </dgm:pt>
    <dgm:pt modelId="{8B4B3131-CE46-45CA-AED3-F75ED35AB42A}" type="pres">
      <dgm:prSet presAssocID="{2752BCC8-4B33-47B8-851F-2B3647807A32}" presName="root" presStyleCnt="0">
        <dgm:presLayoutVars>
          <dgm:dir/>
          <dgm:resizeHandles val="exact"/>
        </dgm:presLayoutVars>
      </dgm:prSet>
      <dgm:spPr/>
    </dgm:pt>
    <dgm:pt modelId="{D471E99B-0BB5-4A15-8091-AF7C940D4788}" type="pres">
      <dgm:prSet presAssocID="{01D2F798-897C-4BC1-AD23-212B74D75BBD}" presName="compNode" presStyleCnt="0"/>
      <dgm:spPr/>
    </dgm:pt>
    <dgm:pt modelId="{F45FA324-89F1-40C3-9554-6142EEBCD030}" type="pres">
      <dgm:prSet presAssocID="{01D2F798-897C-4BC1-AD23-212B74D75B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A08103-C5A2-4F53-8CA6-A4C570E3B2BA}" type="pres">
      <dgm:prSet presAssocID="{01D2F798-897C-4BC1-AD23-212B74D75BBD}" presName="spaceRect" presStyleCnt="0"/>
      <dgm:spPr/>
    </dgm:pt>
    <dgm:pt modelId="{FF3B39AE-3818-4A6A-AE53-AADBF4200946}" type="pres">
      <dgm:prSet presAssocID="{01D2F798-897C-4BC1-AD23-212B74D75BBD}" presName="textRect" presStyleLbl="revTx" presStyleIdx="0" presStyleCnt="4">
        <dgm:presLayoutVars>
          <dgm:chMax val="1"/>
          <dgm:chPref val="1"/>
        </dgm:presLayoutVars>
      </dgm:prSet>
      <dgm:spPr/>
    </dgm:pt>
    <dgm:pt modelId="{6E99402E-C989-46BD-9052-F400BD8160F4}" type="pres">
      <dgm:prSet presAssocID="{768FD186-1F09-4B17-98E6-7511E12CEF56}" presName="sibTrans" presStyleCnt="0"/>
      <dgm:spPr/>
    </dgm:pt>
    <dgm:pt modelId="{214A70FA-D4FB-419C-AD88-0478A7D18B27}" type="pres">
      <dgm:prSet presAssocID="{C6F84216-1432-434C-8357-C57B0BE4DF75}" presName="compNode" presStyleCnt="0"/>
      <dgm:spPr/>
    </dgm:pt>
    <dgm:pt modelId="{B708FE87-0DB6-45AE-9695-D8EED5D64404}" type="pres">
      <dgm:prSet presAssocID="{C6F84216-1432-434C-8357-C57B0BE4DF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F42B8BE-B863-4B39-A193-31C3E61EF766}" type="pres">
      <dgm:prSet presAssocID="{C6F84216-1432-434C-8357-C57B0BE4DF75}" presName="spaceRect" presStyleCnt="0"/>
      <dgm:spPr/>
    </dgm:pt>
    <dgm:pt modelId="{8D6D77CB-2789-43F1-8F8D-A433332AA9C2}" type="pres">
      <dgm:prSet presAssocID="{C6F84216-1432-434C-8357-C57B0BE4DF75}" presName="textRect" presStyleLbl="revTx" presStyleIdx="1" presStyleCnt="4">
        <dgm:presLayoutVars>
          <dgm:chMax val="1"/>
          <dgm:chPref val="1"/>
        </dgm:presLayoutVars>
      </dgm:prSet>
      <dgm:spPr/>
    </dgm:pt>
    <dgm:pt modelId="{C6CA8D03-D5F7-4E4B-A599-E2F42BF639A8}" type="pres">
      <dgm:prSet presAssocID="{430732C3-6265-4D8D-873C-8D7BDE082642}" presName="sibTrans" presStyleCnt="0"/>
      <dgm:spPr/>
    </dgm:pt>
    <dgm:pt modelId="{979FC9EA-626B-42A4-846E-B8495A039833}" type="pres">
      <dgm:prSet presAssocID="{341A64B9-B290-476D-A58C-E5AFE1CBAAC5}" presName="compNode" presStyleCnt="0"/>
      <dgm:spPr/>
    </dgm:pt>
    <dgm:pt modelId="{AF31EF61-F115-4A69-9B78-F237B472BF21}" type="pres">
      <dgm:prSet presAssocID="{341A64B9-B290-476D-A58C-E5AFE1CBAA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B627D9-B5C8-4154-A549-2CA8B109EAE1}" type="pres">
      <dgm:prSet presAssocID="{341A64B9-B290-476D-A58C-E5AFE1CBAAC5}" presName="spaceRect" presStyleCnt="0"/>
      <dgm:spPr/>
    </dgm:pt>
    <dgm:pt modelId="{53D9A64A-2D67-4354-9347-246F30F41263}" type="pres">
      <dgm:prSet presAssocID="{341A64B9-B290-476D-A58C-E5AFE1CBAAC5}" presName="textRect" presStyleLbl="revTx" presStyleIdx="2" presStyleCnt="4">
        <dgm:presLayoutVars>
          <dgm:chMax val="1"/>
          <dgm:chPref val="1"/>
        </dgm:presLayoutVars>
      </dgm:prSet>
      <dgm:spPr/>
    </dgm:pt>
    <dgm:pt modelId="{B7303C27-3C05-4F24-A66E-65865A3A00C2}" type="pres">
      <dgm:prSet presAssocID="{5821F70E-34E4-4242-BFD5-2301A048D2C9}" presName="sibTrans" presStyleCnt="0"/>
      <dgm:spPr/>
    </dgm:pt>
    <dgm:pt modelId="{EF593828-CB19-4B61-A95F-CD242B25BE03}" type="pres">
      <dgm:prSet presAssocID="{59B7AB42-AB78-4B15-B916-57F832EB75AA}" presName="compNode" presStyleCnt="0"/>
      <dgm:spPr/>
    </dgm:pt>
    <dgm:pt modelId="{FB466947-93FF-4C0A-91EB-714910B6F7C4}" type="pres">
      <dgm:prSet presAssocID="{59B7AB42-AB78-4B15-B916-57F832EB75AA}" presName="iconRect" presStyleLbl="node1" presStyleIdx="3" presStyleCnt="4" custScaleX="83136" custScaleY="65357" custLinFactNeighborX="7831" custLinFactNeighborY="2647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2AF4826-25D1-4854-AF89-F3F3870B32BF}" type="pres">
      <dgm:prSet presAssocID="{59B7AB42-AB78-4B15-B916-57F832EB75AA}" presName="spaceRect" presStyleCnt="0"/>
      <dgm:spPr/>
    </dgm:pt>
    <dgm:pt modelId="{C335B09B-3CB5-4131-B3FE-D724BC1F1D99}" type="pres">
      <dgm:prSet presAssocID="{59B7AB42-AB78-4B15-B916-57F832EB75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443F0B-E9CE-40C1-8680-380057A5F67F}" type="presOf" srcId="{C6F84216-1432-434C-8357-C57B0BE4DF75}" destId="{8D6D77CB-2789-43F1-8F8D-A433332AA9C2}" srcOrd="0" destOrd="0" presId="urn:microsoft.com/office/officeart/2018/2/layout/IconLabelList"/>
    <dgm:cxn modelId="{394B6927-FCED-4C2F-8590-778DE4565F97}" srcId="{2752BCC8-4B33-47B8-851F-2B3647807A32}" destId="{C6F84216-1432-434C-8357-C57B0BE4DF75}" srcOrd="1" destOrd="0" parTransId="{CB775AEE-CE52-437B-AD17-4871D60DF55C}" sibTransId="{430732C3-6265-4D8D-873C-8D7BDE082642}"/>
    <dgm:cxn modelId="{B9CB0042-C3DC-4EED-AEAB-4A73C617E495}" type="presOf" srcId="{2752BCC8-4B33-47B8-851F-2B3647807A32}" destId="{8B4B3131-CE46-45CA-AED3-F75ED35AB42A}" srcOrd="0" destOrd="0" presId="urn:microsoft.com/office/officeart/2018/2/layout/IconLabelList"/>
    <dgm:cxn modelId="{B1B65D44-8615-4217-AB67-4CBB3ADE91C0}" type="presOf" srcId="{01D2F798-897C-4BC1-AD23-212B74D75BBD}" destId="{FF3B39AE-3818-4A6A-AE53-AADBF4200946}" srcOrd="0" destOrd="0" presId="urn:microsoft.com/office/officeart/2018/2/layout/IconLabelList"/>
    <dgm:cxn modelId="{5FB4B54A-BE67-4B75-9837-DE6B92C5BD5A}" srcId="{2752BCC8-4B33-47B8-851F-2B3647807A32}" destId="{341A64B9-B290-476D-A58C-E5AFE1CBAAC5}" srcOrd="2" destOrd="0" parTransId="{1973E72D-FD60-44BD-B47D-FE89BE8EBA8E}" sibTransId="{5821F70E-34E4-4242-BFD5-2301A048D2C9}"/>
    <dgm:cxn modelId="{933DD273-A199-4186-9A68-FF59529DCD17}" type="presOf" srcId="{341A64B9-B290-476D-A58C-E5AFE1CBAAC5}" destId="{53D9A64A-2D67-4354-9347-246F30F41263}" srcOrd="0" destOrd="0" presId="urn:microsoft.com/office/officeart/2018/2/layout/IconLabelList"/>
    <dgm:cxn modelId="{CF1961A4-BCB2-4E29-A6E6-65E6A23C133D}" type="presOf" srcId="{59B7AB42-AB78-4B15-B916-57F832EB75AA}" destId="{C335B09B-3CB5-4131-B3FE-D724BC1F1D99}" srcOrd="0" destOrd="0" presId="urn:microsoft.com/office/officeart/2018/2/layout/IconLabelList"/>
    <dgm:cxn modelId="{47BB68F0-D573-456E-85DC-362A3EB95CD6}" srcId="{2752BCC8-4B33-47B8-851F-2B3647807A32}" destId="{59B7AB42-AB78-4B15-B916-57F832EB75AA}" srcOrd="3" destOrd="0" parTransId="{BE262E4E-067E-466E-A9B5-72B35DCDFC17}" sibTransId="{6D72708A-D19C-4FFC-ADEE-83D14FA61DC6}"/>
    <dgm:cxn modelId="{4C668CF0-C8BB-4886-869D-A390FCCCE554}" srcId="{2752BCC8-4B33-47B8-851F-2B3647807A32}" destId="{01D2F798-897C-4BC1-AD23-212B74D75BBD}" srcOrd="0" destOrd="0" parTransId="{4EC10534-AC1B-4F2F-8F66-A71C7DB00E8E}" sibTransId="{768FD186-1F09-4B17-98E6-7511E12CEF56}"/>
    <dgm:cxn modelId="{3CA725BE-CCD3-41DD-98AD-D214D4053752}" type="presParOf" srcId="{8B4B3131-CE46-45CA-AED3-F75ED35AB42A}" destId="{D471E99B-0BB5-4A15-8091-AF7C940D4788}" srcOrd="0" destOrd="0" presId="urn:microsoft.com/office/officeart/2018/2/layout/IconLabelList"/>
    <dgm:cxn modelId="{6932B7A4-2329-4596-B9B0-8B0DBD0D0074}" type="presParOf" srcId="{D471E99B-0BB5-4A15-8091-AF7C940D4788}" destId="{F45FA324-89F1-40C3-9554-6142EEBCD030}" srcOrd="0" destOrd="0" presId="urn:microsoft.com/office/officeart/2018/2/layout/IconLabelList"/>
    <dgm:cxn modelId="{0A65D89F-1D88-4968-8306-1569036915AF}" type="presParOf" srcId="{D471E99B-0BB5-4A15-8091-AF7C940D4788}" destId="{34A08103-C5A2-4F53-8CA6-A4C570E3B2BA}" srcOrd="1" destOrd="0" presId="urn:microsoft.com/office/officeart/2018/2/layout/IconLabelList"/>
    <dgm:cxn modelId="{0D533DF4-F6F2-4359-8547-BBAB35086F93}" type="presParOf" srcId="{D471E99B-0BB5-4A15-8091-AF7C940D4788}" destId="{FF3B39AE-3818-4A6A-AE53-AADBF4200946}" srcOrd="2" destOrd="0" presId="urn:microsoft.com/office/officeart/2018/2/layout/IconLabelList"/>
    <dgm:cxn modelId="{35F22E81-2293-4102-A12D-7B643B5D03A1}" type="presParOf" srcId="{8B4B3131-CE46-45CA-AED3-F75ED35AB42A}" destId="{6E99402E-C989-46BD-9052-F400BD8160F4}" srcOrd="1" destOrd="0" presId="urn:microsoft.com/office/officeart/2018/2/layout/IconLabelList"/>
    <dgm:cxn modelId="{B8BF7AFA-72D0-4ADC-B0DC-22DB4DAFBF42}" type="presParOf" srcId="{8B4B3131-CE46-45CA-AED3-F75ED35AB42A}" destId="{214A70FA-D4FB-419C-AD88-0478A7D18B27}" srcOrd="2" destOrd="0" presId="urn:microsoft.com/office/officeart/2018/2/layout/IconLabelList"/>
    <dgm:cxn modelId="{60615F02-75D7-43A9-92D9-A43092F1F4FA}" type="presParOf" srcId="{214A70FA-D4FB-419C-AD88-0478A7D18B27}" destId="{B708FE87-0DB6-45AE-9695-D8EED5D64404}" srcOrd="0" destOrd="0" presId="urn:microsoft.com/office/officeart/2018/2/layout/IconLabelList"/>
    <dgm:cxn modelId="{3B1E1584-7816-4A2C-A8E4-61EE73D07A20}" type="presParOf" srcId="{214A70FA-D4FB-419C-AD88-0478A7D18B27}" destId="{2F42B8BE-B863-4B39-A193-31C3E61EF766}" srcOrd="1" destOrd="0" presId="urn:microsoft.com/office/officeart/2018/2/layout/IconLabelList"/>
    <dgm:cxn modelId="{7692D7F5-8A0C-4B26-8D37-79ACE98A6E6E}" type="presParOf" srcId="{214A70FA-D4FB-419C-AD88-0478A7D18B27}" destId="{8D6D77CB-2789-43F1-8F8D-A433332AA9C2}" srcOrd="2" destOrd="0" presId="urn:microsoft.com/office/officeart/2018/2/layout/IconLabelList"/>
    <dgm:cxn modelId="{AEAEE443-6DD4-4BA7-85C1-8F8F382FA5D8}" type="presParOf" srcId="{8B4B3131-CE46-45CA-AED3-F75ED35AB42A}" destId="{C6CA8D03-D5F7-4E4B-A599-E2F42BF639A8}" srcOrd="3" destOrd="0" presId="urn:microsoft.com/office/officeart/2018/2/layout/IconLabelList"/>
    <dgm:cxn modelId="{61594BF3-3E2B-498D-BBEF-7D6CE085A808}" type="presParOf" srcId="{8B4B3131-CE46-45CA-AED3-F75ED35AB42A}" destId="{979FC9EA-626B-42A4-846E-B8495A039833}" srcOrd="4" destOrd="0" presId="urn:microsoft.com/office/officeart/2018/2/layout/IconLabelList"/>
    <dgm:cxn modelId="{43269DD6-FCE3-442D-A938-808931F3953A}" type="presParOf" srcId="{979FC9EA-626B-42A4-846E-B8495A039833}" destId="{AF31EF61-F115-4A69-9B78-F237B472BF21}" srcOrd="0" destOrd="0" presId="urn:microsoft.com/office/officeart/2018/2/layout/IconLabelList"/>
    <dgm:cxn modelId="{78F004E6-BFC0-4A4F-92CB-7362A0755123}" type="presParOf" srcId="{979FC9EA-626B-42A4-846E-B8495A039833}" destId="{BEB627D9-B5C8-4154-A549-2CA8B109EAE1}" srcOrd="1" destOrd="0" presId="urn:microsoft.com/office/officeart/2018/2/layout/IconLabelList"/>
    <dgm:cxn modelId="{B9A28E21-2757-4703-BBBD-E2DEE1384159}" type="presParOf" srcId="{979FC9EA-626B-42A4-846E-B8495A039833}" destId="{53D9A64A-2D67-4354-9347-246F30F41263}" srcOrd="2" destOrd="0" presId="urn:microsoft.com/office/officeart/2018/2/layout/IconLabelList"/>
    <dgm:cxn modelId="{210C15B3-5BE1-4BCE-816D-B42C7762A21D}" type="presParOf" srcId="{8B4B3131-CE46-45CA-AED3-F75ED35AB42A}" destId="{B7303C27-3C05-4F24-A66E-65865A3A00C2}" srcOrd="5" destOrd="0" presId="urn:microsoft.com/office/officeart/2018/2/layout/IconLabelList"/>
    <dgm:cxn modelId="{A0F6AE60-4C34-4495-9DE8-98F356CAE6D8}" type="presParOf" srcId="{8B4B3131-CE46-45CA-AED3-F75ED35AB42A}" destId="{EF593828-CB19-4B61-A95F-CD242B25BE03}" srcOrd="6" destOrd="0" presId="urn:microsoft.com/office/officeart/2018/2/layout/IconLabelList"/>
    <dgm:cxn modelId="{4F511732-57ED-436E-8730-FCF13DD8CA40}" type="presParOf" srcId="{EF593828-CB19-4B61-A95F-CD242B25BE03}" destId="{FB466947-93FF-4C0A-91EB-714910B6F7C4}" srcOrd="0" destOrd="0" presId="urn:microsoft.com/office/officeart/2018/2/layout/IconLabelList"/>
    <dgm:cxn modelId="{08010152-89C6-4097-8431-007A0ECD713C}" type="presParOf" srcId="{EF593828-CB19-4B61-A95F-CD242B25BE03}" destId="{B2AF4826-25D1-4854-AF89-F3F3870B32BF}" srcOrd="1" destOrd="0" presId="urn:microsoft.com/office/officeart/2018/2/layout/IconLabelList"/>
    <dgm:cxn modelId="{975C29FB-67FC-42D7-813C-6C1BE12AC662}" type="presParOf" srcId="{EF593828-CB19-4B61-A95F-CD242B25BE03}" destId="{C335B09B-3CB5-4131-B3FE-D724BC1F1D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FA324-89F1-40C3-9554-6142EEBCD030}">
      <dsp:nvSpPr>
        <dsp:cNvPr id="0" name=""/>
        <dsp:cNvSpPr/>
      </dsp:nvSpPr>
      <dsp:spPr>
        <a:xfrm>
          <a:off x="1053570" y="233058"/>
          <a:ext cx="616992" cy="616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39AE-3818-4A6A-AE53-AADBF4200946}">
      <dsp:nvSpPr>
        <dsp:cNvPr id="0" name=""/>
        <dsp:cNvSpPr/>
      </dsp:nvSpPr>
      <dsp:spPr>
        <a:xfrm>
          <a:off x="676519" y="1074050"/>
          <a:ext cx="1371093" cy="65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network is trained on a large dataset of images and corresponding text descriptions.</a:t>
          </a:r>
        </a:p>
      </dsp:txBody>
      <dsp:txXfrm>
        <a:off x="676519" y="1074050"/>
        <a:ext cx="1371093" cy="651269"/>
      </dsp:txXfrm>
    </dsp:sp>
    <dsp:sp modelId="{B708FE87-0DB6-45AE-9695-D8EED5D64404}">
      <dsp:nvSpPr>
        <dsp:cNvPr id="0" name=""/>
        <dsp:cNvSpPr/>
      </dsp:nvSpPr>
      <dsp:spPr>
        <a:xfrm>
          <a:off x="2664605" y="233058"/>
          <a:ext cx="616992" cy="616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D77CB-2789-43F1-8F8D-A433332AA9C2}">
      <dsp:nvSpPr>
        <dsp:cNvPr id="0" name=""/>
        <dsp:cNvSpPr/>
      </dsp:nvSpPr>
      <dsp:spPr>
        <a:xfrm>
          <a:off x="2287554" y="1074050"/>
          <a:ext cx="1371093" cy="65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training process involves optimizing the generator and discriminator networks to produce high-quality images.</a:t>
          </a:r>
        </a:p>
      </dsp:txBody>
      <dsp:txXfrm>
        <a:off x="2287554" y="1074050"/>
        <a:ext cx="1371093" cy="651269"/>
      </dsp:txXfrm>
    </dsp:sp>
    <dsp:sp modelId="{AF31EF61-F115-4A69-9B78-F237B472BF21}">
      <dsp:nvSpPr>
        <dsp:cNvPr id="0" name=""/>
        <dsp:cNvSpPr/>
      </dsp:nvSpPr>
      <dsp:spPr>
        <a:xfrm>
          <a:off x="4275640" y="233058"/>
          <a:ext cx="616992" cy="6169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A64A-2D67-4354-9347-246F30F41263}">
      <dsp:nvSpPr>
        <dsp:cNvPr id="0" name=""/>
        <dsp:cNvSpPr/>
      </dsp:nvSpPr>
      <dsp:spPr>
        <a:xfrm>
          <a:off x="3898589" y="1074050"/>
          <a:ext cx="1371093" cy="65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use of attention mechanism improves the training process by allowing the network to focus on specific image regions.</a:t>
          </a:r>
        </a:p>
      </dsp:txBody>
      <dsp:txXfrm>
        <a:off x="3898589" y="1074050"/>
        <a:ext cx="1371093" cy="651269"/>
      </dsp:txXfrm>
    </dsp:sp>
    <dsp:sp modelId="{FB466947-93FF-4C0A-91EB-714910B6F7C4}">
      <dsp:nvSpPr>
        <dsp:cNvPr id="0" name=""/>
        <dsp:cNvSpPr/>
      </dsp:nvSpPr>
      <dsp:spPr>
        <a:xfrm>
          <a:off x="2764946" y="2231454"/>
          <a:ext cx="512942" cy="4032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B09B-3CB5-4131-B3FE-D724BC1F1D99}">
      <dsp:nvSpPr>
        <dsp:cNvPr id="0" name=""/>
        <dsp:cNvSpPr/>
      </dsp:nvSpPr>
      <dsp:spPr>
        <a:xfrm>
          <a:off x="2287554" y="2802214"/>
          <a:ext cx="1371093" cy="65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AttnGAN can be fine-tuned on specific domains to generate more accurate and specific images.</a:t>
          </a:r>
        </a:p>
      </dsp:txBody>
      <dsp:txXfrm>
        <a:off x="2287554" y="2802214"/>
        <a:ext cx="1371093" cy="65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3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49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3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47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5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4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9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2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60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1711.104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13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2B3499A9-246D-45B8-79ED-87CD6D71A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" r="-1" b="1407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9AADC-1549-6C34-5357-6A0D7422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 fontScale="90000"/>
          </a:bodyPr>
          <a:lstStyle/>
          <a:p>
            <a:r>
              <a:rPr lang="en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AttnGAN: Fine-Grained Text to Image Generation with Attentional Generative Adversarial Networks</a:t>
            </a:r>
            <a:endParaRPr lang="en-UG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8DA41-A056-29EB-09DC-30365FE3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52" y="5747669"/>
            <a:ext cx="7630931" cy="1747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Shubham Raj</a:t>
            </a:r>
          </a:p>
          <a:p>
            <a:r>
              <a:rPr lang="en-US" dirty="0">
                <a:solidFill>
                  <a:srgbClr val="FFFFFF"/>
                </a:solidFill>
              </a:rPr>
              <a:t>PROF: Dr Shilpa Gita</a:t>
            </a:r>
            <a:endParaRPr lang="en-UG" dirty="0">
              <a:solidFill>
                <a:srgbClr val="FFFFFF"/>
              </a:solidFill>
            </a:endParaRPr>
          </a:p>
        </p:txBody>
      </p:sp>
      <p:grpSp>
        <p:nvGrpSpPr>
          <p:cNvPr id="3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3" name="Freeform: Shape 14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4" name="Group 14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5" name="Freeform: Shape 15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6" name="Freeform: Shape 15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15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Symbiosis Institute of Technology(SIT) College Details | Campushunt">
            <a:extLst>
              <a:ext uri="{FF2B5EF4-FFF2-40B4-BE49-F238E27FC236}">
                <a16:creationId xmlns:a16="http://schemas.microsoft.com/office/drawing/2014/main" id="{2613B90F-D2EF-C1E2-E0C5-95782CCC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78" y="-53971"/>
            <a:ext cx="2354922" cy="2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7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0A1D-D161-75D7-E40B-51AF3F80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>
                <a:latin typeface="Inter"/>
                <a:ea typeface="Inter"/>
                <a:cs typeface="Inter"/>
                <a:sym typeface="Inter"/>
              </a:rPr>
              <a:t>AttnGAN</a:t>
            </a:r>
            <a:endParaRPr lang="en-UG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030-FFBA-4F50-6A71-8D46E5F7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 fontScale="92500"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AttnGAN is a neural network architecture for generating images from textual descriptions.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It uses attentional generative adversarial networks (GANs) to produce images that can match the given description.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The network can be trained on various datasets and produce high-resolution images.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AttnGAN has outperformed previous methods in terms of visual quality and diversity of images.</a:t>
            </a:r>
          </a:p>
          <a:p>
            <a:pPr>
              <a:lnSpc>
                <a:spcPct val="100000"/>
              </a:lnSpc>
            </a:pPr>
            <a:endParaRPr lang="en-UG"/>
          </a:p>
        </p:txBody>
      </p:sp>
      <p:pic>
        <p:nvPicPr>
          <p:cNvPr id="7" name="Picture 6" descr="A picture containing text, wall, indoor, cluttered&#10;&#10;Description automatically generated">
            <a:extLst>
              <a:ext uri="{FF2B5EF4-FFF2-40B4-BE49-F238E27FC236}">
                <a16:creationId xmlns:a16="http://schemas.microsoft.com/office/drawing/2014/main" id="{6E45EC22-BEA4-E986-3BDF-4242C09C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5" t="-2075" r="25272" b="2074"/>
          <a:stretch/>
        </p:blipFill>
        <p:spPr>
          <a:xfrm>
            <a:off x="6548291" y="0"/>
            <a:ext cx="5660211" cy="685799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8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2C73-6716-75B3-0269-7BD6025E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" b="1">
                <a:latin typeface="League Spartan"/>
                <a:ea typeface="League Spartan"/>
                <a:cs typeface="League Spartan"/>
                <a:sym typeface="League Spartan"/>
              </a:rPr>
              <a:t>How AttnGAN Works</a:t>
            </a:r>
            <a:endParaRPr lang="en-UG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DF5D-237E-842F-B42A-A2B0743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 lnSpcReduction="10000"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1900">
                <a:latin typeface="Inter"/>
                <a:ea typeface="Inter"/>
                <a:cs typeface="Inter"/>
                <a:sym typeface="Inter"/>
              </a:rPr>
              <a:t>AttnGAN uses a hierarchical structure to generate images from text.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1900">
                <a:latin typeface="Inter"/>
                <a:ea typeface="Inter"/>
                <a:cs typeface="Inter"/>
                <a:sym typeface="Inter"/>
              </a:rPr>
              <a:t>The image generation is based on a conditional GAN, which is trained to match the given textual description.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1900">
                <a:latin typeface="Inter"/>
                <a:ea typeface="Inter"/>
                <a:cs typeface="Inter"/>
                <a:sym typeface="Inter"/>
              </a:rPr>
              <a:t>The attention mechanism allows the network to focus on specific regions of the image based on the input text.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1900">
                <a:latin typeface="Inter"/>
                <a:ea typeface="Inter"/>
                <a:cs typeface="Inter"/>
                <a:sym typeface="Inter"/>
              </a:rPr>
              <a:t>The network generates images in stages, improving their quality gradually.</a:t>
            </a:r>
          </a:p>
          <a:p>
            <a:pPr>
              <a:lnSpc>
                <a:spcPct val="100000"/>
              </a:lnSpc>
            </a:pPr>
            <a:endParaRPr lang="en-UG" sz="1900"/>
          </a:p>
        </p:txBody>
      </p:sp>
      <p:pic>
        <p:nvPicPr>
          <p:cNvPr id="5" name="Picture 4" descr="A picture containing wall, indoor, appliance, automaton&#10;&#10;Description automatically generated">
            <a:extLst>
              <a:ext uri="{FF2B5EF4-FFF2-40B4-BE49-F238E27FC236}">
                <a16:creationId xmlns:a16="http://schemas.microsoft.com/office/drawing/2014/main" id="{75D0BD1E-7C7F-9F7E-642C-FC1C04BB5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8" t="3852" r="26496" b="-3852"/>
          <a:stretch/>
        </p:blipFill>
        <p:spPr>
          <a:xfrm>
            <a:off x="6447541" y="552793"/>
            <a:ext cx="4672688" cy="5661456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8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6EB31-36AA-F024-2002-4A721CAB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" b="1">
                <a:latin typeface="League Spartan"/>
                <a:ea typeface="League Spartan"/>
                <a:cs typeface="League Spartan"/>
                <a:sym typeface="League Spartan"/>
              </a:rPr>
              <a:t>Training AttnGAN</a:t>
            </a:r>
            <a:endParaRPr lang="en-UG" dirty="0"/>
          </a:p>
        </p:txBody>
      </p:sp>
      <p:sp>
        <p:nvSpPr>
          <p:cNvPr id="76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6F72730-4BFC-8FA1-5229-82C7BD5B4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84569"/>
              </p:ext>
            </p:extLst>
          </p:nvPr>
        </p:nvGraphicFramePr>
        <p:xfrm>
          <a:off x="525717" y="2384389"/>
          <a:ext cx="5946203" cy="3686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22AC955-6CD1-F970-B0C4-435795CAF6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9" r="20755"/>
          <a:stretch/>
        </p:blipFill>
        <p:spPr>
          <a:xfrm>
            <a:off x="6707097" y="0"/>
            <a:ext cx="5331985" cy="6857990"/>
          </a:xfrm>
          <a:prstGeom prst="rect">
            <a:avLst/>
          </a:prstGeom>
        </p:spPr>
      </p:pic>
      <p:sp>
        <p:nvSpPr>
          <p:cNvPr id="83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50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30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8BF97-5123-B99D-84C8-93D03E1B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4558346" cy="1053398"/>
          </a:xfrm>
        </p:spPr>
        <p:txBody>
          <a:bodyPr anchor="t">
            <a:normAutofit/>
          </a:bodyPr>
          <a:lstStyle/>
          <a:p>
            <a:r>
              <a:rPr lang="en-US" dirty="0"/>
              <a:t>ARITECTURE</a:t>
            </a:r>
            <a:endParaRPr lang="en-UG" dirty="0"/>
          </a:p>
        </p:txBody>
      </p:sp>
      <p:grpSp>
        <p:nvGrpSpPr>
          <p:cNvPr id="106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6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6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The architecture of the proposed AttnGAN. Each attention model ...">
            <a:extLst>
              <a:ext uri="{FF2B5EF4-FFF2-40B4-BE49-F238E27FC236}">
                <a16:creationId xmlns:a16="http://schemas.microsoft.com/office/drawing/2014/main" id="{DE7797F6-11EF-476E-6BFD-9880BCCE8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-1841" r="-1668" b="-2576"/>
          <a:stretch/>
        </p:blipFill>
        <p:spPr bwMode="auto">
          <a:xfrm>
            <a:off x="430268" y="1828800"/>
            <a:ext cx="11583486" cy="46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85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20B3-E55A-961B-09C1-66CB84E3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Applications of AttnGAN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186E-495A-F8D9-0E2B-82438D3B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 err="1">
                <a:latin typeface="Inter"/>
                <a:ea typeface="Inter"/>
                <a:cs typeface="Inter"/>
                <a:sym typeface="Inter"/>
              </a:rPr>
              <a:t>AttnGAN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can be used for a variety of applications, such as image captioning, fine art generation, and interior design.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The network can also be used to assist in creative tasks, such as creating illustrations for children's books and storyboards for movies.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 err="1">
                <a:latin typeface="Inter"/>
                <a:ea typeface="Inter"/>
                <a:cs typeface="Inter"/>
                <a:sym typeface="Inter"/>
              </a:rPr>
              <a:t>AttnGAN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has been used in research for generating images of rare bird species and archaeological artefacts.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It can also be used for generating realistic images for virtual reality environments.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5290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6E80-8F92-461B-52D9-C752BA9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and Future Work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4068-5CAB-6F0A-B173-0A6C3BB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 err="1">
                <a:latin typeface="Inter"/>
                <a:ea typeface="Inter"/>
                <a:cs typeface="Inter"/>
                <a:sym typeface="Inter"/>
              </a:rPr>
              <a:t>AttnGAN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still faces challenges in generating highly specific images with complex backgrounds and multiple objects.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The network can also generate biased or stereotyped images based on the dataset it is trained 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Future work includes improving the diversity of generated images and designing better evaluation metrics for GANs.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Exploring the use of reinforcement learning and meta-learning for image generation is another avenue for future research.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96880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1639-1165-C1B8-10D3-948EB7E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F0B4-4ADD-9F1E-660C-2C26E1D3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 err="1">
                <a:latin typeface="Inter"/>
                <a:ea typeface="Inter"/>
                <a:cs typeface="Inter"/>
                <a:sym typeface="Inter"/>
              </a:rPr>
              <a:t>AttnGAN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is an impressive architecture for generating images from textual descriptions.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The use of attention mechanism and conditional GANs allow the network to produce high-quality and diverse images.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The network has a vast range of applications and has the potential to revolutionize image generation in various fields.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Further research is needed to address the challenges faced by </a:t>
            </a:r>
            <a:r>
              <a:rPr lang="en-US" dirty="0" err="1">
                <a:latin typeface="Inter"/>
                <a:ea typeface="Inter"/>
                <a:cs typeface="Inter"/>
                <a:sym typeface="Inter"/>
              </a:rPr>
              <a:t>AttnGAN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and improve its capabilities.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6292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8" name="Rectangle 310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6BE29-EB04-0508-2977-B28684E5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99134"/>
            <a:ext cx="5037943" cy="164302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G" dirty="0"/>
          </a:p>
        </p:txBody>
      </p:sp>
      <p:sp>
        <p:nvSpPr>
          <p:cNvPr id="3129" name="Freeform: Shape 310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3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3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1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3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26E0-00C8-DCC7-7F9D-5E69B47B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6087104" cy="3274503"/>
          </a:xfrm>
        </p:spPr>
        <p:txBody>
          <a:bodyPr>
            <a:normAutofit/>
          </a:bodyPr>
          <a:lstStyle/>
          <a:p>
            <a:r>
              <a:rPr lang="en-US" dirty="0" err="1"/>
              <a:t>AttnGAN</a:t>
            </a:r>
            <a:r>
              <a:rPr lang="en-US" dirty="0"/>
              <a:t>: Fine-Grained Text to Image Generation with Attentional Generative Adversarial Networks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https://arxiv.org/abs/1711.10485</a:t>
            </a:r>
            <a:r>
              <a:rPr lang="en-US" dirty="0"/>
              <a:t>)</a:t>
            </a:r>
          </a:p>
          <a:p>
            <a:r>
              <a:rPr lang="en-US" dirty="0"/>
              <a:t>20/04/2023</a:t>
            </a:r>
            <a:endParaRPr lang="en-UG" dirty="0"/>
          </a:p>
        </p:txBody>
      </p:sp>
      <p:pic>
        <p:nvPicPr>
          <p:cNvPr id="3076" name="Picture 4" descr="Symbiosis Institute of Technology(SIT) College Details | Campushunt">
            <a:extLst>
              <a:ext uri="{FF2B5EF4-FFF2-40B4-BE49-F238E27FC236}">
                <a16:creationId xmlns:a16="http://schemas.microsoft.com/office/drawing/2014/main" id="{782A9AC9-8985-4013-7F89-6E1172B9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0480" y="553415"/>
            <a:ext cx="3963511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6" name="Freeform: Shape 311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37" name="Group 311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38" name="Freeform: Shape 311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39" name="Freeform: Shape 312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40" name="Freeform: Shape 312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41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3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4" name="Freeform: Shape 312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67003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Georgia Pro Semibold</vt:lpstr>
      <vt:lpstr>Inter</vt:lpstr>
      <vt:lpstr>League Spartan</vt:lpstr>
      <vt:lpstr>RocaVTI</vt:lpstr>
      <vt:lpstr>AttnGAN: Fine-Grained Text to Image Generation with Attentional Generative Adversarial Networks</vt:lpstr>
      <vt:lpstr>AttnGAN</vt:lpstr>
      <vt:lpstr>How AttnGAN Works</vt:lpstr>
      <vt:lpstr>Training AttnGAN</vt:lpstr>
      <vt:lpstr>ARITECTURE</vt:lpstr>
      <vt:lpstr>Applications of AttnGAN</vt:lpstr>
      <vt:lpstr>Challenges and Future Work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AttnGAN: Fine-Grained Text to Image Generation with Attentional Generative Adversarial Networks</dc:title>
  <dc:creator>shubham.raj.mtech2022</dc:creator>
  <cp:lastModifiedBy>shubham.raj.mtech2022</cp:lastModifiedBy>
  <cp:revision>2</cp:revision>
  <dcterms:created xsi:type="dcterms:W3CDTF">2023-04-20T15:40:07Z</dcterms:created>
  <dcterms:modified xsi:type="dcterms:W3CDTF">2023-04-20T16:24:31Z</dcterms:modified>
</cp:coreProperties>
</file>