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Lst>
  <p:notesMasterIdLst>
    <p:notesMasterId r:id="rId18"/>
  </p:notesMasterIdLst>
  <p:sldIdLst>
    <p:sldId id="285" r:id="rId2"/>
    <p:sldId id="273" r:id="rId3"/>
    <p:sldId id="259" r:id="rId4"/>
    <p:sldId id="282" r:id="rId5"/>
    <p:sldId id="284" r:id="rId6"/>
    <p:sldId id="286" r:id="rId7"/>
    <p:sldId id="263" r:id="rId8"/>
    <p:sldId id="264" r:id="rId9"/>
    <p:sldId id="265" r:id="rId10"/>
    <p:sldId id="262" r:id="rId11"/>
    <p:sldId id="288" r:id="rId12"/>
    <p:sldId id="291" r:id="rId13"/>
    <p:sldId id="289" r:id="rId14"/>
    <p:sldId id="274" r:id="rId15"/>
    <p:sldId id="290"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ithra k" initials="ck" lastIdx="1" clrIdx="0">
    <p:extLst>
      <p:ext uri="{19B8F6BF-5375-455C-9EA6-DF929625EA0E}">
        <p15:presenceInfo xmlns:p15="http://schemas.microsoft.com/office/powerpoint/2012/main" userId="8669e17e5bc96f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7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hra k" userId="8669e17e5bc96fa7" providerId="LiveId" clId="{1870472D-ECDE-4325-A43D-192FCDD0A210}"/>
    <pc:docChg chg="custSel modSld sldOrd modMainMaster">
      <pc:chgData name="chaithra k" userId="8669e17e5bc96fa7" providerId="LiveId" clId="{1870472D-ECDE-4325-A43D-192FCDD0A210}" dt="2023-10-05T16:35:22.261" v="119" actId="20577"/>
      <pc:docMkLst>
        <pc:docMk/>
      </pc:docMkLst>
      <pc:sldChg chg="modSp mod">
        <pc:chgData name="chaithra k" userId="8669e17e5bc96fa7" providerId="LiveId" clId="{1870472D-ECDE-4325-A43D-192FCDD0A210}" dt="2023-10-05T16:20:24.199" v="111" actId="2711"/>
        <pc:sldMkLst>
          <pc:docMk/>
          <pc:sldMk cId="9424675" sldId="259"/>
        </pc:sldMkLst>
        <pc:spChg chg="mod">
          <ac:chgData name="chaithra k" userId="8669e17e5bc96fa7" providerId="LiveId" clId="{1870472D-ECDE-4325-A43D-192FCDD0A210}" dt="2023-10-05T16:20:24.199" v="111" actId="2711"/>
          <ac:spMkLst>
            <pc:docMk/>
            <pc:sldMk cId="9424675" sldId="259"/>
            <ac:spMk id="3" creationId="{E35E2DD5-FB88-19CB-EF6C-96FC9F7BC71F}"/>
          </ac:spMkLst>
        </pc:spChg>
      </pc:sldChg>
      <pc:sldChg chg="modSp mod">
        <pc:chgData name="chaithra k" userId="8669e17e5bc96fa7" providerId="LiveId" clId="{1870472D-ECDE-4325-A43D-192FCDD0A210}" dt="2023-10-05T16:00:38.473" v="96" actId="16037"/>
        <pc:sldMkLst>
          <pc:docMk/>
          <pc:sldMk cId="3154965237" sldId="262"/>
        </pc:sldMkLst>
        <pc:spChg chg="mod">
          <ac:chgData name="chaithra k" userId="8669e17e5bc96fa7" providerId="LiveId" clId="{1870472D-ECDE-4325-A43D-192FCDD0A210}" dt="2023-10-05T16:00:26.485" v="95"/>
          <ac:spMkLst>
            <pc:docMk/>
            <pc:sldMk cId="3154965237" sldId="262"/>
            <ac:spMk id="2" creationId="{309BAEFC-559D-6172-307A-B0E558E2018D}"/>
          </ac:spMkLst>
        </pc:spChg>
        <pc:spChg chg="mod">
          <ac:chgData name="chaithra k" userId="8669e17e5bc96fa7" providerId="LiveId" clId="{1870472D-ECDE-4325-A43D-192FCDD0A210}" dt="2023-10-05T16:00:38.473" v="96" actId="16037"/>
          <ac:spMkLst>
            <pc:docMk/>
            <pc:sldMk cId="3154965237" sldId="262"/>
            <ac:spMk id="3" creationId="{DAEF67AB-1258-699B-9932-E83229BD8A89}"/>
          </ac:spMkLst>
        </pc:spChg>
      </pc:sldChg>
      <pc:sldChg chg="modSp mod">
        <pc:chgData name="chaithra k" userId="8669e17e5bc96fa7" providerId="LiveId" clId="{1870472D-ECDE-4325-A43D-192FCDD0A210}" dt="2023-10-05T15:53:20.697" v="64" actId="1038"/>
        <pc:sldMkLst>
          <pc:docMk/>
          <pc:sldMk cId="1831574752" sldId="263"/>
        </pc:sldMkLst>
        <pc:graphicFrameChg chg="mod modGraphic">
          <ac:chgData name="chaithra k" userId="8669e17e5bc96fa7" providerId="LiveId" clId="{1870472D-ECDE-4325-A43D-192FCDD0A210}" dt="2023-10-05T15:53:20.697" v="64" actId="1038"/>
          <ac:graphicFrameMkLst>
            <pc:docMk/>
            <pc:sldMk cId="1831574752" sldId="263"/>
            <ac:graphicFrameMk id="8" creationId="{91261385-6779-ADF7-F224-FA26FA9351C1}"/>
          </ac:graphicFrameMkLst>
        </pc:graphicFrameChg>
      </pc:sldChg>
      <pc:sldChg chg="modSp mod">
        <pc:chgData name="chaithra k" userId="8669e17e5bc96fa7" providerId="LiveId" clId="{1870472D-ECDE-4325-A43D-192FCDD0A210}" dt="2023-10-05T15:45:59.497" v="56" actId="14100"/>
        <pc:sldMkLst>
          <pc:docMk/>
          <pc:sldMk cId="2550468095" sldId="265"/>
        </pc:sldMkLst>
        <pc:graphicFrameChg chg="modGraphic">
          <ac:chgData name="chaithra k" userId="8669e17e5bc96fa7" providerId="LiveId" clId="{1870472D-ECDE-4325-A43D-192FCDD0A210}" dt="2023-10-05T15:45:59.497" v="56" actId="14100"/>
          <ac:graphicFrameMkLst>
            <pc:docMk/>
            <pc:sldMk cId="2550468095" sldId="265"/>
            <ac:graphicFrameMk id="4" creationId="{5F5CE985-62D2-3026-B129-4FA017645BE8}"/>
          </ac:graphicFrameMkLst>
        </pc:graphicFrameChg>
      </pc:sldChg>
      <pc:sldChg chg="modSp mod">
        <pc:chgData name="chaithra k" userId="8669e17e5bc96fa7" providerId="LiveId" clId="{1870472D-ECDE-4325-A43D-192FCDD0A210}" dt="2023-10-05T15:18:45.905" v="16" actId="20577"/>
        <pc:sldMkLst>
          <pc:docMk/>
          <pc:sldMk cId="3594301217" sldId="282"/>
        </pc:sldMkLst>
        <pc:spChg chg="mod">
          <ac:chgData name="chaithra k" userId="8669e17e5bc96fa7" providerId="LiveId" clId="{1870472D-ECDE-4325-A43D-192FCDD0A210}" dt="2023-10-05T15:18:45.905" v="16" actId="20577"/>
          <ac:spMkLst>
            <pc:docMk/>
            <pc:sldMk cId="3594301217" sldId="282"/>
            <ac:spMk id="3" creationId="{6285521A-DCD4-9D05-4117-2D244F863EE6}"/>
          </ac:spMkLst>
        </pc:spChg>
      </pc:sldChg>
      <pc:sldChg chg="modSp mod">
        <pc:chgData name="chaithra k" userId="8669e17e5bc96fa7" providerId="LiveId" clId="{1870472D-ECDE-4325-A43D-192FCDD0A210}" dt="2023-10-05T15:29:27.982" v="34" actId="14100"/>
        <pc:sldMkLst>
          <pc:docMk/>
          <pc:sldMk cId="2979359703" sldId="284"/>
        </pc:sldMkLst>
        <pc:spChg chg="mod">
          <ac:chgData name="chaithra k" userId="8669e17e5bc96fa7" providerId="LiveId" clId="{1870472D-ECDE-4325-A43D-192FCDD0A210}" dt="2023-10-05T15:25:51.880" v="31" actId="20577"/>
          <ac:spMkLst>
            <pc:docMk/>
            <pc:sldMk cId="2979359703" sldId="284"/>
            <ac:spMk id="7" creationId="{F3CDF7F9-6B85-3225-1EF1-B286C6967528}"/>
          </ac:spMkLst>
        </pc:spChg>
        <pc:picChg chg="mod">
          <ac:chgData name="chaithra k" userId="8669e17e5bc96fa7" providerId="LiveId" clId="{1870472D-ECDE-4325-A43D-192FCDD0A210}" dt="2023-10-05T15:29:27.982" v="34" actId="14100"/>
          <ac:picMkLst>
            <pc:docMk/>
            <pc:sldMk cId="2979359703" sldId="284"/>
            <ac:picMk id="12" creationId="{59601B52-B39F-CE77-9435-F6D54FFABDAE}"/>
          </ac:picMkLst>
        </pc:picChg>
      </pc:sldChg>
      <pc:sldChg chg="modSp mod">
        <pc:chgData name="chaithra k" userId="8669e17e5bc96fa7" providerId="LiveId" clId="{1870472D-ECDE-4325-A43D-192FCDD0A210}" dt="2023-10-05T15:34:50.035" v="55" actId="1076"/>
        <pc:sldMkLst>
          <pc:docMk/>
          <pc:sldMk cId="549278091" sldId="286"/>
        </pc:sldMkLst>
        <pc:spChg chg="mod">
          <ac:chgData name="chaithra k" userId="8669e17e5bc96fa7" providerId="LiveId" clId="{1870472D-ECDE-4325-A43D-192FCDD0A210}" dt="2023-10-05T15:30:51.959" v="40" actId="14100"/>
          <ac:spMkLst>
            <pc:docMk/>
            <pc:sldMk cId="549278091" sldId="286"/>
            <ac:spMk id="2" creationId="{84B907D5-2630-016E-751C-02089AD5F102}"/>
          </ac:spMkLst>
        </pc:spChg>
        <pc:spChg chg="mod">
          <ac:chgData name="chaithra k" userId="8669e17e5bc96fa7" providerId="LiveId" clId="{1870472D-ECDE-4325-A43D-192FCDD0A210}" dt="2023-10-05T15:34:50.035" v="55" actId="1076"/>
          <ac:spMkLst>
            <pc:docMk/>
            <pc:sldMk cId="549278091" sldId="286"/>
            <ac:spMk id="3" creationId="{40427E00-DB08-9291-1821-FEFACAC84A8C}"/>
          </ac:spMkLst>
        </pc:spChg>
        <pc:picChg chg="mod">
          <ac:chgData name="chaithra k" userId="8669e17e5bc96fa7" providerId="LiveId" clId="{1870472D-ECDE-4325-A43D-192FCDD0A210}" dt="2023-10-05T15:25:07.686" v="19" actId="14100"/>
          <ac:picMkLst>
            <pc:docMk/>
            <pc:sldMk cId="549278091" sldId="286"/>
            <ac:picMk id="10" creationId="{18BD1ACE-CDCE-13BF-1592-75593086BEC8}"/>
          </ac:picMkLst>
        </pc:picChg>
      </pc:sldChg>
      <pc:sldChg chg="modSp mod">
        <pc:chgData name="chaithra k" userId="8669e17e5bc96fa7" providerId="LiveId" clId="{1870472D-ECDE-4325-A43D-192FCDD0A210}" dt="2023-10-05T16:35:22.261" v="119" actId="20577"/>
        <pc:sldMkLst>
          <pc:docMk/>
          <pc:sldMk cId="2315021161" sldId="290"/>
        </pc:sldMkLst>
        <pc:spChg chg="mod">
          <ac:chgData name="chaithra k" userId="8669e17e5bc96fa7" providerId="LiveId" clId="{1870472D-ECDE-4325-A43D-192FCDD0A210}" dt="2023-10-05T16:35:22.261" v="119" actId="20577"/>
          <ac:spMkLst>
            <pc:docMk/>
            <pc:sldMk cId="2315021161" sldId="290"/>
            <ac:spMk id="3" creationId="{66333991-78F8-6FEA-1B92-0185659E4808}"/>
          </ac:spMkLst>
        </pc:spChg>
      </pc:sldChg>
      <pc:sldChg chg="ord">
        <pc:chgData name="chaithra k" userId="8669e17e5bc96fa7" providerId="LiveId" clId="{1870472D-ECDE-4325-A43D-192FCDD0A210}" dt="2023-10-05T16:19:51.488" v="98"/>
        <pc:sldMkLst>
          <pc:docMk/>
          <pc:sldMk cId="2018570269" sldId="291"/>
        </pc:sldMkLst>
      </pc:sldChg>
      <pc:sldMasterChg chg="setBg">
        <pc:chgData name="chaithra k" userId="8669e17e5bc96fa7" providerId="LiveId" clId="{1870472D-ECDE-4325-A43D-192FCDD0A210}" dt="2023-10-05T16:00:26.485" v="95"/>
        <pc:sldMasterMkLst>
          <pc:docMk/>
          <pc:sldMasterMk cId="4157358799" sldId="2147484137"/>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21B3C-B7F7-4877-AB06-0CDB63ADDB10}"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C8189-7F17-4B9D-BB0E-0F25C08247E4}" type="slidenum">
              <a:rPr lang="en-IN" smtClean="0"/>
              <a:t>‹#›</a:t>
            </a:fld>
            <a:endParaRPr lang="en-IN"/>
          </a:p>
        </p:txBody>
      </p:sp>
    </p:spTree>
    <p:extLst>
      <p:ext uri="{BB962C8B-B14F-4D97-AF65-F5344CB8AC3E}">
        <p14:creationId xmlns:p14="http://schemas.microsoft.com/office/powerpoint/2010/main" val="2069045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C8189-7F17-4B9D-BB0E-0F25C08247E4}" type="slidenum">
              <a:rPr lang="en-IN" smtClean="0"/>
              <a:t>4</a:t>
            </a:fld>
            <a:endParaRPr lang="en-IN"/>
          </a:p>
        </p:txBody>
      </p:sp>
    </p:spTree>
    <p:extLst>
      <p:ext uri="{BB962C8B-B14F-4D97-AF65-F5344CB8AC3E}">
        <p14:creationId xmlns:p14="http://schemas.microsoft.com/office/powerpoint/2010/main" val="75515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CC8189-7F17-4B9D-BB0E-0F25C08247E4}" type="slidenum">
              <a:rPr lang="en-IN" smtClean="0"/>
              <a:t>14</a:t>
            </a:fld>
            <a:endParaRPr lang="en-IN"/>
          </a:p>
        </p:txBody>
      </p:sp>
    </p:spTree>
    <p:extLst>
      <p:ext uri="{BB962C8B-B14F-4D97-AF65-F5344CB8AC3E}">
        <p14:creationId xmlns:p14="http://schemas.microsoft.com/office/powerpoint/2010/main" val="1110982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1F9259A-1FE3-4FF9-8A07-BDD8177164ED}" type="datetime4">
              <a:rPr lang="en-US" smtClean="0"/>
              <a:t>October 5, 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D4AEF59-F28E-467C-9EA3-92D1CFAD475A}" type="slidenum">
              <a:rPr lang="en-US" smtClean="0"/>
              <a:t>‹#›</a:t>
            </a:fld>
            <a:endParaRPr lang="en-US"/>
          </a:p>
        </p:txBody>
      </p:sp>
    </p:spTree>
    <p:extLst>
      <p:ext uri="{BB962C8B-B14F-4D97-AF65-F5344CB8AC3E}">
        <p14:creationId xmlns:p14="http://schemas.microsoft.com/office/powerpoint/2010/main" val="144885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1384096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6000210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0976245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2037939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0787606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289725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5661462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6933736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2676373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October 5, 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8201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3879867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5014519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October 5,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502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October 5, 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2391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October 5, 2023</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9384704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October 5, 2023</a:t>
            </a:fld>
            <a:endParaRPr lang="en-US"/>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2353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A33960BD-7AC1-4217-9611-AAA56D3EE38F}" type="datetime4">
              <a:rPr lang="en-US" smtClean="0"/>
              <a:pPr/>
              <a:t>October 5, 2023</a:t>
            </a:fld>
            <a:endParaRPr lang="en-US" dirty="0">
              <a:latin typeface="+mn-lt"/>
            </a:endParaRP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latin typeface="+mn-lt"/>
            </a:endParaRP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157358799"/>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gi-global.com/journal/international-journal-reliable-quality-healthcare/4466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29F1E3-66B0-A3F3-5830-EF96A7A83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4204702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AEFC-559D-6172-307A-B0E558E2018D}"/>
              </a:ext>
            </a:extLst>
          </p:cNvPr>
          <p:cNvSpPr>
            <a:spLocks noGrp="1"/>
          </p:cNvSpPr>
          <p:nvPr>
            <p:ph type="title"/>
          </p:nvPr>
        </p:nvSpPr>
        <p:spPr>
          <a:xfrm>
            <a:off x="581192" y="702156"/>
            <a:ext cx="11029616" cy="977175"/>
          </a:xfrm>
        </p:spPr>
        <p:txBody>
          <a:bodyPr/>
          <a:lstStyle/>
          <a:p>
            <a:pPr algn="ctr"/>
            <a:r>
              <a:rPr lang="en-US" b="1" dirty="0"/>
              <a:t>PROBLEM STATEMENT </a:t>
            </a:r>
            <a:endParaRPr lang="en-IN" b="1" dirty="0"/>
          </a:p>
        </p:txBody>
      </p:sp>
      <p:sp>
        <p:nvSpPr>
          <p:cNvPr id="3" name="Content Placeholder 2">
            <a:extLst>
              <a:ext uri="{FF2B5EF4-FFF2-40B4-BE49-F238E27FC236}">
                <a16:creationId xmlns:a16="http://schemas.microsoft.com/office/drawing/2014/main" id="{DAEF67AB-1258-699B-9932-E83229BD8A89}"/>
              </a:ext>
            </a:extLst>
          </p:cNvPr>
          <p:cNvSpPr>
            <a:spLocks noGrp="1"/>
          </p:cNvSpPr>
          <p:nvPr>
            <p:ph idx="1"/>
          </p:nvPr>
        </p:nvSpPr>
        <p:spPr>
          <a:xfrm>
            <a:off x="483578" y="1763486"/>
            <a:ext cx="11127230" cy="4812805"/>
          </a:xfrm>
        </p:spPr>
        <p:txBody>
          <a:bodyPr>
            <a:noAutofit/>
          </a:bodyPr>
          <a:lstStyle/>
          <a:p>
            <a:pPr marL="0" indent="0" algn="just">
              <a:buNone/>
            </a:pPr>
            <a:endParaRPr lang="en-US"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In context of  natural disasters, situations arise where conventional DNA profiling methods fail to provide matches. Additionally, when working with limited or degraded DNA samples, the task becomes even more daunting. Addressing this challenge necessitates the seamless integration of advanced forensic genetic techniques.</a:t>
            </a:r>
          </a:p>
          <a:p>
            <a:pPr algn="just">
              <a:buFont typeface="Wingdings" panose="05000000000000000000" pitchFamily="2" charset="2"/>
              <a:buChar char="v"/>
            </a:pPr>
            <a:r>
              <a:rPr lang="en-US" i="0" dirty="0">
                <a:effectLst/>
                <a:latin typeface="Times New Roman" panose="02020603050405020304" pitchFamily="18" charset="0"/>
                <a:cs typeface="Times New Roman" panose="02020603050405020304" pitchFamily="18" charset="0"/>
              </a:rPr>
              <a:t>In cases with no DNA profile match, low sample quantity, or degraded DNA, </a:t>
            </a:r>
            <a:r>
              <a:rPr lang="en-US" b="1" i="0" dirty="0">
                <a:effectLst/>
                <a:latin typeface="Times New Roman" panose="02020603050405020304" pitchFamily="18" charset="0"/>
                <a:cs typeface="Times New Roman" panose="02020603050405020304" pitchFamily="18" charset="0"/>
              </a:rPr>
              <a:t>Effectively integrating innovative forensic genetic methods into practice is a critical challenge</a:t>
            </a:r>
            <a:r>
              <a:rPr lang="en-US" i="0" dirty="0">
                <a:effectLst/>
                <a:latin typeface="Times New Roman" panose="02020603050405020304" pitchFamily="18" charset="0"/>
                <a:cs typeface="Times New Roman" panose="02020603050405020304" pitchFamily="18" charset="0"/>
              </a:rPr>
              <a:t>, ensuring their optimal utility and benefits are realized in forensic investigations . </a:t>
            </a:r>
            <a:r>
              <a:rPr lang="en-US" b="1" i="0" dirty="0">
                <a:effectLst/>
                <a:latin typeface="Times New Roman" panose="02020603050405020304" pitchFamily="18" charset="0"/>
                <a:cs typeface="Times New Roman" panose="02020603050405020304" pitchFamily="18" charset="0"/>
              </a:rPr>
              <a:t>The challenge lies in effectively integrating these innovations into forensic practice to maximize their benefits and utility</a:t>
            </a:r>
            <a:r>
              <a:rPr lang="en-US" i="0" dirty="0">
                <a:effectLst/>
                <a:latin typeface="Times New Roman" panose="02020603050405020304" pitchFamily="18" charset="0"/>
                <a:cs typeface="Times New Roman" panose="02020603050405020304" pitchFamily="18" charset="0"/>
              </a:rPr>
              <a:t>, Traditional [STR</a:t>
            </a:r>
            <a:r>
              <a:rPr lang="en-US" dirty="0">
                <a:latin typeface="Times New Roman" panose="02020603050405020304" pitchFamily="18" charset="0"/>
                <a:cs typeface="Times New Roman" panose="02020603050405020304" pitchFamily="18" charset="0"/>
              </a:rPr>
              <a:t>]</a:t>
            </a:r>
            <a:r>
              <a:rPr lang="en-US" i="0" dirty="0">
                <a:effectLst/>
                <a:latin typeface="Times New Roman" panose="02020603050405020304" pitchFamily="18" charset="0"/>
                <a:cs typeface="Times New Roman" panose="02020603050405020304" pitchFamily="18" charset="0"/>
              </a:rPr>
              <a:t>short tandem repeats profiling may not suffice for challenging samples with low or degraded DNA. </a:t>
            </a:r>
          </a:p>
          <a:p>
            <a:pPr algn="just">
              <a:buFont typeface="Wingdings" panose="05000000000000000000" pitchFamily="2" charset="2"/>
              <a:buChar char="v"/>
            </a:pPr>
            <a:r>
              <a:rPr lang="en-US" b="1" i="0" dirty="0">
                <a:effectLst/>
                <a:latin typeface="Times New Roman" panose="02020603050405020304" pitchFamily="18" charset="0"/>
                <a:cs typeface="Times New Roman" panose="02020603050405020304" pitchFamily="18" charset="0"/>
              </a:rPr>
              <a:t>Hence we are Creating a comprehensive forensic DNA analysis software solution to efficiently identify suspects, victims, and missing persons, improving the DNA profiling accuracy, and manage evidence securely.</a:t>
            </a:r>
          </a:p>
        </p:txBody>
      </p:sp>
    </p:spTree>
    <p:extLst>
      <p:ext uri="{BB962C8B-B14F-4D97-AF65-F5344CB8AC3E}">
        <p14:creationId xmlns:p14="http://schemas.microsoft.com/office/powerpoint/2010/main" val="3154965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2523-92CB-8741-F106-E14993A62C18}"/>
              </a:ext>
            </a:extLst>
          </p:cNvPr>
          <p:cNvSpPr>
            <a:spLocks noGrp="1"/>
          </p:cNvSpPr>
          <p:nvPr>
            <p:ph type="title"/>
          </p:nvPr>
        </p:nvSpPr>
        <p:spPr/>
        <p:txBody>
          <a:bodyPr/>
          <a:lstStyle/>
          <a:p>
            <a:pPr algn="ctr"/>
            <a:r>
              <a:rPr lang="en-US" b="1" dirty="0"/>
              <a:t>SOCIETAL IMPACT</a:t>
            </a:r>
            <a:endParaRPr lang="en-IN" b="1" dirty="0"/>
          </a:p>
        </p:txBody>
      </p:sp>
      <p:sp>
        <p:nvSpPr>
          <p:cNvPr id="3" name="Content Placeholder 2">
            <a:extLst>
              <a:ext uri="{FF2B5EF4-FFF2-40B4-BE49-F238E27FC236}">
                <a16:creationId xmlns:a16="http://schemas.microsoft.com/office/drawing/2014/main" id="{87EA3F69-CD05-83FC-0E21-33BE4998ECD0}"/>
              </a:ext>
            </a:extLst>
          </p:cNvPr>
          <p:cNvSpPr>
            <a:spLocks noGrp="1"/>
          </p:cNvSpPr>
          <p:nvPr>
            <p:ph idx="1"/>
          </p:nvPr>
        </p:nvSpPr>
        <p:spPr>
          <a:xfrm>
            <a:off x="581192" y="2031023"/>
            <a:ext cx="11029615" cy="4193931"/>
          </a:xfrm>
        </p:spPr>
        <p:txBody>
          <a:bodyPr>
            <a:normAutofit/>
          </a:bodyPr>
          <a:lstStyle/>
          <a:p>
            <a:endParaRPr lang="en-US" sz="1800" dirty="0"/>
          </a:p>
          <a:p>
            <a:r>
              <a:rPr lang="en-US" sz="1800" dirty="0"/>
              <a:t>This software project utilizing DNA sequencing and genome matching from natural disaster datasets has profound societal implications.</a:t>
            </a:r>
          </a:p>
          <a:p>
            <a:r>
              <a:rPr lang="en-IN" b="1" dirty="0"/>
              <a:t>Forensic Genomics in Disasters</a:t>
            </a:r>
            <a:r>
              <a:rPr lang="en-IN" dirty="0"/>
              <a:t>:  Forensic genomics plays a crucial role in disaster scenarios, helping identify victims and support mass casualty response.</a:t>
            </a:r>
          </a:p>
          <a:p>
            <a:r>
              <a:rPr lang="en-IN" b="1" dirty="0"/>
              <a:t>Victim Identification after Disasters</a:t>
            </a:r>
            <a:r>
              <a:rPr lang="en-IN" dirty="0"/>
              <a:t>:  DNA analysis in disasters (e.g., tsunamis, earthquakes) assists in victim identification, providing closure to families and enabling dignified burials.</a:t>
            </a:r>
          </a:p>
          <a:p>
            <a:r>
              <a:rPr lang="en-IN" b="1" dirty="0"/>
              <a:t>Genomic Help in Missing Persons Cases</a:t>
            </a:r>
            <a:r>
              <a:rPr lang="en-IN" dirty="0"/>
              <a:t>:  Forensic genomics aids missing persons investigations, creating genetic profiles for comparisons, crucial for damaged or decomposed bodies.</a:t>
            </a:r>
          </a:p>
          <a:p>
            <a:r>
              <a:rPr lang="en-IN" b="1" dirty="0"/>
              <a:t>Genomics for Humanitarian Relief</a:t>
            </a:r>
            <a:r>
              <a:rPr lang="en-IN" dirty="0"/>
              <a:t>:  Forensic genomics reunites families in refugee crises and conflicts, demonstrating its value in humanitarian efforts.</a:t>
            </a:r>
          </a:p>
        </p:txBody>
      </p:sp>
    </p:spTree>
    <p:extLst>
      <p:ext uri="{BB962C8B-B14F-4D97-AF65-F5344CB8AC3E}">
        <p14:creationId xmlns:p14="http://schemas.microsoft.com/office/powerpoint/2010/main" val="3381232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059F-EB00-22CD-B58B-E2D7E27E52CC}"/>
              </a:ext>
            </a:extLst>
          </p:cNvPr>
          <p:cNvSpPr>
            <a:spLocks noGrp="1"/>
          </p:cNvSpPr>
          <p:nvPr>
            <p:ph type="title"/>
          </p:nvPr>
        </p:nvSpPr>
        <p:spPr/>
        <p:txBody>
          <a:bodyPr/>
          <a:lstStyle/>
          <a:p>
            <a:pPr algn="ctr"/>
            <a:r>
              <a:rPr lang="en-US" b="1" dirty="0"/>
              <a:t>DATASET</a:t>
            </a:r>
            <a:endParaRPr lang="en-IN" b="1" dirty="0"/>
          </a:p>
        </p:txBody>
      </p:sp>
      <p:sp>
        <p:nvSpPr>
          <p:cNvPr id="3" name="Content Placeholder 2">
            <a:extLst>
              <a:ext uri="{FF2B5EF4-FFF2-40B4-BE49-F238E27FC236}">
                <a16:creationId xmlns:a16="http://schemas.microsoft.com/office/drawing/2014/main" id="{40414842-9574-25D3-39D9-3301A03D3B80}"/>
              </a:ext>
            </a:extLst>
          </p:cNvPr>
          <p:cNvSpPr>
            <a:spLocks noGrp="1"/>
          </p:cNvSpPr>
          <p:nvPr>
            <p:ph idx="1"/>
          </p:nvPr>
        </p:nvSpPr>
        <p:spPr>
          <a:xfrm>
            <a:off x="1893863" y="2468032"/>
            <a:ext cx="8829555" cy="341630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Dataset description </a:t>
            </a:r>
            <a:r>
              <a:rPr lang="en-US" sz="2000" dirty="0">
                <a:latin typeface="Times New Roman" panose="02020603050405020304" pitchFamily="18" charset="0"/>
                <a:cs typeface="Times New Roman" panose="02020603050405020304" pitchFamily="18" charset="0"/>
              </a:rPr>
              <a:t>: The dataset contains human DNA sequences labeled with corresponding classes, representing specific classifications . These sequences have been systematically collected and organized for the purpose of classification and analysis, facilitating research and insights into genetic pattern matching and attributes. </a:t>
            </a:r>
          </a:p>
          <a:p>
            <a:r>
              <a:rPr lang="en-US" sz="2000" b="1" dirty="0">
                <a:latin typeface="Times New Roman" panose="02020603050405020304" pitchFamily="18" charset="0"/>
                <a:cs typeface="Times New Roman" panose="02020603050405020304" pitchFamily="18" charset="0"/>
              </a:rPr>
              <a:t>Dataset used </a:t>
            </a:r>
            <a:r>
              <a:rPr lang="en-US" sz="2000" dirty="0">
                <a:latin typeface="Times New Roman" panose="02020603050405020304" pitchFamily="18" charset="0"/>
                <a:cs typeface="Times New Roman" panose="02020603050405020304" pitchFamily="18" charset="0"/>
              </a:rPr>
              <a:t>:  https://raw.githubusercontent.com/krishnaik06/DNA-Sequencing-Classifier/master/human_data.txt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5702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5A93-52BA-3EA9-20F4-2CAB9E4F6578}"/>
              </a:ext>
            </a:extLst>
          </p:cNvPr>
          <p:cNvSpPr>
            <a:spLocks noGrp="1"/>
          </p:cNvSpPr>
          <p:nvPr>
            <p:ph type="title"/>
          </p:nvPr>
        </p:nvSpPr>
        <p:spPr>
          <a:xfrm>
            <a:off x="581192" y="702156"/>
            <a:ext cx="11029616" cy="915629"/>
          </a:xfrm>
        </p:spPr>
        <p:txBody>
          <a:bodyPr/>
          <a:lstStyle/>
          <a:p>
            <a:pPr algn="ctr"/>
            <a:r>
              <a:rPr lang="en-US" b="1" dirty="0"/>
              <a:t>DESIGN</a:t>
            </a:r>
            <a:endParaRPr lang="en-IN" b="1" dirty="0"/>
          </a:p>
        </p:txBody>
      </p:sp>
      <p:pic>
        <p:nvPicPr>
          <p:cNvPr id="5" name="Content Placeholder 4">
            <a:extLst>
              <a:ext uri="{FF2B5EF4-FFF2-40B4-BE49-F238E27FC236}">
                <a16:creationId xmlns:a16="http://schemas.microsoft.com/office/drawing/2014/main" id="{0EAAD8FF-4BA3-9177-21A2-077EBD034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4715" y="2206322"/>
            <a:ext cx="4627418" cy="4575925"/>
          </a:xfrm>
        </p:spPr>
      </p:pic>
    </p:spTree>
    <p:extLst>
      <p:ext uri="{BB962C8B-B14F-4D97-AF65-F5344CB8AC3E}">
        <p14:creationId xmlns:p14="http://schemas.microsoft.com/office/powerpoint/2010/main" val="10851553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11D3-5E6B-7C60-2A6F-698A4DF0B9E0}"/>
              </a:ext>
            </a:extLst>
          </p:cNvPr>
          <p:cNvSpPr>
            <a:spLocks noGrp="1"/>
          </p:cNvSpPr>
          <p:nvPr>
            <p:ph type="title"/>
          </p:nvPr>
        </p:nvSpPr>
        <p:spPr>
          <a:xfrm>
            <a:off x="581192" y="923829"/>
            <a:ext cx="11029616" cy="581699"/>
          </a:xfrm>
        </p:spPr>
        <p:txBody>
          <a:bodyPr>
            <a:normAutofit fontScale="90000"/>
          </a:bodyPr>
          <a:lstStyle/>
          <a:p>
            <a:pPr algn="ctr"/>
            <a:r>
              <a:rPr lang="en-US" b="1" dirty="0"/>
              <a:t>PROPOSED METHODOLOGY </a:t>
            </a:r>
            <a:endParaRPr lang="en-IN" b="1" dirty="0"/>
          </a:p>
        </p:txBody>
      </p:sp>
      <p:sp>
        <p:nvSpPr>
          <p:cNvPr id="3" name="Content Placeholder 2">
            <a:extLst>
              <a:ext uri="{FF2B5EF4-FFF2-40B4-BE49-F238E27FC236}">
                <a16:creationId xmlns:a16="http://schemas.microsoft.com/office/drawing/2014/main" id="{67B33B0B-CC79-1F06-3DEE-00E80D61E26B}"/>
              </a:ext>
            </a:extLst>
          </p:cNvPr>
          <p:cNvSpPr>
            <a:spLocks noGrp="1"/>
          </p:cNvSpPr>
          <p:nvPr>
            <p:ph idx="1"/>
          </p:nvPr>
        </p:nvSpPr>
        <p:spPr>
          <a:xfrm>
            <a:off x="581192" y="2327564"/>
            <a:ext cx="11029615" cy="4433454"/>
          </a:xfrm>
        </p:spPr>
        <p:txBody>
          <a:bodyPr>
            <a:normAutofit/>
          </a:bodyPr>
          <a:lstStyle/>
          <a:p>
            <a:pPr algn="just"/>
            <a:r>
              <a:rPr lang="en-US" dirty="0">
                <a:latin typeface="Times New Roman" panose="02020603050405020304" pitchFamily="18" charset="0"/>
                <a:cs typeface="Times New Roman" panose="02020603050405020304" pitchFamily="18" charset="0"/>
              </a:rPr>
              <a:t>We propose the idea in which</a:t>
            </a:r>
            <a:r>
              <a:rPr lang="en-US" b="0" i="0" dirty="0">
                <a:effectLst/>
                <a:latin typeface="Times New Roman" panose="02020603050405020304" pitchFamily="18" charset="0"/>
                <a:cs typeface="Times New Roman" panose="02020603050405020304" pitchFamily="18" charset="0"/>
              </a:rPr>
              <a:t> the </a:t>
            </a:r>
            <a:r>
              <a:rPr lang="en-US" b="1" i="0" dirty="0">
                <a:effectLst/>
                <a:latin typeface="Times New Roman" panose="02020603050405020304" pitchFamily="18" charset="0"/>
                <a:cs typeface="Times New Roman" panose="02020603050405020304" pitchFamily="18" charset="0"/>
              </a:rPr>
              <a:t>testing of DNA is accomplished by comparing STR regions of known STR  DNA profiles with unknown STR DNA  profiles</a:t>
            </a:r>
            <a:r>
              <a:rPr lang="en-US" b="0" i="0" dirty="0">
                <a:effectLst/>
                <a:latin typeface="Times New Roman" panose="02020603050405020304" pitchFamily="18" charset="0"/>
                <a:cs typeface="Times New Roman" panose="02020603050405020304" pitchFamily="18" charset="0"/>
              </a:rPr>
              <a:t>, such as profiles that have been taken from  a natural calamity or disaster scene. These profiles usually consist of incomplete STR profiles from an  number of unknown contributors</a:t>
            </a:r>
          </a:p>
          <a:p>
            <a:pPr algn="just"/>
            <a:r>
              <a:rPr lang="en-US" b="1" dirty="0">
                <a:latin typeface="Times New Roman" panose="02020603050405020304" pitchFamily="18" charset="0"/>
                <a:cs typeface="Times New Roman" panose="02020603050405020304" pitchFamily="18" charset="0"/>
              </a:rPr>
              <a:t>Our </a:t>
            </a:r>
            <a:r>
              <a:rPr lang="en-US" b="1" i="0" dirty="0">
                <a:effectLst/>
                <a:latin typeface="Times New Roman" panose="02020603050405020304" pitchFamily="18" charset="0"/>
                <a:cs typeface="Times New Roman" panose="02020603050405020304" pitchFamily="18" charset="0"/>
              </a:rPr>
              <a:t> dataset comprises of  profiles that might be encountered in actual cases</a:t>
            </a:r>
            <a:r>
              <a:rPr lang="en-US" b="0" i="0" dirty="0">
                <a:effectLst/>
                <a:latin typeface="Times New Roman" panose="02020603050405020304" pitchFamily="18" charset="0"/>
                <a:cs typeface="Times New Roman" panose="02020603050405020304" pitchFamily="18" charset="0"/>
              </a:rPr>
              <a:t>. Numerous machine learning and deep learning interpretation tools, as well as analysis techniques, have been created to address DNA mixtures. Initially, DNA sequencing is performed. Subsequently, the dataset undergoes classification using a classifier. Following classification, gene matching is conducted, culminating in the completion of the DNA analysis process.</a:t>
            </a:r>
          </a:p>
          <a:p>
            <a:pPr algn="just"/>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t is essential to know the features related to our dataset , hence we applied two techniques: </a:t>
            </a:r>
            <a:r>
              <a:rPr lang="en-US" b="1" i="0" dirty="0">
                <a:effectLst/>
                <a:latin typeface="Times New Roman" panose="02020603050405020304" pitchFamily="18" charset="0"/>
                <a:cs typeface="Times New Roman" panose="02020603050405020304" pitchFamily="18" charset="0"/>
              </a:rPr>
              <a:t>the correlation matrix and univariate selection .we use confusion matrix for training and testing datasets . we incorporate [CNN</a:t>
            </a:r>
            <a:r>
              <a:rPr lang="en-US" b="1" dirty="0">
                <a:latin typeface="Times New Roman" panose="02020603050405020304" pitchFamily="18" charset="0"/>
                <a:cs typeface="Times New Roman" panose="02020603050405020304" pitchFamily="18" charset="0"/>
              </a:rPr>
              <a:t>]</a:t>
            </a:r>
            <a:r>
              <a:rPr lang="en-US" b="1" i="0" dirty="0">
                <a:effectLst/>
                <a:latin typeface="Times New Roman" panose="02020603050405020304" pitchFamily="18" charset="0"/>
                <a:cs typeface="Times New Roman" panose="02020603050405020304" pitchFamily="18" charset="0"/>
              </a:rPr>
              <a:t>convolution neural network, [SVM</a:t>
            </a:r>
            <a:r>
              <a:rPr lang="en-US" b="1" dirty="0">
                <a:latin typeface="Times New Roman" panose="02020603050405020304" pitchFamily="18" charset="0"/>
                <a:cs typeface="Times New Roman" panose="02020603050405020304" pitchFamily="18" charset="0"/>
              </a:rPr>
              <a:t>]</a:t>
            </a:r>
            <a:r>
              <a:rPr lang="en-US" b="1" i="0" dirty="0">
                <a:effectLst/>
                <a:latin typeface="Times New Roman" panose="02020603050405020304" pitchFamily="18" charset="0"/>
                <a:cs typeface="Times New Roman" panose="02020603050405020304" pitchFamily="18" charset="0"/>
              </a:rPr>
              <a:t>support vector machine and other machine learning techniques to classify and do the analysis of the dataset and find the matching percentage of the unknown DNA among the existing known DNA dataset.</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Hereby , making the task of finding a persons  DNA match easier . Hence saves a lot of time and trouble.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426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9C4E-7BE2-5DB8-94D1-456DC4C8B503}"/>
              </a:ext>
            </a:extLst>
          </p:cNvPr>
          <p:cNvSpPr>
            <a:spLocks noGrp="1"/>
          </p:cNvSpPr>
          <p:nvPr>
            <p:ph type="title"/>
          </p:nvPr>
        </p:nvSpPr>
        <p:spPr>
          <a:xfrm>
            <a:off x="1715293" y="946774"/>
            <a:ext cx="8761413" cy="706964"/>
          </a:xfrm>
        </p:spPr>
        <p:txBody>
          <a:bodyPr/>
          <a:lstStyle/>
          <a:p>
            <a:pPr algn="ctr"/>
            <a:r>
              <a:rPr lang="en-US" b="1" dirty="0"/>
              <a:t>INNOVATION/RESEARCH COMPONENT </a:t>
            </a:r>
            <a:endParaRPr lang="en-IN" b="1" dirty="0"/>
          </a:p>
        </p:txBody>
      </p:sp>
      <p:sp>
        <p:nvSpPr>
          <p:cNvPr id="3" name="Content Placeholder 2">
            <a:extLst>
              <a:ext uri="{FF2B5EF4-FFF2-40B4-BE49-F238E27FC236}">
                <a16:creationId xmlns:a16="http://schemas.microsoft.com/office/drawing/2014/main" id="{66333991-78F8-6FEA-1B92-0185659E4808}"/>
              </a:ext>
            </a:extLst>
          </p:cNvPr>
          <p:cNvSpPr>
            <a:spLocks noGrp="1"/>
          </p:cNvSpPr>
          <p:nvPr>
            <p:ph idx="1"/>
          </p:nvPr>
        </p:nvSpPr>
        <p:spPr>
          <a:xfrm>
            <a:off x="1119673" y="2360646"/>
            <a:ext cx="10130216" cy="4381900"/>
          </a:xfrm>
        </p:spPr>
        <p:txBody>
          <a:bodyPr/>
          <a:lstStyle/>
          <a:p>
            <a:pPr algn="just"/>
            <a:r>
              <a:rPr lang="en-US" dirty="0">
                <a:latin typeface="Times New Roman" panose="02020603050405020304" pitchFamily="18" charset="0"/>
                <a:cs typeface="Times New Roman" panose="02020603050405020304" pitchFamily="18" charset="0"/>
              </a:rPr>
              <a:t>This project focuses on DNA sequencing, classification, and thorough analysis. Furthermore, we are </a:t>
            </a:r>
            <a:r>
              <a:rPr lang="en-US" b="1" dirty="0">
                <a:latin typeface="Times New Roman" panose="02020603050405020304" pitchFamily="18" charset="0"/>
                <a:cs typeface="Times New Roman" panose="02020603050405020304" pitchFamily="18" charset="0"/>
              </a:rPr>
              <a:t>actively integrating a gene matching component to enhance the accuracy and efficiency of our analysis processes.</a:t>
            </a:r>
          </a:p>
          <a:p>
            <a:pPr algn="just"/>
            <a:r>
              <a:rPr lang="en-US" b="1" dirty="0">
                <a:latin typeface="Times New Roman" panose="02020603050405020304" pitchFamily="18" charset="0"/>
                <a:cs typeface="Times New Roman" panose="02020603050405020304" pitchFamily="18" charset="0"/>
              </a:rPr>
              <a:t>Gene matching </a:t>
            </a:r>
            <a:r>
              <a:rPr lang="en-US" dirty="0">
                <a:latin typeface="Times New Roman" panose="02020603050405020304" pitchFamily="18" charset="0"/>
                <a:cs typeface="Times New Roman" panose="02020603050405020304" pitchFamily="18" charset="0"/>
              </a:rPr>
              <a:t>:Gene matching is a new method for performing multivariate matching which uses our research it introduces deep learning frameworks to classify DNA sequences, overcoming feature extraction challenge </a:t>
            </a:r>
            <a:r>
              <a:rPr lang="en-US" b="1" dirty="0">
                <a:latin typeface="Times New Roman" panose="02020603050405020304" pitchFamily="18" charset="0"/>
                <a:cs typeface="Times New Roman" panose="02020603050405020304" pitchFamily="18" charset="0"/>
              </a:rPr>
              <a:t>Utilizing machine learning algorithms to interpret complex DNA profiles, identify patterns, and improve the accuracy of matches, especially when dealing with mixtures or partial profiles. </a:t>
            </a:r>
            <a:r>
              <a:rPr lang="en-US" dirty="0">
                <a:latin typeface="Times New Roman" panose="02020603050405020304" pitchFamily="18" charset="0"/>
                <a:cs typeface="Times New Roman" panose="02020603050405020304" pitchFamily="18" charset="0"/>
              </a:rPr>
              <a:t> The model is evaluated using a diverse DNA sequence dataset.</a:t>
            </a:r>
          </a:p>
          <a:p>
            <a:pPr algn="just"/>
            <a:r>
              <a:rPr lang="en-US" dirty="0">
                <a:latin typeface="Times New Roman" panose="02020603050405020304" pitchFamily="18" charset="0"/>
                <a:cs typeface="Times New Roman" panose="02020603050405020304" pitchFamily="18" charset="0"/>
              </a:rPr>
              <a:t> Natural disasters result in inevitable loss and widespread grief as loved ones are lost , hence we </a:t>
            </a:r>
            <a:r>
              <a:rPr lang="en-US" b="1" dirty="0">
                <a:latin typeface="Times New Roman" panose="02020603050405020304" pitchFamily="18" charset="0"/>
                <a:cs typeface="Times New Roman" panose="02020603050405020304" pitchFamily="18" charset="0"/>
              </a:rPr>
              <a:t>perform gene matching to match the DNA of the deceased people during these calamities to the existing records of people ,thereby Our aim is to reunite them with their families, providing hope and closure during these tragic events, and easing the suffering in our communities.</a:t>
            </a:r>
          </a:p>
          <a:p>
            <a:pPr marL="0" indent="0" algn="just">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150211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0648-EAAA-BF1A-A3A4-95914CEB3181}"/>
              </a:ext>
            </a:extLst>
          </p:cNvPr>
          <p:cNvSpPr>
            <a:spLocks noGrp="1"/>
          </p:cNvSpPr>
          <p:nvPr>
            <p:ph type="ctrTitle"/>
          </p:nvPr>
        </p:nvSpPr>
        <p:spPr>
          <a:xfrm>
            <a:off x="1154955" y="1559858"/>
            <a:ext cx="10261190" cy="1869141"/>
          </a:xfrm>
        </p:spPr>
        <p:txBody>
          <a:bodyPr>
            <a:normAutofit/>
          </a:bodyPr>
          <a:lstStyle/>
          <a:p>
            <a:pPr algn="ctr"/>
            <a:r>
              <a:rPr lang="en-US" sz="8000" b="1" dirty="0">
                <a:latin typeface="Century" panose="02040604050505020304" pitchFamily="18" charset="0"/>
                <a:cs typeface="Cascadia Code Light" panose="020B0609020000020004" pitchFamily="49" charset="0"/>
              </a:rPr>
              <a:t>THANK YOU</a:t>
            </a:r>
            <a:endParaRPr lang="en-IN" sz="8000" b="1" dirty="0">
              <a:latin typeface="Century" panose="02040604050505020304" pitchFamily="18" charset="0"/>
              <a:cs typeface="Cascadia Code Light" panose="020B0609020000020004" pitchFamily="49" charset="0"/>
            </a:endParaRPr>
          </a:p>
        </p:txBody>
      </p:sp>
      <p:sp>
        <p:nvSpPr>
          <p:cNvPr id="3" name="Subtitle 2">
            <a:extLst>
              <a:ext uri="{FF2B5EF4-FFF2-40B4-BE49-F238E27FC236}">
                <a16:creationId xmlns:a16="http://schemas.microsoft.com/office/drawing/2014/main" id="{E4C3168E-EFD0-C555-ACB9-7206B310D07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12070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2604-734B-3192-87B0-5A92919908F0}"/>
              </a:ext>
            </a:extLst>
          </p:cNvPr>
          <p:cNvSpPr>
            <a:spLocks noGrp="1"/>
          </p:cNvSpPr>
          <p:nvPr>
            <p:ph type="title"/>
          </p:nvPr>
        </p:nvSpPr>
        <p:spPr>
          <a:xfrm>
            <a:off x="1503484" y="702155"/>
            <a:ext cx="10107323" cy="1100267"/>
          </a:xfrm>
        </p:spPr>
        <p:txBody>
          <a:bodyPr>
            <a:normAutofit/>
          </a:bodyPr>
          <a:lstStyle/>
          <a:p>
            <a:pPr algn="ctr"/>
            <a:r>
              <a:rPr lang="en-US" sz="4000" b="1" dirty="0"/>
              <a:t>DAYANANDA SAGAR UNIVERSITY</a:t>
            </a:r>
            <a:br>
              <a:rPr lang="en-US" sz="3600" b="1" dirty="0"/>
            </a:br>
            <a:endParaRPr lang="en-IN" sz="2000" b="1" dirty="0"/>
          </a:p>
        </p:txBody>
      </p:sp>
      <p:sp>
        <p:nvSpPr>
          <p:cNvPr id="3" name="Content Placeholder 2">
            <a:extLst>
              <a:ext uri="{FF2B5EF4-FFF2-40B4-BE49-F238E27FC236}">
                <a16:creationId xmlns:a16="http://schemas.microsoft.com/office/drawing/2014/main" id="{2CFB396A-750B-AC12-A234-070C7B50CB9D}"/>
              </a:ext>
            </a:extLst>
          </p:cNvPr>
          <p:cNvSpPr>
            <a:spLocks noGrp="1"/>
          </p:cNvSpPr>
          <p:nvPr>
            <p:ph idx="1"/>
          </p:nvPr>
        </p:nvSpPr>
        <p:spPr>
          <a:xfrm>
            <a:off x="360218" y="1881554"/>
            <a:ext cx="11351136" cy="4547972"/>
          </a:xfrm>
        </p:spPr>
        <p:txBody>
          <a:bodyPr>
            <a:normAutofit fontScale="47500" lnSpcReduction="20000"/>
          </a:bodyPr>
          <a:lstStyle/>
          <a:p>
            <a:pPr marL="0" indent="0">
              <a:buNone/>
            </a:pPr>
            <a:endParaRPr lang="en-US" sz="1800" dirty="0"/>
          </a:p>
          <a:p>
            <a:pPr marL="0" indent="0" algn="ctr">
              <a:buNone/>
            </a:pPr>
            <a:endParaRPr lang="en-US" sz="2800" dirty="0"/>
          </a:p>
          <a:p>
            <a:pPr marL="0" indent="0">
              <a:buNone/>
            </a:pPr>
            <a:r>
              <a:rPr lang="en-US" dirty="0"/>
              <a:t> </a:t>
            </a:r>
          </a:p>
          <a:p>
            <a:pPr marL="0" indent="0" algn="ctr">
              <a:buNone/>
            </a:pPr>
            <a:r>
              <a:rPr lang="en-US" sz="5800" b="1" u="sng" dirty="0"/>
              <a:t> FORENSIC DNA PROFILING CLASSIFIER</a:t>
            </a:r>
          </a:p>
          <a:p>
            <a:pPr marL="0" indent="0" algn="ctr">
              <a:buNone/>
            </a:pPr>
            <a:endParaRPr lang="en-US" sz="3800" dirty="0"/>
          </a:p>
          <a:p>
            <a:pPr marL="0" indent="0">
              <a:buNone/>
            </a:pPr>
            <a:r>
              <a:rPr lang="en-US" dirty="0"/>
              <a:t>  </a:t>
            </a:r>
          </a:p>
          <a:p>
            <a:pPr marL="0" indent="0">
              <a:buNone/>
            </a:pPr>
            <a:endParaRPr lang="en-US" sz="2900" dirty="0"/>
          </a:p>
          <a:p>
            <a:pPr marL="0" indent="0">
              <a:buNone/>
            </a:pPr>
            <a:r>
              <a:rPr lang="en-US" sz="2900" dirty="0"/>
              <a:t>UNDER THE GUIDANCE OF:</a:t>
            </a:r>
          </a:p>
          <a:p>
            <a:pPr marL="0" indent="0">
              <a:buNone/>
            </a:pPr>
            <a:r>
              <a:rPr lang="en-US" sz="2900" dirty="0">
                <a:latin typeface="Segoe UI Black" panose="020B0A02040204020203" pitchFamily="34" charset="0"/>
                <a:ea typeface="Segoe UI Black" panose="020B0A02040204020203" pitchFamily="34" charset="0"/>
              </a:rPr>
              <a:t>     Dr . KAKOLI BORA</a:t>
            </a:r>
          </a:p>
          <a:p>
            <a:pPr marL="0" indent="0">
              <a:buNone/>
            </a:pPr>
            <a:r>
              <a:rPr lang="en-US" sz="2900" b="1" dirty="0">
                <a:latin typeface="Segoe UI Black" panose="020B0A02040204020203" pitchFamily="34" charset="0"/>
                <a:ea typeface="Segoe UI Black" panose="020B0A02040204020203" pitchFamily="34" charset="0"/>
              </a:rPr>
              <a:t>  Associate professor</a:t>
            </a:r>
          </a:p>
          <a:p>
            <a:pPr marL="0" indent="0">
              <a:buNone/>
            </a:pPr>
            <a:r>
              <a:rPr lang="en-US" sz="2900" dirty="0">
                <a:latin typeface="Calibri Light" panose="020F0302020204030204" pitchFamily="34" charset="0"/>
                <a:ea typeface="Segoe UI Black" panose="020B0A02040204020203" pitchFamily="34" charset="0"/>
                <a:cs typeface="Calibri Light" panose="020F0302020204030204" pitchFamily="34" charset="0"/>
              </a:rPr>
              <a:t>           </a:t>
            </a:r>
            <a:r>
              <a:rPr lang="en-US" sz="2900" b="1" dirty="0">
                <a:latin typeface="Calibri Light" panose="020F0302020204030204" pitchFamily="34" charset="0"/>
                <a:ea typeface="Segoe UI Black" panose="020B0A02040204020203" pitchFamily="34" charset="0"/>
                <a:cs typeface="Calibri Light" panose="020F0302020204030204" pitchFamily="34" charset="0"/>
              </a:rPr>
              <a:t>Dept CSE-DS</a:t>
            </a:r>
          </a:p>
          <a:p>
            <a:pPr marL="0" indent="0">
              <a:buNone/>
            </a:pPr>
            <a:r>
              <a:rPr lang="en-US" sz="2900" dirty="0">
                <a:latin typeface="Calibri Light" panose="020F0302020204030204" pitchFamily="34" charset="0"/>
                <a:ea typeface="Segoe UI Black" panose="020B0A02040204020203" pitchFamily="34" charset="0"/>
                <a:cs typeface="Calibri Light" panose="020F0302020204030204" pitchFamily="34" charset="0"/>
              </a:rPr>
              <a:t>                DSU</a:t>
            </a:r>
          </a:p>
          <a:p>
            <a:pPr marL="0" indent="0" algn="r">
              <a:buNone/>
            </a:pPr>
            <a:r>
              <a:rPr lang="en-US" sz="3200" dirty="0"/>
              <a:t>CHAITHRA.K[ENG21DS0014]</a:t>
            </a:r>
          </a:p>
          <a:p>
            <a:pPr marL="0" indent="0" algn="r">
              <a:buNone/>
            </a:pPr>
            <a:r>
              <a:rPr lang="en-US" sz="3200" dirty="0"/>
              <a:t>SHUBHAM KUMAR [ENG21DS0039]</a:t>
            </a:r>
          </a:p>
          <a:p>
            <a:pPr marL="0" indent="0" algn="r">
              <a:buNone/>
            </a:pPr>
            <a:r>
              <a:rPr lang="en-US" sz="3200" dirty="0"/>
              <a:t>NIVAS REDDY[ENG21DS0046]</a:t>
            </a:r>
          </a:p>
          <a:p>
            <a:pPr marL="0" indent="0" algn="ctr">
              <a:buNone/>
            </a:pPr>
            <a:endParaRPr lang="en-IN" dirty="0"/>
          </a:p>
        </p:txBody>
      </p:sp>
      <p:pic>
        <p:nvPicPr>
          <p:cNvPr id="7" name="Picture 6">
            <a:extLst>
              <a:ext uri="{FF2B5EF4-FFF2-40B4-BE49-F238E27FC236}">
                <a16:creationId xmlns:a16="http://schemas.microsoft.com/office/drawing/2014/main" id="{99ECB867-7F52-B43E-2455-D9DD0A3085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592" y="428474"/>
            <a:ext cx="1420535" cy="1215599"/>
          </a:xfrm>
          <a:prstGeom prst="rect">
            <a:avLst/>
          </a:prstGeom>
          <a:noFill/>
          <a:ln>
            <a:noFill/>
          </a:ln>
        </p:spPr>
      </p:pic>
    </p:spTree>
    <p:extLst>
      <p:ext uri="{BB962C8B-B14F-4D97-AF65-F5344CB8AC3E}">
        <p14:creationId xmlns:p14="http://schemas.microsoft.com/office/powerpoint/2010/main" val="24469200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421A-9DA2-9FA3-2216-9117286FACD8}"/>
              </a:ext>
            </a:extLst>
          </p:cNvPr>
          <p:cNvSpPr>
            <a:spLocks noGrp="1"/>
          </p:cNvSpPr>
          <p:nvPr>
            <p:ph type="title"/>
          </p:nvPr>
        </p:nvSpPr>
        <p:spPr/>
        <p:txBody>
          <a:bodyPr/>
          <a:lstStyle/>
          <a:p>
            <a:pPr algn="ctr"/>
            <a:r>
              <a:rPr lang="en-US" b="1" dirty="0"/>
              <a:t>OVERVIEW </a:t>
            </a:r>
            <a:endParaRPr lang="en-IN" b="1" dirty="0"/>
          </a:p>
        </p:txBody>
      </p:sp>
      <p:sp>
        <p:nvSpPr>
          <p:cNvPr id="3" name="Content Placeholder 2">
            <a:extLst>
              <a:ext uri="{FF2B5EF4-FFF2-40B4-BE49-F238E27FC236}">
                <a16:creationId xmlns:a16="http://schemas.microsoft.com/office/drawing/2014/main" id="{E35E2DD5-FB88-19CB-EF6C-96FC9F7BC71F}"/>
              </a:ext>
            </a:extLst>
          </p:cNvPr>
          <p:cNvSpPr>
            <a:spLocks noGrp="1"/>
          </p:cNvSpPr>
          <p:nvPr>
            <p:ph idx="1"/>
          </p:nvPr>
        </p:nvSpPr>
        <p:spPr>
          <a:xfrm>
            <a:off x="581192" y="1715956"/>
            <a:ext cx="11029615" cy="4142843"/>
          </a:xfrm>
        </p:spPr>
        <p:txBody>
          <a:bodyPr>
            <a:normAutofit fontScale="92500" lnSpcReduction="10000"/>
          </a:bodyPr>
          <a:lstStyle/>
          <a:p>
            <a:endParaRPr lang="en-US" sz="1800" dirty="0">
              <a:effectLst/>
              <a:latin typeface="MS-PMincho"/>
            </a:endParaRPr>
          </a:p>
          <a:p>
            <a:pPr marL="0" indent="0">
              <a:buNone/>
            </a:pPr>
            <a:r>
              <a:rPr lang="en-US" sz="1800" dirty="0">
                <a:effectLst/>
                <a:latin typeface="MS-PMincho"/>
              </a:rPr>
              <a:t> </a:t>
            </a:r>
          </a:p>
          <a:p>
            <a:pPr>
              <a:buFont typeface="Wingdings" panose="05000000000000000000" pitchFamily="2" charset="2"/>
              <a:buChar char="Ø"/>
            </a:pPr>
            <a:r>
              <a:rPr lang="en-US" sz="2400" b="1" dirty="0">
                <a:effectLst/>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Ø"/>
            </a:pPr>
            <a:r>
              <a:rPr lang="en-US" sz="2400" b="1" dirty="0">
                <a:effectLst/>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Ø"/>
            </a:pPr>
            <a:r>
              <a:rPr lang="en-US" sz="2400" b="1" dirty="0">
                <a:effectLst/>
                <a:latin typeface="Times New Roman" panose="02020603050405020304" pitchFamily="18" charset="0"/>
                <a:cs typeface="Times New Roman" panose="02020603050405020304" pitchFamily="18" charset="0"/>
              </a:rPr>
              <a:t>Literature survey </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effectLst/>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Societal impact</a:t>
            </a:r>
            <a:r>
              <a:rPr lang="en-US" sz="2400" b="1"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Dataset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Design and</a:t>
            </a:r>
            <a:r>
              <a:rPr lang="en-US" sz="2400" b="1" dirty="0">
                <a:effectLst/>
                <a:latin typeface="Times New Roman" panose="02020603050405020304" pitchFamily="18" charset="0"/>
                <a:cs typeface="Times New Roman" panose="02020603050405020304" pitchFamily="18" charset="0"/>
              </a:rPr>
              <a:t> Proposed Methodology</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Innovation /research component</a:t>
            </a:r>
            <a:endParaRPr lang="en-US" sz="2400" b="1" dirty="0">
              <a:effectLst/>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9424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268C-F6D8-49B7-59F2-7EAA374109C3}"/>
              </a:ext>
            </a:extLst>
          </p:cNvPr>
          <p:cNvSpPr>
            <a:spLocks noGrp="1"/>
          </p:cNvSpPr>
          <p:nvPr>
            <p:ph type="title"/>
          </p:nvPr>
        </p:nvSpPr>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6285521A-DCD4-9D05-4117-2D244F863EE6}"/>
              </a:ext>
            </a:extLst>
          </p:cNvPr>
          <p:cNvSpPr>
            <a:spLocks noGrp="1"/>
          </p:cNvSpPr>
          <p:nvPr>
            <p:ph sz="half" idx="1"/>
          </p:nvPr>
        </p:nvSpPr>
        <p:spPr>
          <a:xfrm>
            <a:off x="286328" y="2518548"/>
            <a:ext cx="6641122" cy="4122398"/>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Natural disasters cause immense loss of human life and widespread grief as loved ones are lost.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face of devastation, connecting the deceased with their families is a humane endeavor. </a:t>
            </a:r>
            <a:r>
              <a:rPr lang="en-US" b="1" dirty="0">
                <a:latin typeface="Times New Roman" panose="02020603050405020304" pitchFamily="18" charset="0"/>
                <a:cs typeface="Times New Roman" panose="02020603050405020304" pitchFamily="18" charset="0"/>
              </a:rPr>
              <a:t>Utilizing DNA analysis and machine learning techniques is crucial for achieving this connection.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Deep learning advances automate feature extraction, enhancing the classification of DNA sequences and offering valuable insights for automating DNA analysis.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This project utilizes advanced DNA analysis and machine learning where it performs DNA sequencing ,classification and gene matching to reunite disaster victims with their families, offering hope and easing suffering.</a:t>
            </a:r>
          </a:p>
        </p:txBody>
      </p:sp>
      <p:pic>
        <p:nvPicPr>
          <p:cNvPr id="10" name="Content Placeholder 9">
            <a:extLst>
              <a:ext uri="{FF2B5EF4-FFF2-40B4-BE49-F238E27FC236}">
                <a16:creationId xmlns:a16="http://schemas.microsoft.com/office/drawing/2014/main" id="{B5B164AB-EF99-4285-833A-0498CCD0DB5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12364" y="2518548"/>
            <a:ext cx="3980871" cy="3482108"/>
          </a:xfrm>
        </p:spPr>
      </p:pic>
    </p:spTree>
    <p:extLst>
      <p:ext uri="{BB962C8B-B14F-4D97-AF65-F5344CB8AC3E}">
        <p14:creationId xmlns:p14="http://schemas.microsoft.com/office/powerpoint/2010/main" val="3594301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7D6B-1187-7E1D-2C7F-DCB027033B36}"/>
              </a:ext>
            </a:extLst>
          </p:cNvPr>
          <p:cNvSpPr>
            <a:spLocks noGrp="1"/>
          </p:cNvSpPr>
          <p:nvPr>
            <p:ph type="title"/>
          </p:nvPr>
        </p:nvSpPr>
        <p:spPr>
          <a:xfrm>
            <a:off x="1210371" y="1029086"/>
            <a:ext cx="8761413" cy="706964"/>
          </a:xfrm>
        </p:spPr>
        <p:txBody>
          <a:bodyPr/>
          <a:lstStyle/>
          <a:p>
            <a:pPr algn="ctr"/>
            <a:r>
              <a:rPr lang="en-US" b="1" dirty="0"/>
              <a:t>INTRODUCTION</a:t>
            </a:r>
            <a:endParaRPr lang="en-IN" b="1" dirty="0"/>
          </a:p>
        </p:txBody>
      </p:sp>
      <p:pic>
        <p:nvPicPr>
          <p:cNvPr id="12" name="Content Placeholder 11">
            <a:extLst>
              <a:ext uri="{FF2B5EF4-FFF2-40B4-BE49-F238E27FC236}">
                <a16:creationId xmlns:a16="http://schemas.microsoft.com/office/drawing/2014/main" id="{59601B52-B39F-CE77-9435-F6D54FFABD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8286" y="2267339"/>
            <a:ext cx="3515187" cy="3818583"/>
          </a:xfrm>
        </p:spPr>
      </p:pic>
      <p:sp>
        <p:nvSpPr>
          <p:cNvPr id="7" name="Content Placeholder 6">
            <a:extLst>
              <a:ext uri="{FF2B5EF4-FFF2-40B4-BE49-F238E27FC236}">
                <a16:creationId xmlns:a16="http://schemas.microsoft.com/office/drawing/2014/main" id="{F3CDF7F9-6B85-3225-1EF1-B286C6967528}"/>
              </a:ext>
            </a:extLst>
          </p:cNvPr>
          <p:cNvSpPr>
            <a:spLocks noGrp="1"/>
          </p:cNvSpPr>
          <p:nvPr>
            <p:ph sz="half" idx="2"/>
          </p:nvPr>
        </p:nvSpPr>
        <p:spPr>
          <a:xfrm>
            <a:off x="4399370" y="2402389"/>
            <a:ext cx="7302578" cy="3683533"/>
          </a:xfrm>
        </p:spPr>
        <p:txBody>
          <a:bodyPr>
            <a:normAutofit/>
          </a:bodyPr>
          <a:lstStyle/>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Natural disasters bring inevitable loss of life, causing widespread grief as individuals lose loved ones. These events are a painful reality in our world.</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Amidst the overwhelming devastation, the only solace we can offer is the opportunity to connect the deceased with their grieving loved ones. To address this humanitarian need, harnessing the </a:t>
            </a:r>
            <a:r>
              <a:rPr lang="en-US" b="1" dirty="0">
                <a:latin typeface="Times New Roman" panose="02020603050405020304" pitchFamily="18" charset="0"/>
                <a:cs typeface="Times New Roman" panose="02020603050405020304" pitchFamily="18" charset="0"/>
              </a:rPr>
              <a:t>power of DNA analysis and machine learning techniques to bridge the gap between the deceased and their families is necessary .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3597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07D5-2630-016E-751C-02089AD5F102}"/>
              </a:ext>
            </a:extLst>
          </p:cNvPr>
          <p:cNvSpPr>
            <a:spLocks noGrp="1"/>
          </p:cNvSpPr>
          <p:nvPr>
            <p:ph type="title"/>
          </p:nvPr>
        </p:nvSpPr>
        <p:spPr>
          <a:xfrm>
            <a:off x="5523722" y="727788"/>
            <a:ext cx="2845837" cy="895739"/>
          </a:xfrm>
        </p:spPr>
        <p:txBody>
          <a:bodyPr/>
          <a:lstStyle/>
          <a:p>
            <a:endParaRPr lang="en-IN" dirty="0"/>
          </a:p>
        </p:txBody>
      </p:sp>
      <p:sp>
        <p:nvSpPr>
          <p:cNvPr id="3" name="Content Placeholder 2">
            <a:extLst>
              <a:ext uri="{FF2B5EF4-FFF2-40B4-BE49-F238E27FC236}">
                <a16:creationId xmlns:a16="http://schemas.microsoft.com/office/drawing/2014/main" id="{40427E00-DB08-9291-1821-FEFACAC84A8C}"/>
              </a:ext>
            </a:extLst>
          </p:cNvPr>
          <p:cNvSpPr>
            <a:spLocks noGrp="1"/>
          </p:cNvSpPr>
          <p:nvPr>
            <p:ph sz="half" idx="1"/>
          </p:nvPr>
        </p:nvSpPr>
        <p:spPr>
          <a:xfrm>
            <a:off x="264486" y="2530764"/>
            <a:ext cx="6682154" cy="3599448"/>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project collects DNA samples from disaster victims, using </a:t>
            </a:r>
            <a:r>
              <a:rPr lang="en-US" b="1" dirty="0">
                <a:latin typeface="Times New Roman" panose="02020603050405020304" pitchFamily="18" charset="0"/>
                <a:cs typeface="Times New Roman" panose="02020603050405020304" pitchFamily="18" charset="0"/>
              </a:rPr>
              <a:t>advanced analysis and machine learning for classification</a:t>
            </a:r>
            <a:r>
              <a:rPr lang="en-US" dirty="0">
                <a:latin typeface="Times New Roman" panose="02020603050405020304" pitchFamily="18" charset="0"/>
                <a:cs typeface="Times New Roman" panose="02020603050405020304" pitchFamily="18" charset="0"/>
              </a:rPr>
              <a:t>. Our aim is to reunite them with their families, providing hope and closure during these tragic events, and easing the suffering in our communities.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Recent advancements in deep learning automates feature extraction from input data. </a:t>
            </a:r>
            <a:r>
              <a:rPr lang="en-US" b="1" dirty="0">
                <a:latin typeface="Times New Roman" panose="02020603050405020304" pitchFamily="18" charset="0"/>
                <a:cs typeface="Times New Roman" panose="02020603050405020304" pitchFamily="18" charset="0"/>
              </a:rPr>
              <a:t>this research introduces deep learning frameworks to classify DNA sequences, overcoming feature extraction challenges. </a:t>
            </a:r>
            <a:r>
              <a:rPr lang="en-US" dirty="0">
                <a:latin typeface="Times New Roman" panose="02020603050405020304" pitchFamily="18" charset="0"/>
                <a:cs typeface="Times New Roman" panose="02020603050405020304" pitchFamily="18" charset="0"/>
              </a:rPr>
              <a:t>These models are evaluated using a diverse DNA sequence dataset, providing insights into automating DNA analysis.</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AD3E123-24BD-C4EA-7E31-8B2F1C94C9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3846" y="2279602"/>
            <a:ext cx="2039816" cy="1896744"/>
          </a:xfrm>
        </p:spPr>
      </p:pic>
      <p:pic>
        <p:nvPicPr>
          <p:cNvPr id="8" name="Picture 7">
            <a:extLst>
              <a:ext uri="{FF2B5EF4-FFF2-40B4-BE49-F238E27FC236}">
                <a16:creationId xmlns:a16="http://schemas.microsoft.com/office/drawing/2014/main" id="{A70BC72A-93C3-9BF6-CAD3-BA777EAF4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46" y="4073583"/>
            <a:ext cx="2611316" cy="1951891"/>
          </a:xfrm>
          <a:prstGeom prst="rect">
            <a:avLst/>
          </a:prstGeom>
        </p:spPr>
      </p:pic>
      <p:pic>
        <p:nvPicPr>
          <p:cNvPr id="10" name="Picture 9">
            <a:extLst>
              <a:ext uri="{FF2B5EF4-FFF2-40B4-BE49-F238E27FC236}">
                <a16:creationId xmlns:a16="http://schemas.microsoft.com/office/drawing/2014/main" id="{18BD1ACE-CDCE-13BF-1592-75593086BE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3662" y="2279602"/>
            <a:ext cx="2611316" cy="1951890"/>
          </a:xfrm>
          <a:prstGeom prst="rect">
            <a:avLst/>
          </a:prstGeom>
        </p:spPr>
      </p:pic>
      <p:pic>
        <p:nvPicPr>
          <p:cNvPr id="9" name="Picture 8">
            <a:extLst>
              <a:ext uri="{FF2B5EF4-FFF2-40B4-BE49-F238E27FC236}">
                <a16:creationId xmlns:a16="http://schemas.microsoft.com/office/drawing/2014/main" id="{C0E09F7F-945E-001C-9751-74D989F1AD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8707" y="4231492"/>
            <a:ext cx="2136271" cy="1793981"/>
          </a:xfrm>
          <a:prstGeom prst="rect">
            <a:avLst/>
          </a:prstGeom>
        </p:spPr>
      </p:pic>
    </p:spTree>
    <p:extLst>
      <p:ext uri="{BB962C8B-B14F-4D97-AF65-F5344CB8AC3E}">
        <p14:creationId xmlns:p14="http://schemas.microsoft.com/office/powerpoint/2010/main" val="549278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9191-EF91-0DFF-4D89-06FA8CB6A7F1}"/>
              </a:ext>
            </a:extLst>
          </p:cNvPr>
          <p:cNvSpPr>
            <a:spLocks noGrp="1"/>
          </p:cNvSpPr>
          <p:nvPr>
            <p:ph type="title"/>
          </p:nvPr>
        </p:nvSpPr>
        <p:spPr>
          <a:xfrm>
            <a:off x="1024502" y="267855"/>
            <a:ext cx="9810604" cy="1218045"/>
          </a:xfrm>
        </p:spPr>
        <p:txBody>
          <a:bodyPr>
            <a:normAutofit/>
          </a:bodyPr>
          <a:lstStyle/>
          <a:p>
            <a:pPr algn="ctr"/>
            <a:r>
              <a:rPr lang="en-US" b="1" dirty="0"/>
              <a:t>LITERATURE SURVEY</a:t>
            </a:r>
            <a:endParaRPr lang="en-IN" b="1" dirty="0"/>
          </a:p>
        </p:txBody>
      </p:sp>
      <p:graphicFrame>
        <p:nvGraphicFramePr>
          <p:cNvPr id="8" name="Table 8">
            <a:extLst>
              <a:ext uri="{FF2B5EF4-FFF2-40B4-BE49-F238E27FC236}">
                <a16:creationId xmlns:a16="http://schemas.microsoft.com/office/drawing/2014/main" id="{91261385-6779-ADF7-F224-FA26FA9351C1}"/>
              </a:ext>
            </a:extLst>
          </p:cNvPr>
          <p:cNvGraphicFramePr>
            <a:graphicFrameLocks noGrp="1"/>
          </p:cNvGraphicFramePr>
          <p:nvPr>
            <p:ph idx="1"/>
            <p:extLst>
              <p:ext uri="{D42A27DB-BD31-4B8C-83A1-F6EECF244321}">
                <p14:modId xmlns:p14="http://schemas.microsoft.com/office/powerpoint/2010/main" val="2864705607"/>
              </p:ext>
            </p:extLst>
          </p:nvPr>
        </p:nvGraphicFramePr>
        <p:xfrm>
          <a:off x="685413" y="1485900"/>
          <a:ext cx="10858498" cy="5213466"/>
        </p:xfrm>
        <a:graphic>
          <a:graphicData uri="http://schemas.openxmlformats.org/drawingml/2006/table">
            <a:tbl>
              <a:tblPr firstRow="1" bandRow="1">
                <a:tableStyleId>{5C22544A-7EE6-4342-B048-85BDC9FD1C3A}</a:tableStyleId>
              </a:tblPr>
              <a:tblGrid>
                <a:gridCol w="1057205">
                  <a:extLst>
                    <a:ext uri="{9D8B030D-6E8A-4147-A177-3AD203B41FA5}">
                      <a16:colId xmlns:a16="http://schemas.microsoft.com/office/drawing/2014/main" val="2746029895"/>
                    </a:ext>
                  </a:extLst>
                </a:gridCol>
                <a:gridCol w="2120068">
                  <a:extLst>
                    <a:ext uri="{9D8B030D-6E8A-4147-A177-3AD203B41FA5}">
                      <a16:colId xmlns:a16="http://schemas.microsoft.com/office/drawing/2014/main" val="3634907620"/>
                    </a:ext>
                  </a:extLst>
                </a:gridCol>
                <a:gridCol w="2852367">
                  <a:extLst>
                    <a:ext uri="{9D8B030D-6E8A-4147-A177-3AD203B41FA5}">
                      <a16:colId xmlns:a16="http://schemas.microsoft.com/office/drawing/2014/main" val="99992055"/>
                    </a:ext>
                  </a:extLst>
                </a:gridCol>
                <a:gridCol w="2427294">
                  <a:extLst>
                    <a:ext uri="{9D8B030D-6E8A-4147-A177-3AD203B41FA5}">
                      <a16:colId xmlns:a16="http://schemas.microsoft.com/office/drawing/2014/main" val="2386955505"/>
                    </a:ext>
                  </a:extLst>
                </a:gridCol>
                <a:gridCol w="2401564">
                  <a:extLst>
                    <a:ext uri="{9D8B030D-6E8A-4147-A177-3AD203B41FA5}">
                      <a16:colId xmlns:a16="http://schemas.microsoft.com/office/drawing/2014/main" val="202245747"/>
                    </a:ext>
                  </a:extLst>
                </a:gridCol>
              </a:tblGrid>
              <a:tr h="339754">
                <a:tc>
                  <a:txBody>
                    <a:bodyPr/>
                    <a:lstStyle/>
                    <a:p>
                      <a:r>
                        <a:rPr lang="en-US" dirty="0"/>
                        <a:t>SL.NO</a:t>
                      </a:r>
                      <a:endParaRPr lang="en-IN" dirty="0"/>
                    </a:p>
                  </a:txBody>
                  <a:tcPr/>
                </a:tc>
                <a:tc>
                  <a:txBody>
                    <a:bodyPr/>
                    <a:lstStyle/>
                    <a:p>
                      <a:r>
                        <a:rPr lang="en-US" dirty="0"/>
                        <a:t>AUTHOR’S NAME </a:t>
                      </a:r>
                      <a:endParaRPr lang="en-IN" dirty="0"/>
                    </a:p>
                  </a:txBody>
                  <a:tcPr/>
                </a:tc>
                <a:tc>
                  <a:txBody>
                    <a:bodyPr/>
                    <a:lstStyle/>
                    <a:p>
                      <a:r>
                        <a:rPr lang="en-US" dirty="0"/>
                        <a:t>ARTICLE /PUBLICATION</a:t>
                      </a:r>
                      <a:endParaRPr lang="en-IN" dirty="0"/>
                    </a:p>
                  </a:txBody>
                  <a:tcPr/>
                </a:tc>
                <a:tc>
                  <a:txBody>
                    <a:bodyPr/>
                    <a:lstStyle/>
                    <a:p>
                      <a:r>
                        <a:rPr lang="en-US" dirty="0"/>
                        <a:t>METHODOLOGY</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651780962"/>
                  </a:ext>
                </a:extLst>
              </a:tr>
              <a:tr h="2321436">
                <a:tc>
                  <a:txBody>
                    <a:bodyPr/>
                    <a:lstStyle/>
                    <a:p>
                      <a:pPr algn="just"/>
                      <a:r>
                        <a:rPr lang="en-US" dirty="0"/>
                        <a:t>1.</a:t>
                      </a:r>
                      <a:endParaRPr lang="en-IN" dirty="0"/>
                    </a:p>
                  </a:txBody>
                  <a:tcPr/>
                </a:tc>
                <a:tc>
                  <a:txBody>
                    <a:bodyPr/>
                    <a:lstStyle/>
                    <a:p>
                      <a:pPr algn="just"/>
                      <a:r>
                        <a:rPr lang="en-IN" sz="1400" dirty="0"/>
                        <a:t>Varada Venkata Sai Dileep, </a:t>
                      </a:r>
                      <a:r>
                        <a:rPr lang="en-IN" sz="1400" dirty="0" err="1"/>
                        <a:t>Navuduru</a:t>
                      </a:r>
                      <a:r>
                        <a:rPr lang="en-IN" sz="1400" dirty="0"/>
                        <a:t> </a:t>
                      </a:r>
                      <a:r>
                        <a:rPr lang="en-IN" sz="1400" dirty="0" err="1"/>
                        <a:t>Rishitha</a:t>
                      </a:r>
                      <a:r>
                        <a:rPr lang="en-IN" sz="1400" dirty="0"/>
                        <a:t>, Rakesh </a:t>
                      </a:r>
                      <a:r>
                        <a:rPr lang="en-IN" sz="1400" dirty="0" err="1"/>
                        <a:t>Gummadi</a:t>
                      </a:r>
                      <a:r>
                        <a:rPr lang="en-IN" sz="1400" dirty="0"/>
                        <a:t>, </a:t>
                      </a:r>
                      <a:r>
                        <a:rPr lang="en-IN" sz="1400" dirty="0" err="1"/>
                        <a:t>Natarajan.P</a:t>
                      </a:r>
                      <a:endParaRPr lang="en-IN" sz="1400" dirty="0"/>
                    </a:p>
                  </a:txBody>
                  <a:tcPr/>
                </a:tc>
                <a:tc>
                  <a:txBody>
                    <a:bodyPr/>
                    <a:lstStyle/>
                    <a:p>
                      <a:pPr algn="just"/>
                      <a:r>
                        <a:rPr lang="en-US" sz="1400" dirty="0"/>
                        <a:t>International Journal of Innovative Technology and Exploring Engineering (IJITEE) ISSN: 2278-3075 (Online), Volume-11 Issue-10, September 2022</a:t>
                      </a:r>
                      <a:endParaRPr lang="en-IN" sz="1400" dirty="0"/>
                    </a:p>
                  </a:txBody>
                  <a:tcPr/>
                </a:tc>
                <a:tc>
                  <a:txBody>
                    <a:bodyPr/>
                    <a:lstStyle/>
                    <a:p>
                      <a:pPr algn="just"/>
                      <a:r>
                        <a:rPr lang="en-US" sz="1400" dirty="0"/>
                        <a:t>DNA Sequencing using Machine Learning and Deep Learning Algorithms</a:t>
                      </a:r>
                      <a:endParaRPr lang="en-IN" sz="1400" dirty="0"/>
                    </a:p>
                  </a:txBody>
                  <a:tcPr/>
                </a:tc>
                <a:tc>
                  <a:txBody>
                    <a:bodyPr/>
                    <a:lstStyle/>
                    <a:p>
                      <a:pPr algn="l"/>
                      <a:r>
                        <a:rPr lang="en-US" sz="1400" dirty="0"/>
                        <a:t>A significant challenge is time-consuming data processing due to the large DNA dataset size. Extracting, transforming, and learning (ETL) processes are essential,</a:t>
                      </a:r>
                      <a:endParaRPr lang="en-IN" sz="1400" dirty="0"/>
                    </a:p>
                  </a:txBody>
                  <a:tcPr/>
                </a:tc>
                <a:extLst>
                  <a:ext uri="{0D108BD9-81ED-4DB2-BD59-A6C34878D82A}">
                    <a16:rowId xmlns:a16="http://schemas.microsoft.com/office/drawing/2014/main" val="1008749057"/>
                  </a:ext>
                </a:extLst>
              </a:tr>
              <a:tr h="2526270">
                <a:tc>
                  <a:txBody>
                    <a:bodyPr/>
                    <a:lstStyle/>
                    <a:p>
                      <a:pPr algn="just"/>
                      <a:r>
                        <a:rPr lang="en-US" dirty="0"/>
                        <a:t>2.</a:t>
                      </a:r>
                      <a:endParaRPr lang="en-IN" dirty="0"/>
                    </a:p>
                  </a:txBody>
                  <a:tcPr/>
                </a:tc>
                <a:tc>
                  <a:txBody>
                    <a:bodyPr/>
                    <a:lstStyle/>
                    <a:p>
                      <a:pPr algn="just"/>
                      <a:r>
                        <a:rPr lang="en-IN" sz="1400" kern="1200" dirty="0" err="1">
                          <a:solidFill>
                            <a:schemeClr val="dk1"/>
                          </a:solidFill>
                          <a:effectLst/>
                          <a:latin typeface="+mn-lt"/>
                          <a:ea typeface="+mn-ea"/>
                          <a:cs typeface="+mn-cs"/>
                        </a:rPr>
                        <a:t>Hemalatha</a:t>
                      </a:r>
                      <a:r>
                        <a:rPr lang="en-IN" sz="1400" kern="1200" dirty="0">
                          <a:solidFill>
                            <a:schemeClr val="dk1"/>
                          </a:solidFill>
                          <a:effectLst/>
                          <a:latin typeface="+mn-lt"/>
                          <a:ea typeface="+mn-ea"/>
                          <a:cs typeface="+mn-cs"/>
                        </a:rPr>
                        <a:t> Gunasekaran,</a:t>
                      </a:r>
                      <a:r>
                        <a:rPr lang="en-IN" sz="1400" kern="1200" baseline="30000" dirty="0">
                          <a:solidFill>
                            <a:schemeClr val="dk1"/>
                          </a:solidFill>
                          <a:effectLst/>
                          <a:latin typeface="+mn-lt"/>
                          <a:ea typeface="+mn-ea"/>
                          <a:cs typeface="+mn-cs"/>
                        </a:rPr>
                        <a:t>1</a:t>
                      </a:r>
                      <a:r>
                        <a:rPr lang="en-IN" sz="1400" kern="1200" dirty="0">
                          <a:solidFill>
                            <a:schemeClr val="dk1"/>
                          </a:solidFill>
                          <a:effectLst/>
                          <a:latin typeface="+mn-lt"/>
                          <a:ea typeface="+mn-ea"/>
                          <a:cs typeface="+mn-cs"/>
                        </a:rPr>
                        <a:t>K. Ramalakshmi,</a:t>
                      </a:r>
                      <a:r>
                        <a:rPr lang="en-IN" sz="1400" kern="1200" baseline="30000" dirty="0">
                          <a:solidFill>
                            <a:schemeClr val="dk1"/>
                          </a:solidFill>
                          <a:effectLst/>
                          <a:latin typeface="+mn-lt"/>
                          <a:ea typeface="+mn-ea"/>
                          <a:cs typeface="+mn-cs"/>
                        </a:rPr>
                        <a:t>2</a:t>
                      </a:r>
                      <a:r>
                        <a:rPr lang="en-IN" sz="1400" kern="1200" dirty="0">
                          <a:solidFill>
                            <a:schemeClr val="dk1"/>
                          </a:solidFill>
                          <a:effectLst/>
                          <a:latin typeface="+mn-lt"/>
                          <a:ea typeface="+mn-ea"/>
                          <a:cs typeface="+mn-cs"/>
                        </a:rPr>
                        <a:t>A. Rex Macedo Arokiaraj,</a:t>
                      </a:r>
                      <a:r>
                        <a:rPr lang="en-IN" sz="1400" kern="1200" baseline="30000" dirty="0">
                          <a:solidFill>
                            <a:schemeClr val="dk1"/>
                          </a:solidFill>
                          <a:effectLst/>
                          <a:latin typeface="+mn-lt"/>
                          <a:ea typeface="+mn-ea"/>
                          <a:cs typeface="+mn-cs"/>
                        </a:rPr>
                        <a:t>1</a:t>
                      </a:r>
                      <a:r>
                        <a:rPr lang="en-IN" sz="1400" kern="1200" dirty="0">
                          <a:solidFill>
                            <a:schemeClr val="dk1"/>
                          </a:solidFill>
                          <a:effectLst/>
                          <a:latin typeface="+mn-lt"/>
                          <a:ea typeface="+mn-ea"/>
                          <a:cs typeface="+mn-cs"/>
                        </a:rPr>
                        <a:t>S. DeepaKanmani,</a:t>
                      </a:r>
                      <a:r>
                        <a:rPr lang="en-IN" sz="1400" kern="1200" baseline="30000" dirty="0">
                          <a:solidFill>
                            <a:schemeClr val="dk1"/>
                          </a:solidFill>
                          <a:effectLst/>
                          <a:latin typeface="+mn-lt"/>
                          <a:ea typeface="+mn-ea"/>
                          <a:cs typeface="+mn-cs"/>
                        </a:rPr>
                        <a:t>3</a:t>
                      </a:r>
                      <a:r>
                        <a:rPr lang="en-IN" sz="1400" kern="1200" dirty="0">
                          <a:solidFill>
                            <a:schemeClr val="dk1"/>
                          </a:solidFill>
                          <a:effectLst/>
                          <a:latin typeface="+mn-lt"/>
                          <a:ea typeface="+mn-ea"/>
                          <a:cs typeface="+mn-cs"/>
                        </a:rPr>
                        <a:t>Chandran Venkatesan,</a:t>
                      </a:r>
                      <a:r>
                        <a:rPr lang="en-IN" sz="1400" kern="1200" baseline="30000" dirty="0">
                          <a:solidFill>
                            <a:schemeClr val="dk1"/>
                          </a:solidFill>
                          <a:effectLst/>
                          <a:latin typeface="+mn-lt"/>
                          <a:ea typeface="+mn-ea"/>
                          <a:cs typeface="+mn-cs"/>
                        </a:rPr>
                        <a:t>4</a:t>
                      </a:r>
                      <a:r>
                        <a:rPr lang="en-IN" sz="1400" b="0" i="0" kern="1200" dirty="0">
                          <a:solidFill>
                            <a:schemeClr val="dk1"/>
                          </a:solidFill>
                          <a:effectLst/>
                          <a:latin typeface="+mn-lt"/>
                          <a:ea typeface="+mn-ea"/>
                          <a:cs typeface="+mn-cs"/>
                        </a:rPr>
                        <a:t>and</a:t>
                      </a:r>
                      <a:r>
                        <a:rPr lang="en-IN" sz="1400" b="1" i="0" kern="1200" dirty="0">
                          <a:solidFill>
                            <a:schemeClr val="dk1"/>
                          </a:solidFill>
                          <a:effectLst/>
                          <a:latin typeface="+mn-lt"/>
                          <a:ea typeface="+mn-ea"/>
                          <a:cs typeface="+mn-cs"/>
                        </a:rPr>
                        <a:t>C. </a:t>
                      </a:r>
                      <a:r>
                        <a:rPr lang="en-IN" sz="1400" b="1" i="0" kern="1200" dirty="0" err="1">
                          <a:solidFill>
                            <a:schemeClr val="dk1"/>
                          </a:solidFill>
                          <a:effectLst/>
                          <a:latin typeface="+mn-lt"/>
                          <a:ea typeface="+mn-ea"/>
                          <a:cs typeface="+mn-cs"/>
                        </a:rPr>
                        <a:t>SureshGnanaDhas</a:t>
                      </a:r>
                      <a:br>
                        <a:rPr lang="en-IN" sz="1800" b="0" i="0" kern="1200" baseline="30000" dirty="0">
                          <a:solidFill>
                            <a:schemeClr val="dk1"/>
                          </a:solidFill>
                          <a:effectLst/>
                          <a:latin typeface="+mn-lt"/>
                          <a:ea typeface="+mn-ea"/>
                          <a:cs typeface="+mn-cs"/>
                        </a:rPr>
                      </a:br>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mn-lt"/>
                          <a:ea typeface="+mn-ea"/>
                          <a:cs typeface="+mn-cs"/>
                        </a:rPr>
                        <a:t>Research Article | Open </a:t>
                      </a:r>
                      <a:r>
                        <a:rPr lang="en-US" sz="1400" b="1" i="0" kern="1200" dirty="0" err="1">
                          <a:solidFill>
                            <a:schemeClr val="dk1"/>
                          </a:solidFill>
                          <a:effectLst/>
                          <a:latin typeface="+mn-lt"/>
                          <a:ea typeface="+mn-ea"/>
                          <a:cs typeface="+mn-cs"/>
                        </a:rPr>
                        <a:t>Access</a:t>
                      </a:r>
                      <a:r>
                        <a:rPr lang="en-US" sz="1400" b="0" i="0" kern="1200" dirty="0" err="1">
                          <a:solidFill>
                            <a:schemeClr val="dk1"/>
                          </a:solidFill>
                          <a:effectLst/>
                          <a:latin typeface="+mn-lt"/>
                          <a:ea typeface="+mn-ea"/>
                          <a:cs typeface="+mn-cs"/>
                        </a:rPr>
                        <a:t>Volume</a:t>
                      </a:r>
                      <a:r>
                        <a:rPr lang="en-US" sz="1400" b="0" i="0" kern="1200" dirty="0">
                          <a:solidFill>
                            <a:schemeClr val="dk1"/>
                          </a:solidFill>
                          <a:effectLst/>
                          <a:latin typeface="+mn-lt"/>
                          <a:ea typeface="+mn-ea"/>
                          <a:cs typeface="+mn-cs"/>
                        </a:rPr>
                        <a:t> 2021 | Article ID 1835056 </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Analysis of DNA Sequence Classification Using CNN and Hybrid Models</a:t>
                      </a:r>
                    </a:p>
                    <a:p>
                      <a:pPr algn="just"/>
                      <a:endParaRPr lang="en-IN" dirty="0"/>
                    </a:p>
                  </a:txBody>
                  <a:tcPr/>
                </a:tc>
                <a:tc>
                  <a:txBody>
                    <a:bodyPr/>
                    <a:lstStyle/>
                    <a:p>
                      <a:pPr algn="l"/>
                      <a:r>
                        <a:rPr lang="en-US" sz="1400" dirty="0"/>
                        <a:t>Algorithm Development and Optimization:  Designing efficient and accurate algorithms for DNA sequencing and genome matching specific to natural disaster datasets is a challenge</a:t>
                      </a:r>
                      <a:r>
                        <a:rPr lang="en-US" dirty="0"/>
                        <a:t>.</a:t>
                      </a:r>
                      <a:endParaRPr lang="en-IN" dirty="0"/>
                    </a:p>
                  </a:txBody>
                  <a:tcPr/>
                </a:tc>
                <a:extLst>
                  <a:ext uri="{0D108BD9-81ED-4DB2-BD59-A6C34878D82A}">
                    <a16:rowId xmlns:a16="http://schemas.microsoft.com/office/drawing/2014/main" val="3756599530"/>
                  </a:ext>
                </a:extLst>
              </a:tr>
            </a:tbl>
          </a:graphicData>
        </a:graphic>
      </p:graphicFrame>
    </p:spTree>
    <p:extLst>
      <p:ext uri="{BB962C8B-B14F-4D97-AF65-F5344CB8AC3E}">
        <p14:creationId xmlns:p14="http://schemas.microsoft.com/office/powerpoint/2010/main" val="1831574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B39D-1D32-DB44-EB95-36A993F25FDD}"/>
              </a:ext>
            </a:extLst>
          </p:cNvPr>
          <p:cNvSpPr>
            <a:spLocks noGrp="1"/>
          </p:cNvSpPr>
          <p:nvPr>
            <p:ph type="title"/>
          </p:nvPr>
        </p:nvSpPr>
        <p:spPr/>
        <p:txBody>
          <a:bodyPr/>
          <a:lstStyle/>
          <a:p>
            <a:r>
              <a:rPr lang="en-US" dirty="0" err="1"/>
              <a:t>Uing</a:t>
            </a:r>
            <a:r>
              <a:rPr lang="en-US" dirty="0"/>
              <a:t> </a:t>
            </a:r>
            <a:r>
              <a:rPr lang="en-US" dirty="0" err="1"/>
              <a:t>iot</a:t>
            </a:r>
            <a:r>
              <a:rPr lang="en-US" dirty="0"/>
              <a:t> to </a:t>
            </a:r>
            <a:r>
              <a:rPr lang="en-US" dirty="0" err="1"/>
              <a:t>nitfuy</a:t>
            </a:r>
            <a:r>
              <a:rPr lang="en-US" dirty="0"/>
              <a:t> </a:t>
            </a:r>
            <a:endParaRPr lang="en-IN" dirty="0"/>
          </a:p>
        </p:txBody>
      </p:sp>
      <p:graphicFrame>
        <p:nvGraphicFramePr>
          <p:cNvPr id="4" name="Table 4">
            <a:extLst>
              <a:ext uri="{FF2B5EF4-FFF2-40B4-BE49-F238E27FC236}">
                <a16:creationId xmlns:a16="http://schemas.microsoft.com/office/drawing/2014/main" id="{192780AC-5DAB-2E32-636C-714CB4FB0C1E}"/>
              </a:ext>
            </a:extLst>
          </p:cNvPr>
          <p:cNvGraphicFramePr>
            <a:graphicFrameLocks noGrp="1"/>
          </p:cNvGraphicFramePr>
          <p:nvPr>
            <p:ph idx="1"/>
            <p:extLst>
              <p:ext uri="{D42A27DB-BD31-4B8C-83A1-F6EECF244321}">
                <p14:modId xmlns:p14="http://schemas.microsoft.com/office/powerpoint/2010/main" val="3611219323"/>
              </p:ext>
            </p:extLst>
          </p:nvPr>
        </p:nvGraphicFramePr>
        <p:xfrm>
          <a:off x="246185" y="390377"/>
          <a:ext cx="11825653" cy="6249720"/>
        </p:xfrm>
        <a:graphic>
          <a:graphicData uri="http://schemas.openxmlformats.org/drawingml/2006/table">
            <a:tbl>
              <a:tblPr firstRow="1" bandRow="1">
                <a:tableStyleId>{5C22544A-7EE6-4342-B048-85BDC9FD1C3A}</a:tableStyleId>
              </a:tblPr>
              <a:tblGrid>
                <a:gridCol w="492515">
                  <a:extLst>
                    <a:ext uri="{9D8B030D-6E8A-4147-A177-3AD203B41FA5}">
                      <a16:colId xmlns:a16="http://schemas.microsoft.com/office/drawing/2014/main" val="623467440"/>
                    </a:ext>
                  </a:extLst>
                </a:gridCol>
                <a:gridCol w="3147620">
                  <a:extLst>
                    <a:ext uri="{9D8B030D-6E8A-4147-A177-3AD203B41FA5}">
                      <a16:colId xmlns:a16="http://schemas.microsoft.com/office/drawing/2014/main" val="539718980"/>
                    </a:ext>
                  </a:extLst>
                </a:gridCol>
                <a:gridCol w="3476158">
                  <a:extLst>
                    <a:ext uri="{9D8B030D-6E8A-4147-A177-3AD203B41FA5}">
                      <a16:colId xmlns:a16="http://schemas.microsoft.com/office/drawing/2014/main" val="2146285599"/>
                    </a:ext>
                  </a:extLst>
                </a:gridCol>
                <a:gridCol w="2344229">
                  <a:extLst>
                    <a:ext uri="{9D8B030D-6E8A-4147-A177-3AD203B41FA5}">
                      <a16:colId xmlns:a16="http://schemas.microsoft.com/office/drawing/2014/main" val="1259527281"/>
                    </a:ext>
                  </a:extLst>
                </a:gridCol>
                <a:gridCol w="2365131">
                  <a:extLst>
                    <a:ext uri="{9D8B030D-6E8A-4147-A177-3AD203B41FA5}">
                      <a16:colId xmlns:a16="http://schemas.microsoft.com/office/drawing/2014/main" val="1048713851"/>
                    </a:ext>
                  </a:extLst>
                </a:gridCol>
              </a:tblGrid>
              <a:tr h="3140760">
                <a:tc>
                  <a:txBody>
                    <a:bodyPr/>
                    <a:lstStyle/>
                    <a:p>
                      <a:pPr algn="just"/>
                      <a:r>
                        <a:rPr lang="en-US" dirty="0"/>
                        <a:t>3.</a:t>
                      </a:r>
                      <a:endParaRPr lang="en-IN" dirty="0"/>
                    </a:p>
                  </a:txBody>
                  <a:tcPr/>
                </a:tc>
                <a:tc>
                  <a:txBody>
                    <a:bodyPr/>
                    <a:lstStyle/>
                    <a:p>
                      <a:pPr algn="just"/>
                      <a:r>
                        <a:rPr lang="en-IN" sz="1800" b="0" i="0" kern="1200" dirty="0">
                          <a:solidFill>
                            <a:schemeClr val="lt1"/>
                          </a:solidFill>
                          <a:effectLst/>
                          <a:latin typeface="+mn-lt"/>
                          <a:ea typeface="+mn-ea"/>
                          <a:cs typeface="+mn-cs"/>
                        </a:rPr>
                        <a:t>Sapna Juneja, Annu </a:t>
                      </a:r>
                      <a:r>
                        <a:rPr lang="en-IN" sz="1800" b="0" i="0" kern="1200" dirty="0" err="1">
                          <a:solidFill>
                            <a:schemeClr val="lt1"/>
                          </a:solidFill>
                          <a:effectLst/>
                          <a:latin typeface="+mn-lt"/>
                          <a:ea typeface="+mn-ea"/>
                          <a:cs typeface="+mn-cs"/>
                        </a:rPr>
                        <a:t>Dhankhar</a:t>
                      </a:r>
                      <a:r>
                        <a:rPr lang="en-IN" sz="1800" b="0" i="0" kern="1200" dirty="0">
                          <a:solidFill>
                            <a:schemeClr val="lt1"/>
                          </a:solidFill>
                          <a:effectLst/>
                          <a:latin typeface="+mn-lt"/>
                          <a:ea typeface="+mn-ea"/>
                          <a:cs typeface="+mn-cs"/>
                        </a:rPr>
                        <a:t>, Abhinav Juneja, Shivani Bali</a:t>
                      </a:r>
                      <a:endParaRPr lang="en-IN"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 </a:t>
                      </a:r>
                      <a:r>
                        <a:rPr lang="en-US" sz="1800" b="1" i="0" u="none" strike="noStrike" kern="1200" dirty="0">
                          <a:solidFill>
                            <a:schemeClr val="bg1"/>
                          </a:solidFill>
                          <a:effectLst/>
                          <a:latin typeface="+mn-lt"/>
                          <a:ea typeface="+mn-ea"/>
                          <a:cs typeface="+mn-cs"/>
                          <a:hlinkClick r:id="rId2">
                            <a:extLst>
                              <a:ext uri="{A12FA001-AC4F-418D-AE19-62706E023703}">
                                <ahyp:hlinkClr xmlns:ahyp="http://schemas.microsoft.com/office/drawing/2018/hyperlinkcolor" val="tx"/>
                              </a:ext>
                            </a:extLst>
                          </a:hlinkClick>
                        </a:rPr>
                        <a:t>International Journal of Reliable and Quality E-Healthcare (IJRQEH)</a:t>
                      </a:r>
                      <a:r>
                        <a:rPr lang="en-US" sz="1800" b="1" i="0" kern="1200" dirty="0">
                          <a:solidFill>
                            <a:schemeClr val="bg1"/>
                          </a:solidFill>
                          <a:effectLst/>
                          <a:latin typeface="+mn-lt"/>
                          <a:ea typeface="+mn-ea"/>
                          <a:cs typeface="+mn-cs"/>
                        </a:rPr>
                        <a:t> </a:t>
                      </a:r>
                      <a:r>
                        <a:rPr lang="en-US" sz="1800" b="1" i="0" kern="1200" dirty="0">
                          <a:solidFill>
                            <a:schemeClr val="lt1"/>
                          </a:solidFill>
                          <a:effectLst/>
                          <a:latin typeface="+mn-lt"/>
                          <a:ea typeface="+mn-ea"/>
                          <a:cs typeface="+mn-cs"/>
                        </a:rPr>
                        <a:t>11(2)</a:t>
                      </a:r>
                      <a:endParaRPr lang="en-US" sz="1800" b="1" i="0" kern="1200" dirty="0">
                        <a:solidFill>
                          <a:schemeClr val="lt1"/>
                        </a:solidFill>
                        <a:effectLst/>
                        <a:latin typeface="Calibri Light" panose="020F0302020204030204" pitchFamily="34" charset="0"/>
                        <a:ea typeface="+mn-ea"/>
                        <a:cs typeface="Calibri Light" panose="020F0302020204030204" pitchFamily="34"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An Approach to DNA Sequence Classification Through Machine Learning: DNA Sequencing, K Mer Counting, Thresholding, Sequence Analysis</a:t>
                      </a:r>
                    </a:p>
                    <a:p>
                      <a:pPr algn="just"/>
                      <a:endParaRPr lang="en-IN" dirty="0"/>
                    </a:p>
                  </a:txBody>
                  <a:tcPr/>
                </a:tc>
                <a:tc>
                  <a:txBody>
                    <a:bodyPr/>
                    <a:lstStyle/>
                    <a:p>
                      <a:pPr algn="just"/>
                      <a:r>
                        <a:rPr lang="en-US" dirty="0">
                          <a:latin typeface="Calibri Light" panose="020F0302020204030204" pitchFamily="34" charset="0"/>
                          <a:cs typeface="Calibri Light" panose="020F0302020204030204" pitchFamily="34" charset="0"/>
                        </a:rPr>
                        <a:t> Computational </a:t>
                      </a:r>
                      <a:r>
                        <a:rPr lang="en-US" dirty="0" err="1">
                          <a:latin typeface="Calibri Light" panose="020F0302020204030204" pitchFamily="34" charset="0"/>
                          <a:cs typeface="Calibri Light" panose="020F0302020204030204" pitchFamily="34" charset="0"/>
                        </a:rPr>
                        <a:t>Resources:Genomic</a:t>
                      </a:r>
                      <a:r>
                        <a:rPr lang="en-US" dirty="0">
                          <a:latin typeface="Calibri Light" panose="020F0302020204030204" pitchFamily="34" charset="0"/>
                          <a:cs typeface="Calibri Light" panose="020F0302020204030204" pitchFamily="34" charset="0"/>
                        </a:rPr>
                        <a:t> data analysis demands high-performance computing, posing challenges for organizations with limited computational resources and complex genome matching algorithms.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073554714"/>
                  </a:ext>
                </a:extLst>
              </a:tr>
              <a:tr h="3042665">
                <a:tc>
                  <a:txBody>
                    <a:bodyPr/>
                    <a:lstStyle/>
                    <a:p>
                      <a:pPr algn="just"/>
                      <a:r>
                        <a:rPr lang="en-US" dirty="0"/>
                        <a:t>4.</a:t>
                      </a:r>
                      <a:endParaRPr lang="en-IN" dirty="0"/>
                    </a:p>
                  </a:txBody>
                  <a:tcPr/>
                </a:tc>
                <a:tc>
                  <a:txBody>
                    <a:bodyPr/>
                    <a:lstStyle/>
                    <a:p>
                      <a:r>
                        <a:rPr lang="en-IN" sz="1800" b="0" kern="1200" dirty="0">
                          <a:solidFill>
                            <a:schemeClr val="dk1"/>
                          </a:solidFill>
                          <a:effectLst/>
                          <a:latin typeface="Calibri" panose="020F0502020204030204" pitchFamily="34" charset="0"/>
                          <a:ea typeface="+mn-ea"/>
                          <a:cs typeface="Calibri" panose="020F0502020204030204" pitchFamily="34" charset="0"/>
                        </a:rPr>
                        <a:t>J. A. M. </a:t>
                      </a:r>
                      <a:r>
                        <a:rPr lang="en-IN" sz="1800" b="0" kern="1200" dirty="0" err="1">
                          <a:solidFill>
                            <a:schemeClr val="dk1"/>
                          </a:solidFill>
                          <a:effectLst/>
                          <a:latin typeface="Calibri" panose="020F0502020204030204" pitchFamily="34" charset="0"/>
                          <a:ea typeface="+mn-ea"/>
                          <a:cs typeface="Calibri" panose="020F0502020204030204" pitchFamily="34" charset="0"/>
                        </a:rPr>
                        <a:t>Rexie</a:t>
                      </a:r>
                      <a:r>
                        <a:rPr lang="en-IN" sz="1800" b="0" kern="1200" dirty="0">
                          <a:solidFill>
                            <a:schemeClr val="dk1"/>
                          </a:solidFill>
                          <a:effectLst/>
                          <a:latin typeface="Calibri" panose="020F0502020204030204" pitchFamily="34" charset="0"/>
                          <a:ea typeface="+mn-ea"/>
                          <a:cs typeface="Calibri" panose="020F0502020204030204" pitchFamily="34" charset="0"/>
                        </a:rPr>
                        <a:t> , 1 </a:t>
                      </a:r>
                      <a:r>
                        <a:rPr lang="en-IN" sz="1800" b="0" kern="1200" dirty="0" err="1">
                          <a:solidFill>
                            <a:schemeClr val="dk1"/>
                          </a:solidFill>
                          <a:effectLst/>
                          <a:latin typeface="Calibri" panose="020F0502020204030204" pitchFamily="34" charset="0"/>
                          <a:ea typeface="+mn-ea"/>
                          <a:cs typeface="Calibri" panose="020F0502020204030204" pitchFamily="34" charset="0"/>
                        </a:rPr>
                        <a:t>Kumudha</a:t>
                      </a:r>
                      <a:r>
                        <a:rPr lang="en-IN" sz="1800" b="0" kern="1200" dirty="0">
                          <a:solidFill>
                            <a:schemeClr val="dk1"/>
                          </a:solidFill>
                          <a:effectLst/>
                          <a:latin typeface="Calibri" panose="020F0502020204030204" pitchFamily="34" charset="0"/>
                          <a:ea typeface="+mn-ea"/>
                          <a:cs typeface="Calibri" panose="020F0502020204030204" pitchFamily="34" charset="0"/>
                        </a:rPr>
                        <a:t> Raimond,1 </a:t>
                      </a:r>
                      <a:r>
                        <a:rPr lang="en-IN" sz="1800" b="0" kern="1200" dirty="0" err="1">
                          <a:solidFill>
                            <a:schemeClr val="dk1"/>
                          </a:solidFill>
                          <a:effectLst/>
                          <a:latin typeface="Calibri" panose="020F0502020204030204" pitchFamily="34" charset="0"/>
                          <a:ea typeface="+mn-ea"/>
                          <a:cs typeface="Calibri" panose="020F0502020204030204" pitchFamily="34" charset="0"/>
                        </a:rPr>
                        <a:t>Mythily</a:t>
                      </a:r>
                      <a:r>
                        <a:rPr lang="en-IN" sz="1800" b="0" kern="1200" dirty="0">
                          <a:solidFill>
                            <a:schemeClr val="dk1"/>
                          </a:solidFill>
                          <a:effectLst/>
                          <a:latin typeface="Calibri" panose="020F0502020204030204" pitchFamily="34" charset="0"/>
                          <a:ea typeface="+mn-ea"/>
                          <a:cs typeface="Calibri" panose="020F0502020204030204" pitchFamily="34" charset="0"/>
                        </a:rPr>
                        <a:t> Murugaaboopathy,1 D. Brindha,1 </a:t>
                      </a:r>
                      <a:endParaRPr lang="en-IN" b="0" dirty="0">
                        <a:latin typeface="Calibri" panose="020F0502020204030204" pitchFamily="34" charset="0"/>
                        <a:cs typeface="Calibri" panose="020F0502020204030204" pitchFamily="34" charset="0"/>
                      </a:endParaRPr>
                    </a:p>
                    <a:p>
                      <a:r>
                        <a:rPr lang="en-IN" sz="1800" b="0" kern="1200" dirty="0">
                          <a:solidFill>
                            <a:schemeClr val="dk1"/>
                          </a:solidFill>
                          <a:effectLst/>
                          <a:latin typeface="Calibri" panose="020F0502020204030204" pitchFamily="34" charset="0"/>
                          <a:ea typeface="+mn-ea"/>
                          <a:cs typeface="Calibri" panose="020F0502020204030204" pitchFamily="34" charset="0"/>
                        </a:rPr>
                        <a:t>and Henock </a:t>
                      </a:r>
                      <a:r>
                        <a:rPr lang="en-IN" sz="1800" b="0" kern="1200" dirty="0" err="1">
                          <a:solidFill>
                            <a:schemeClr val="dk1"/>
                          </a:solidFill>
                          <a:effectLst/>
                          <a:latin typeface="Calibri" panose="020F0502020204030204" pitchFamily="34" charset="0"/>
                          <a:ea typeface="+mn-ea"/>
                          <a:cs typeface="Calibri" panose="020F0502020204030204" pitchFamily="34" charset="0"/>
                        </a:rPr>
                        <a:t>Mulugeta</a:t>
                      </a:r>
                      <a:r>
                        <a:rPr lang="en-IN" sz="1800" b="1" kern="1200" dirty="0">
                          <a:solidFill>
                            <a:schemeClr val="dk1"/>
                          </a:solidFill>
                          <a:effectLst/>
                          <a:latin typeface="+mn-lt"/>
                          <a:ea typeface="+mn-ea"/>
                          <a:cs typeface="+mn-cs"/>
                        </a:rPr>
                        <a:t> </a:t>
                      </a:r>
                      <a:endParaRPr lang="en-IN" b="0" dirty="0">
                        <a:latin typeface="Calibri" panose="020F0502020204030204" pitchFamily="34" charset="0"/>
                        <a:cs typeface="Calibri" panose="020F0502020204030204" pitchFamily="34" charset="0"/>
                      </a:endParaRPr>
                    </a:p>
                  </a:txBody>
                  <a:tcPr/>
                </a:tc>
                <a:tc>
                  <a:txBody>
                    <a:bodyPr/>
                    <a:lstStyle/>
                    <a:p>
                      <a:r>
                        <a:rPr lang="fr-FR" sz="1800" kern="1200" dirty="0" err="1">
                          <a:solidFill>
                            <a:schemeClr val="dk1"/>
                          </a:solidFill>
                          <a:effectLst/>
                          <a:latin typeface="+mn-lt"/>
                          <a:ea typeface="+mn-ea"/>
                          <a:cs typeface="+mn-cs"/>
                        </a:rPr>
                        <a:t>Hindawi</a:t>
                      </a:r>
                      <a:r>
                        <a:rPr lang="fr-FR" sz="1800" kern="1200" dirty="0">
                          <a:solidFill>
                            <a:schemeClr val="dk1"/>
                          </a:solidFill>
                          <a:effectLst/>
                          <a:latin typeface="+mn-lt"/>
                          <a:ea typeface="+mn-ea"/>
                          <a:cs typeface="+mn-cs"/>
                        </a:rPr>
                        <a:t> </a:t>
                      </a:r>
                      <a:endParaRPr lang="fr-FR" dirty="0"/>
                    </a:p>
                    <a:p>
                      <a:r>
                        <a:rPr lang="fr-FR" sz="1800" kern="1200" dirty="0" err="1">
                          <a:solidFill>
                            <a:schemeClr val="dk1"/>
                          </a:solidFill>
                          <a:effectLst/>
                          <a:latin typeface="+mn-lt"/>
                          <a:ea typeface="+mn-ea"/>
                          <a:cs typeface="+mn-cs"/>
                        </a:rPr>
                        <a:t>Computational</a:t>
                      </a:r>
                      <a:r>
                        <a:rPr lang="fr-FR" sz="1800" kern="1200" dirty="0">
                          <a:solidFill>
                            <a:schemeClr val="dk1"/>
                          </a:solidFill>
                          <a:effectLst/>
                          <a:latin typeface="+mn-lt"/>
                          <a:ea typeface="+mn-ea"/>
                          <a:cs typeface="+mn-cs"/>
                        </a:rPr>
                        <a:t> Intelligence and Neuroscience </a:t>
                      </a:r>
                      <a:endParaRPr lang="fr-FR" dirty="0"/>
                    </a:p>
                    <a:p>
                      <a:r>
                        <a:rPr lang="fr-FR" sz="1800" kern="1200" dirty="0">
                          <a:solidFill>
                            <a:schemeClr val="dk1"/>
                          </a:solidFill>
                          <a:effectLst/>
                          <a:latin typeface="+mn-lt"/>
                          <a:ea typeface="+mn-ea"/>
                          <a:cs typeface="+mn-cs"/>
                        </a:rPr>
                        <a:t>Volume 2022, Article ID 6980335, 16 pages </a:t>
                      </a:r>
                      <a:endParaRPr lang="en-IN" dirty="0"/>
                    </a:p>
                  </a:txBody>
                  <a:tcPr/>
                </a:tc>
                <a:tc>
                  <a:txBody>
                    <a:bodyPr/>
                    <a:lstStyle/>
                    <a:p>
                      <a:r>
                        <a:rPr lang="en-US" sz="1800" b="0" kern="1200" dirty="0">
                          <a:solidFill>
                            <a:schemeClr val="dk1"/>
                          </a:solidFill>
                          <a:effectLst/>
                          <a:latin typeface="Calibri" panose="020F0502020204030204" pitchFamily="34" charset="0"/>
                          <a:ea typeface="+mn-ea"/>
                          <a:cs typeface="Calibri" panose="020F0502020204030204" pitchFamily="34" charset="0"/>
                        </a:rPr>
                        <a:t>Lightweight Pattern Matching Method for DNA Sequencing in </a:t>
                      </a:r>
                      <a:endParaRPr lang="en-US" b="0" dirty="0">
                        <a:latin typeface="Calibri" panose="020F0502020204030204" pitchFamily="34" charset="0"/>
                        <a:cs typeface="Calibri" panose="020F0502020204030204" pitchFamily="34" charset="0"/>
                      </a:endParaRPr>
                    </a:p>
                    <a:p>
                      <a:r>
                        <a:rPr lang="en-US" sz="1800" b="0" kern="1200" dirty="0">
                          <a:solidFill>
                            <a:schemeClr val="dk1"/>
                          </a:solidFill>
                          <a:effectLst/>
                          <a:latin typeface="Calibri" panose="020F0502020204030204" pitchFamily="34" charset="0"/>
                          <a:ea typeface="+mn-ea"/>
                          <a:cs typeface="Calibri" panose="020F0502020204030204" pitchFamily="34" charset="0"/>
                        </a:rPr>
                        <a:t>Internet of Medical Things</a:t>
                      </a:r>
                      <a:endParaRPr lang="en-IN" b="0" dirty="0">
                        <a:latin typeface="Calibri" panose="020F0502020204030204" pitchFamily="34" charset="0"/>
                        <a:cs typeface="Calibri" panose="020F0502020204030204" pitchFamily="34" charset="0"/>
                      </a:endParaRPr>
                    </a:p>
                    <a:p>
                      <a:pPr algn="just"/>
                      <a:endParaRPr lang="en-IN" dirty="0"/>
                    </a:p>
                  </a:txBody>
                  <a:tcPr/>
                </a:tc>
                <a:tc>
                  <a:txBody>
                    <a:bodyPr/>
                    <a:lstStyle/>
                    <a:p>
                      <a:pPr algn="just"/>
                      <a:r>
                        <a:rPr lang="en-US" dirty="0"/>
                        <a:t>Integrating diverse disaster DNA data is complex due to varied sources and formats. Ensuring data consistency and harmonization while maintaining integrity presents technical challenges.</a:t>
                      </a:r>
                      <a:endParaRPr lang="en-IN" dirty="0"/>
                    </a:p>
                  </a:txBody>
                  <a:tcPr/>
                </a:tc>
                <a:extLst>
                  <a:ext uri="{0D108BD9-81ED-4DB2-BD59-A6C34878D82A}">
                    <a16:rowId xmlns:a16="http://schemas.microsoft.com/office/drawing/2014/main" val="2777894346"/>
                  </a:ext>
                </a:extLst>
              </a:tr>
            </a:tbl>
          </a:graphicData>
        </a:graphic>
      </p:graphicFrame>
    </p:spTree>
    <p:extLst>
      <p:ext uri="{BB962C8B-B14F-4D97-AF65-F5344CB8AC3E}">
        <p14:creationId xmlns:p14="http://schemas.microsoft.com/office/powerpoint/2010/main" val="2190332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39A4-D47B-B54B-1A6F-8AA199F08E4F}"/>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5F5CE985-62D2-3026-B129-4FA017645BE8}"/>
              </a:ext>
            </a:extLst>
          </p:cNvPr>
          <p:cNvGraphicFramePr>
            <a:graphicFrameLocks noGrp="1"/>
          </p:cNvGraphicFramePr>
          <p:nvPr>
            <p:ph idx="1"/>
            <p:extLst>
              <p:ext uri="{D42A27DB-BD31-4B8C-83A1-F6EECF244321}">
                <p14:modId xmlns:p14="http://schemas.microsoft.com/office/powerpoint/2010/main" val="1421506059"/>
              </p:ext>
            </p:extLst>
          </p:nvPr>
        </p:nvGraphicFramePr>
        <p:xfrm>
          <a:off x="563418" y="2697018"/>
          <a:ext cx="11139143" cy="3311896"/>
        </p:xfrm>
        <a:graphic>
          <a:graphicData uri="http://schemas.openxmlformats.org/drawingml/2006/table">
            <a:tbl>
              <a:tblPr firstRow="1" bandRow="1">
                <a:tableStyleId>{5C22544A-7EE6-4342-B048-85BDC9FD1C3A}</a:tableStyleId>
              </a:tblPr>
              <a:tblGrid>
                <a:gridCol w="250842">
                  <a:extLst>
                    <a:ext uri="{9D8B030D-6E8A-4147-A177-3AD203B41FA5}">
                      <a16:colId xmlns:a16="http://schemas.microsoft.com/office/drawing/2014/main" val="2842849597"/>
                    </a:ext>
                  </a:extLst>
                </a:gridCol>
                <a:gridCol w="2827968">
                  <a:extLst>
                    <a:ext uri="{9D8B030D-6E8A-4147-A177-3AD203B41FA5}">
                      <a16:colId xmlns:a16="http://schemas.microsoft.com/office/drawing/2014/main" val="3928199661"/>
                    </a:ext>
                  </a:extLst>
                </a:gridCol>
                <a:gridCol w="3963118">
                  <a:extLst>
                    <a:ext uri="{9D8B030D-6E8A-4147-A177-3AD203B41FA5}">
                      <a16:colId xmlns:a16="http://schemas.microsoft.com/office/drawing/2014/main" val="614983633"/>
                    </a:ext>
                  </a:extLst>
                </a:gridCol>
                <a:gridCol w="1951892">
                  <a:extLst>
                    <a:ext uri="{9D8B030D-6E8A-4147-A177-3AD203B41FA5}">
                      <a16:colId xmlns:a16="http://schemas.microsoft.com/office/drawing/2014/main" val="2357375231"/>
                    </a:ext>
                  </a:extLst>
                </a:gridCol>
                <a:gridCol w="2145323">
                  <a:extLst>
                    <a:ext uri="{9D8B030D-6E8A-4147-A177-3AD203B41FA5}">
                      <a16:colId xmlns:a16="http://schemas.microsoft.com/office/drawing/2014/main" val="36329043"/>
                    </a:ext>
                  </a:extLst>
                </a:gridCol>
              </a:tblGrid>
              <a:tr h="3311896">
                <a:tc>
                  <a:txBody>
                    <a:bodyPr/>
                    <a:lstStyle/>
                    <a:p>
                      <a:r>
                        <a:rPr lang="en-US" dirty="0">
                          <a:solidFill>
                            <a:schemeClr val="bg1"/>
                          </a:solidFill>
                        </a:rPr>
                        <a:t>5.</a:t>
                      </a:r>
                      <a:endParaRPr lang="en-IN" dirty="0">
                        <a:solidFill>
                          <a:schemeClr val="bg1"/>
                        </a:solidFill>
                      </a:endParaRPr>
                    </a:p>
                  </a:txBody>
                  <a:tcPr/>
                </a:tc>
                <a:tc>
                  <a:txBody>
                    <a:bodyPr/>
                    <a:lstStyle/>
                    <a:p>
                      <a:pPr algn="just"/>
                      <a:r>
                        <a:rPr lang="en-IN" sz="1800" b="1" kern="1200" dirty="0">
                          <a:solidFill>
                            <a:schemeClr val="lt1"/>
                          </a:solidFill>
                          <a:effectLst/>
                          <a:latin typeface="+mn-lt"/>
                          <a:ea typeface="+mn-ea"/>
                          <a:cs typeface="+mn-cs"/>
                        </a:rPr>
                        <a:t>Osman Ali </a:t>
                      </a:r>
                      <a:r>
                        <a:rPr lang="en-IN" sz="1800" b="1" kern="1200" dirty="0" err="1">
                          <a:solidFill>
                            <a:schemeClr val="lt1"/>
                          </a:solidFill>
                          <a:effectLst/>
                          <a:latin typeface="+mn-lt"/>
                          <a:ea typeface="+mn-ea"/>
                          <a:cs typeface="+mn-cs"/>
                        </a:rPr>
                        <a:t>Sadek</a:t>
                      </a:r>
                      <a:r>
                        <a:rPr lang="en-IN" sz="1800" b="1" kern="1200" dirty="0">
                          <a:solidFill>
                            <a:schemeClr val="lt1"/>
                          </a:solidFill>
                          <a:effectLst/>
                          <a:latin typeface="+mn-lt"/>
                          <a:ea typeface="+mn-ea"/>
                          <a:cs typeface="+mn-cs"/>
                        </a:rPr>
                        <a:t> Ibrahim1  · Belal A. Hamed1  · Tarek Abd El‑Hafeez1,2</a:t>
                      </a:r>
                      <a:endParaRPr lang="en-IN"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The Journal of Supercomputing (2023) 79:367–388</a:t>
                      </a:r>
                      <a:endParaRPr lang="en-US" sz="1800" b="1" i="0" kern="1200" dirty="0">
                        <a:solidFill>
                          <a:schemeClr val="dk1"/>
                        </a:solidFill>
                        <a:effectLst/>
                        <a:latin typeface="+mn-lt"/>
                        <a:ea typeface="+mn-ea"/>
                        <a:cs typeface="+mn-cs"/>
                      </a:endParaRPr>
                    </a:p>
                    <a:p>
                      <a:pPr algn="just"/>
                      <a:endParaRPr lang="en-IN" dirty="0">
                        <a:solidFill>
                          <a:schemeClr val="bg1"/>
                        </a:solidFill>
                      </a:endParaRPr>
                    </a:p>
                  </a:txBody>
                  <a:tcPr/>
                </a:tc>
                <a:tc>
                  <a:txBody>
                    <a:bodyPr/>
                    <a:lstStyle/>
                    <a:p>
                      <a:r>
                        <a:rPr lang="en-US" sz="1800" b="1" kern="1200" dirty="0">
                          <a:solidFill>
                            <a:schemeClr val="lt1"/>
                          </a:solidFill>
                          <a:effectLst/>
                          <a:latin typeface="+mn-lt"/>
                          <a:ea typeface="+mn-ea"/>
                          <a:cs typeface="+mn-cs"/>
                        </a:rPr>
                        <a:t>A new fast technique for pattern matching in biological </a:t>
                      </a:r>
                      <a:endParaRPr lang="en-US" dirty="0"/>
                    </a:p>
                    <a:p>
                      <a:r>
                        <a:rPr lang="en-US" sz="1800" b="1" kern="1200" dirty="0">
                          <a:solidFill>
                            <a:schemeClr val="lt1"/>
                          </a:solidFill>
                          <a:effectLst/>
                          <a:latin typeface="+mn-lt"/>
                          <a:ea typeface="+mn-ea"/>
                          <a:cs typeface="+mn-cs"/>
                        </a:rPr>
                        <a:t>sequences</a:t>
                      </a:r>
                      <a:endParaRPr lang="en-US" sz="1800" b="1" i="0" kern="1200" dirty="0">
                        <a:solidFill>
                          <a:schemeClr val="bg1"/>
                        </a:solidFill>
                        <a:effectLst/>
                        <a:latin typeface="Calibri Light" panose="020F0302020204030204" pitchFamily="34" charset="0"/>
                        <a:ea typeface="+mn-ea"/>
                        <a:cs typeface="Calibri Light" panose="020F0302020204030204" pitchFamily="34" charset="0"/>
                      </a:endParaRPr>
                    </a:p>
                  </a:txBody>
                  <a:tcPr/>
                </a:tc>
                <a:tc>
                  <a:txBody>
                    <a:bodyPr/>
                    <a:lstStyle/>
                    <a:p>
                      <a:pPr algn="just"/>
                      <a:r>
                        <a:rPr lang="en-US" sz="1800" b="0" i="0" kern="1200" dirty="0">
                          <a:solidFill>
                            <a:schemeClr val="lt1"/>
                          </a:solidFill>
                          <a:effectLst/>
                          <a:latin typeface="Calibri Light" panose="020F0302020204030204" pitchFamily="34" charset="0"/>
                          <a:ea typeface="+mn-ea"/>
                          <a:cs typeface="Calibri Light" panose="020F0302020204030204" pitchFamily="34" charset="0"/>
                        </a:rPr>
                        <a:t> Scalability:    Anticipating and accommodating scalability requirements to handle an increase in data volume, especially during a widespread disaster, is a technical limitation. </a:t>
                      </a:r>
                      <a:endParaRPr lang="en-IN" dirty="0">
                        <a:solidFill>
                          <a:schemeClr val="bg1"/>
                        </a:solidFill>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558671882"/>
                  </a:ext>
                </a:extLst>
              </a:tr>
            </a:tbl>
          </a:graphicData>
        </a:graphic>
      </p:graphicFrame>
    </p:spTree>
    <p:extLst>
      <p:ext uri="{BB962C8B-B14F-4D97-AF65-F5344CB8AC3E}">
        <p14:creationId xmlns:p14="http://schemas.microsoft.com/office/powerpoint/2010/main" val="2550468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1588</TotalTime>
  <Words>1489</Words>
  <Application>Microsoft Office PowerPoint</Application>
  <PresentationFormat>Widescreen</PresentationFormat>
  <Paragraphs>106</Paragraphs>
  <Slides>16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Calibri Light</vt:lpstr>
      <vt:lpstr>Century</vt:lpstr>
      <vt:lpstr>Century Gothic</vt:lpstr>
      <vt:lpstr>MS-PMincho</vt:lpstr>
      <vt:lpstr>Segoe UI Black</vt:lpstr>
      <vt:lpstr>Times New Roman</vt:lpstr>
      <vt:lpstr>Wingdings</vt:lpstr>
      <vt:lpstr>Wingdings 3</vt:lpstr>
      <vt:lpstr>Ion Boardroom</vt:lpstr>
      <vt:lpstr>PowerPoint Presentation</vt:lpstr>
      <vt:lpstr>DAYANANDA SAGAR UNIVERSITY </vt:lpstr>
      <vt:lpstr>OVERVIEW </vt:lpstr>
      <vt:lpstr>ABSTRACT</vt:lpstr>
      <vt:lpstr>INTRODUCTION</vt:lpstr>
      <vt:lpstr>PowerPoint Presentation</vt:lpstr>
      <vt:lpstr>LITERATURE SURVEY</vt:lpstr>
      <vt:lpstr>Uing iot to nitfuy </vt:lpstr>
      <vt:lpstr>PowerPoint Presentation</vt:lpstr>
      <vt:lpstr>PROBLEM STATEMENT </vt:lpstr>
      <vt:lpstr>SOCIETAL IMPACT</vt:lpstr>
      <vt:lpstr>DATASET</vt:lpstr>
      <vt:lpstr>DESIGN</vt:lpstr>
      <vt:lpstr>PROPOSED METHODOLOGY </vt:lpstr>
      <vt:lpstr>INNOVATION/RESEARCH COMPONENT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 SAGAR UNIVERSITY  SCHOOL OF ENGINEERING  Department of Computer Science and Engineering –(Data science) Special Topic-I Review 1  driver monitoring system Under the Supervision  prof. monish reddy Assistant Professor  Presented By:  CHAITHRAK(ENG21DS0014)  SHUBHAM(ENG21DS0039)  NIVAS REDDY(ENG21DS0046)  )</dc:title>
  <dc:creator>chaithra k</dc:creator>
  <cp:lastModifiedBy>chaithra k</cp:lastModifiedBy>
  <cp:revision>12</cp:revision>
  <dcterms:created xsi:type="dcterms:W3CDTF">2023-04-01T04:45:15Z</dcterms:created>
  <dcterms:modified xsi:type="dcterms:W3CDTF">2023-10-05T16:46:45Z</dcterms:modified>
</cp:coreProperties>
</file>