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4" r:id="rId1"/>
  </p:sldMasterIdLst>
  <p:sldIdLst>
    <p:sldId id="265" r:id="rId2"/>
    <p:sldId id="256" r:id="rId3"/>
    <p:sldId id="257" r:id="rId4"/>
    <p:sldId id="258" r:id="rId5"/>
    <p:sldId id="264" r:id="rId6"/>
    <p:sldId id="261" r:id="rId7"/>
    <p:sldId id="263" r:id="rId8"/>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66819-8949-4A4E-A03C-2D858C0FC3B3}" v="9" dt="2024-07-14T04:01:09.39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1D8BD707-D9CF-40AE-B4C6-C98DA3205C09}" type="datetimeFigureOut">
              <a:rPr lang="en-US" smtClean="0"/>
              <a:t>7/16/2024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IN"/>
          </a:p>
        </p:txBody>
      </p:sp>
      <p:sp>
        <p:nvSpPr>
          <p:cNvPr id="6" name="Slide Number Placeholder 5"/>
          <p:cNvSpPr>
            <a:spLocks noGrp="1"/>
          </p:cNvSpPr>
          <p:nvPr>
            <p:ph type="sldNum" sz="quarter" idx="12"/>
          </p:nvPr>
        </p:nvSpPr>
        <p:spPr>
          <a:xfrm>
            <a:off x="6057900" y="1073150"/>
            <a:ext cx="2057400"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9716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503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2917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9215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347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37794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9804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375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1D8BD707-D9CF-40AE-B4C6-C98DA3205C09}" type="datetimeFigureOut">
              <a:rPr lang="en-US" smtClean="0"/>
              <a:t>7/16/2024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978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390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7/16/2024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406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0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001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358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265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517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5672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1D8BD707-D9CF-40AE-B4C6-C98DA3205C09}" type="datetimeFigureOut">
              <a:rPr lang="en-US" smtClean="0"/>
              <a:t>7/16/2024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95306637"/>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3094-9376-4816-8775-3A0B4C6489D6}"/>
              </a:ext>
            </a:extLst>
          </p:cNvPr>
          <p:cNvSpPr>
            <a:spLocks noGrp="1"/>
          </p:cNvSpPr>
          <p:nvPr>
            <p:ph type="ctrTitle"/>
          </p:nvPr>
        </p:nvSpPr>
        <p:spPr>
          <a:xfrm>
            <a:off x="533400" y="186783"/>
            <a:ext cx="9144000" cy="2362200"/>
          </a:xfrm>
        </p:spPr>
        <p:txBody>
          <a:bodyPr>
            <a:normAutofit/>
          </a:bodyPr>
          <a:lstStyle/>
          <a:p>
            <a:r>
              <a:rPr lang="en-US" dirty="0">
                <a:solidFill>
                  <a:schemeClr val="accent6">
                    <a:lumMod val="60000"/>
                    <a:lumOff val="40000"/>
                  </a:schemeClr>
                </a:solidFill>
              </a:rPr>
              <a:t>Develop a 2D Occupancy Grid Map of a Room using Overhead Cameras</a:t>
            </a:r>
            <a:endParaRPr lang="en-IN" dirty="0">
              <a:solidFill>
                <a:schemeClr val="accent6">
                  <a:lumMod val="60000"/>
                  <a:lumOff val="40000"/>
                </a:schemeClr>
              </a:solidFill>
            </a:endParaRPr>
          </a:p>
        </p:txBody>
      </p:sp>
      <p:sp>
        <p:nvSpPr>
          <p:cNvPr id="3" name="Subtitle 2">
            <a:extLst>
              <a:ext uri="{FF2B5EF4-FFF2-40B4-BE49-F238E27FC236}">
                <a16:creationId xmlns:a16="http://schemas.microsoft.com/office/drawing/2014/main" id="{3450A222-4978-4604-9CA3-DAD4C7713E1F}"/>
              </a:ext>
            </a:extLst>
          </p:cNvPr>
          <p:cNvSpPr>
            <a:spLocks noGrp="1"/>
          </p:cNvSpPr>
          <p:nvPr>
            <p:ph type="subTitle" idx="1"/>
          </p:nvPr>
        </p:nvSpPr>
        <p:spPr>
          <a:xfrm>
            <a:off x="723900" y="2689767"/>
            <a:ext cx="7696200" cy="2266950"/>
          </a:xfrm>
        </p:spPr>
        <p:txBody>
          <a:bodyPr>
            <a:normAutofit/>
          </a:bodyPr>
          <a:lstStyle/>
          <a:p>
            <a:pPr algn="ctr">
              <a:lnSpc>
                <a:spcPct val="107000"/>
              </a:lnSpc>
              <a:spcAft>
                <a:spcPts val="70"/>
              </a:spcAft>
            </a:pPr>
            <a:r>
              <a:rPr lang="en-IN" sz="1800" kern="100" dirty="0">
                <a:solidFill>
                  <a:schemeClr val="accent3">
                    <a:lumMod val="60000"/>
                    <a:lumOff val="40000"/>
                  </a:schemeClr>
                </a:solidFill>
                <a:effectLst/>
                <a:latin typeface="Calibri" panose="020F0502020204030204" pitchFamily="34" charset="0"/>
                <a:ea typeface="Calibri" panose="020F0502020204030204" pitchFamily="34" charset="0"/>
                <a:cs typeface="Tunga" panose="020B0502040204020203" pitchFamily="34" charset="0"/>
              </a:rPr>
              <a:t>Submitted By:</a:t>
            </a:r>
          </a:p>
          <a:p>
            <a:pPr algn="ctr">
              <a:lnSpc>
                <a:spcPct val="107000"/>
              </a:lnSpc>
              <a:spcAft>
                <a:spcPts val="70"/>
              </a:spcAft>
            </a:pPr>
            <a:r>
              <a:rPr lang="en-IN" sz="1800" kern="100" dirty="0">
                <a:solidFill>
                  <a:schemeClr val="accent3">
                    <a:lumMod val="60000"/>
                    <a:lumOff val="40000"/>
                  </a:schemeClr>
                </a:solidFill>
                <a:effectLst/>
                <a:latin typeface="Calibri" panose="020F0502020204030204" pitchFamily="34" charset="0"/>
                <a:ea typeface="Calibri" panose="020F0502020204030204" pitchFamily="34" charset="0"/>
                <a:cs typeface="Tunga" panose="020B0502040204020203" pitchFamily="34" charset="0"/>
              </a:rPr>
              <a:t>STUDENT NAME : SHUBHA</a:t>
            </a:r>
            <a:r>
              <a:rPr lang="en-IN" sz="1800" kern="100" dirty="0">
                <a:solidFill>
                  <a:schemeClr val="accent3">
                    <a:lumMod val="60000"/>
                    <a:lumOff val="40000"/>
                  </a:schemeClr>
                </a:solidFill>
                <a:latin typeface="Calibri" panose="020F0502020204030204" pitchFamily="34" charset="0"/>
                <a:ea typeface="Calibri" panose="020F0502020204030204" pitchFamily="34" charset="0"/>
                <a:cs typeface="Tunga" panose="020B0502040204020203" pitchFamily="34" charset="0"/>
              </a:rPr>
              <a:t>M MISHRA (2102220100168)</a:t>
            </a:r>
            <a:br>
              <a:rPr lang="en-IN" sz="1800" kern="100" dirty="0">
                <a:solidFill>
                  <a:schemeClr val="accent3">
                    <a:lumMod val="60000"/>
                    <a:lumOff val="40000"/>
                  </a:schemeClr>
                </a:solidFill>
                <a:latin typeface="Calibri" panose="020F0502020204030204" pitchFamily="34" charset="0"/>
                <a:ea typeface="Calibri" panose="020F0502020204030204" pitchFamily="34" charset="0"/>
                <a:cs typeface="Tunga" panose="020B0502040204020203" pitchFamily="34" charset="0"/>
              </a:rPr>
            </a:br>
            <a:r>
              <a:rPr lang="en-IN" sz="1800" kern="100" dirty="0">
                <a:solidFill>
                  <a:schemeClr val="accent3">
                    <a:lumMod val="60000"/>
                    <a:lumOff val="40000"/>
                  </a:schemeClr>
                </a:solidFill>
                <a:latin typeface="Calibri" panose="020F0502020204030204" pitchFamily="34" charset="0"/>
                <a:ea typeface="Calibri" panose="020F0502020204030204" pitchFamily="34" charset="0"/>
                <a:cs typeface="Tunga" panose="020B0502040204020203" pitchFamily="34" charset="0"/>
              </a:rPr>
              <a:t>SAKSHAM VASISTHA (2102220100154)</a:t>
            </a:r>
            <a:endParaRPr lang="en-IN" sz="1800" kern="100" dirty="0">
              <a:solidFill>
                <a:schemeClr val="accent3">
                  <a:lumMod val="60000"/>
                  <a:lumOff val="40000"/>
                </a:schemeClr>
              </a:solidFill>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70"/>
              </a:spcAft>
            </a:pPr>
            <a:r>
              <a:rPr lang="en-IN" sz="1800" kern="100" dirty="0">
                <a:solidFill>
                  <a:schemeClr val="accent3">
                    <a:lumMod val="60000"/>
                    <a:lumOff val="40000"/>
                  </a:schemeClr>
                </a:solidFill>
                <a:effectLst/>
                <a:latin typeface="Calibri" panose="020F0502020204030204" pitchFamily="34" charset="0"/>
                <a:ea typeface="Calibri" panose="020F0502020204030204" pitchFamily="34" charset="0"/>
                <a:cs typeface="Tunga" panose="020B0502040204020203" pitchFamily="34" charset="0"/>
              </a:rPr>
              <a:t>Project Mentor:</a:t>
            </a:r>
          </a:p>
          <a:p>
            <a:pPr algn="ctr">
              <a:lnSpc>
                <a:spcPct val="107000"/>
              </a:lnSpc>
              <a:spcAft>
                <a:spcPts val="70"/>
              </a:spcAft>
            </a:pPr>
            <a:r>
              <a:rPr lang="en-US" sz="1800" kern="100" dirty="0">
                <a:solidFill>
                  <a:schemeClr val="accent3">
                    <a:lumMod val="60000"/>
                    <a:lumOff val="40000"/>
                  </a:schemeClr>
                </a:solidFill>
                <a:effectLst/>
                <a:latin typeface="Calibri" panose="020F0502020204030204" pitchFamily="34" charset="0"/>
                <a:ea typeface="Calibri" panose="020F0502020204030204" pitchFamily="34" charset="0"/>
                <a:cs typeface="Tunga" panose="020B0502040204020203" pitchFamily="34" charset="0"/>
              </a:rPr>
              <a:t>D</a:t>
            </a:r>
            <a:r>
              <a:rPr lang="en-IN" sz="1800" kern="100" dirty="0">
                <a:solidFill>
                  <a:schemeClr val="accent3">
                    <a:lumMod val="60000"/>
                    <a:lumOff val="40000"/>
                  </a:schemeClr>
                </a:solidFill>
                <a:effectLst/>
                <a:latin typeface="Calibri" panose="020F0502020204030204" pitchFamily="34" charset="0"/>
                <a:ea typeface="Calibri" panose="020F0502020204030204" pitchFamily="34" charset="0"/>
                <a:cs typeface="Tunga" panose="020B0502040204020203" pitchFamily="34" charset="0"/>
              </a:rPr>
              <a:t>R. ASHISH SHRIVASTAV</a:t>
            </a:r>
          </a:p>
          <a:p>
            <a:pPr algn="ctr">
              <a:lnSpc>
                <a:spcPct val="107000"/>
              </a:lnSpc>
              <a:spcAft>
                <a:spcPts val="70"/>
              </a:spcAft>
            </a:pPr>
            <a:endPar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36259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214" y="22302"/>
            <a:ext cx="5320487" cy="382797"/>
          </a:xfrm>
          <a:prstGeom prst="rect">
            <a:avLst/>
          </a:prstGeom>
        </p:spPr>
        <p:txBody>
          <a:bodyPr vert="horz" wrap="square" lIns="0" tIns="13335" rIns="0" bIns="0" rtlCol="0">
            <a:spAutoFit/>
          </a:bodyPr>
          <a:lstStyle/>
          <a:p>
            <a:pPr marL="12700">
              <a:lnSpc>
                <a:spcPct val="100000"/>
              </a:lnSpc>
              <a:spcBef>
                <a:spcPts val="105"/>
              </a:spcBef>
            </a:pPr>
            <a:r>
              <a:rPr lang="en-IN" sz="2400" b="1" u="sng" dirty="0">
                <a:latin typeface="Times New Roman" panose="02020603050405020304" pitchFamily="18" charset="0"/>
                <a:cs typeface="Times New Roman" panose="02020603050405020304" pitchFamily="18" charset="0"/>
              </a:rPr>
              <a:t>The Problem Statement:</a:t>
            </a:r>
            <a:endParaRPr sz="2400" b="1" u="sng" spc="-1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19285D-40B3-1BF7-F54A-19B69598536D}"/>
              </a:ext>
            </a:extLst>
          </p:cNvPr>
          <p:cNvSpPr txBox="1"/>
          <p:nvPr/>
        </p:nvSpPr>
        <p:spPr>
          <a:xfrm>
            <a:off x="228600" y="514350"/>
            <a:ext cx="7848600" cy="3785652"/>
          </a:xfrm>
          <a:prstGeom prst="rect">
            <a:avLst/>
          </a:prstGeom>
          <a:noFill/>
        </p:spPr>
        <p:txBody>
          <a:bodyPr wrap="square">
            <a:spAutoFit/>
          </a:bodyPr>
          <a:lstStyle/>
          <a:p>
            <a:r>
              <a:rPr lang="en-US" sz="1600" dirty="0">
                <a:sym typeface="Wingdings" panose="05000000000000000000" pitchFamily="2" charset="2"/>
              </a:rPr>
              <a:t></a:t>
            </a:r>
            <a:r>
              <a:rPr lang="en-US" sz="1600" dirty="0"/>
              <a:t>Creating a 2D occupancy grid map of a room using an aerial camera involves creating a digital representation of the room in which each grid cell indicates whether it is occupied by objects or obstacles. keep or not. Below is a preview of the problem report:</a:t>
            </a:r>
          </a:p>
          <a:p>
            <a:r>
              <a:rPr lang="en-US" sz="1600" dirty="0"/>
              <a:t>Occupancy mesh map: This is a method commonly used in robotics and computer vision to represent the environment. It divides space into a grid of cells, where each cell represents a small area of ​​the environment.</a:t>
            </a:r>
          </a:p>
          <a:p>
            <a:r>
              <a:rPr lang="en-US" sz="1600" dirty="0">
                <a:sym typeface="Wingdings" panose="05000000000000000000" pitchFamily="2" charset="2"/>
              </a:rPr>
              <a:t></a:t>
            </a:r>
            <a:r>
              <a:rPr lang="en-US" sz="1600" dirty="0"/>
              <a:t>2D representation: the grid has two dimensions, usually viewed from top to bottom , which allows for easy mapping and navigation tasks.</a:t>
            </a:r>
          </a:p>
          <a:p>
            <a:r>
              <a:rPr lang="en-US" sz="1600" dirty="0"/>
              <a:t>Aerial Camera Room: The room in question is equipped with an aerial camera. These cameras capture images or video images of the room from above.</a:t>
            </a:r>
          </a:p>
          <a:p>
            <a:r>
              <a:rPr lang="en-US" sz="1600" dirty="0">
                <a:sym typeface="Wingdings" panose="05000000000000000000" pitchFamily="2" charset="2"/>
              </a:rPr>
              <a:t></a:t>
            </a:r>
            <a:r>
              <a:rPr lang="en-US" sz="1600" dirty="0"/>
              <a:t>Goal: The objective is to process these images or video images of the cameras to create a room occupancy grid. This map will help identify areas occupied by objects  versus empty or unoccupied areas.</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09550"/>
            <a:ext cx="6221172" cy="482439"/>
          </a:xfrm>
          <a:prstGeom prst="rect">
            <a:avLst/>
          </a:prstGeom>
        </p:spPr>
        <p:txBody>
          <a:bodyPr vert="horz" wrap="square" lIns="0" tIns="112013" rIns="0" bIns="0" rtlCol="0">
            <a:spAutoFit/>
          </a:bodyPr>
          <a:lstStyle/>
          <a:p>
            <a:pPr marL="71120">
              <a:lnSpc>
                <a:spcPct val="100000"/>
              </a:lnSpc>
              <a:spcBef>
                <a:spcPts val="105"/>
              </a:spcBef>
            </a:pPr>
            <a:r>
              <a:rPr lang="en-IN" sz="2400" b="1" u="sng" dirty="0">
                <a:latin typeface="Times New Roman" panose="02020603050405020304" pitchFamily="18" charset="0"/>
                <a:cs typeface="Times New Roman" panose="02020603050405020304" pitchFamily="18" charset="0"/>
              </a:rPr>
              <a:t>Unique Idea and Brief Solution:</a:t>
            </a:r>
            <a:endParaRPr sz="2400" b="1" u="sng" spc="-1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108FC94-B043-4F1D-83DA-B52DCC52A153}"/>
              </a:ext>
            </a:extLst>
          </p:cNvPr>
          <p:cNvSpPr/>
          <p:nvPr/>
        </p:nvSpPr>
        <p:spPr>
          <a:xfrm>
            <a:off x="76200" y="819150"/>
            <a:ext cx="7772400" cy="3693319"/>
          </a:xfrm>
          <a:prstGeom prst="rect">
            <a:avLst/>
          </a:prstGeom>
        </p:spPr>
        <p:txBody>
          <a:bodyPr wrap="square">
            <a:spAutoFit/>
          </a:bodyPr>
          <a:lstStyle/>
          <a:p>
            <a:r>
              <a:rPr lang="en-US" dirty="0">
                <a:sym typeface="Wingdings" panose="05000000000000000000" pitchFamily="2" charset="2"/>
              </a:rPr>
              <a:t></a:t>
            </a:r>
            <a:r>
              <a:rPr lang="en-US" dirty="0"/>
              <a:t>To create a 2D occupancy grid of a room using  overhead cameras, first configure and calibrate the camera for a consistent top-down view. Continuously capture and pre-process camera images to improve clarity and minimize noise, then use object detection and segmentation algorithms to identify and delineate objects in the room.</a:t>
            </a:r>
          </a:p>
          <a:p>
            <a:r>
              <a:rPr lang="en-US" dirty="0">
                <a:sym typeface="Wingdings" panose="05000000000000000000" pitchFamily="2" charset="2"/>
              </a:rPr>
              <a:t></a:t>
            </a:r>
            <a:r>
              <a:rPr lang="en-US" dirty="0"/>
              <a:t>Develop a grid map where each cell represents a specific area, updating it based on detected objects to indicate occupancy. Visualize the map to distinguish between occupied and empty cells, and integrate it into robots or smart environmental systems for tasks such as navigation and monitoring. Ensures real-time processing and validated accuracy to effectively handle various environmental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66750"/>
            <a:ext cx="3619500" cy="469871"/>
          </a:xfrm>
          <a:prstGeom prst="rect">
            <a:avLst/>
          </a:prstGeom>
        </p:spPr>
        <p:txBody>
          <a:bodyPr vert="horz" wrap="square" lIns="0" tIns="99567" rIns="0" bIns="0" rtlCol="0">
            <a:spAutoFit/>
          </a:bodyPr>
          <a:lstStyle/>
          <a:p>
            <a:pPr marL="66675">
              <a:lnSpc>
                <a:spcPct val="100000"/>
              </a:lnSpc>
              <a:spcBef>
                <a:spcPts val="105"/>
              </a:spcBef>
            </a:pPr>
            <a:r>
              <a:rPr lang="en-IN" sz="2400" b="1" u="sng" dirty="0">
                <a:latin typeface="Times New Roman" panose="02020603050405020304" pitchFamily="18" charset="0"/>
                <a:cs typeface="Times New Roman" panose="02020603050405020304" pitchFamily="18" charset="0"/>
              </a:rPr>
              <a:t>Features Offered:</a:t>
            </a:r>
            <a:endParaRPr sz="2400" b="1" u="sng" spc="-1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CDF5789-8FC7-496A-AC89-3DC8764109B7}"/>
              </a:ext>
            </a:extLst>
          </p:cNvPr>
          <p:cNvSpPr/>
          <p:nvPr/>
        </p:nvSpPr>
        <p:spPr>
          <a:xfrm>
            <a:off x="990600" y="1428750"/>
            <a:ext cx="5867400" cy="1554208"/>
          </a:xfrm>
          <a:prstGeom prst="rect">
            <a:avLst/>
          </a:prstGeom>
        </p:spPr>
        <p:txBody>
          <a:bodyPr wrap="square">
            <a:spAutoFit/>
          </a:bodyPr>
          <a:lstStyle/>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Real Time Observing</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Object Detection</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Navigation</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Spatial Understanding</a:t>
            </a:r>
          </a:p>
          <a:p>
            <a:pPr marR="0" lvl="0" algn="just">
              <a:lnSpc>
                <a:spcPct val="107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Integration</a:t>
            </a:r>
            <a:endParaRPr 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E8B6-103F-4ECC-A98D-DCE10A146347}"/>
              </a:ext>
            </a:extLst>
          </p:cNvPr>
          <p:cNvSpPr>
            <a:spLocks noGrp="1"/>
          </p:cNvSpPr>
          <p:nvPr>
            <p:ph type="title"/>
          </p:nvPr>
        </p:nvSpPr>
        <p:spPr>
          <a:xfrm>
            <a:off x="838200" y="38101"/>
            <a:ext cx="3094435" cy="1314449"/>
          </a:xfrm>
        </p:spPr>
        <p:txBody>
          <a:bodyPr/>
          <a:lstStyle/>
          <a:p>
            <a:r>
              <a:rPr lang="en-IN" b="1" u="sng" dirty="0"/>
              <a:t>Applications:</a:t>
            </a:r>
          </a:p>
        </p:txBody>
      </p:sp>
      <p:sp>
        <p:nvSpPr>
          <p:cNvPr id="3" name="TextBox 2">
            <a:extLst>
              <a:ext uri="{FF2B5EF4-FFF2-40B4-BE49-F238E27FC236}">
                <a16:creationId xmlns:a16="http://schemas.microsoft.com/office/drawing/2014/main" id="{C07C5DA4-5956-48E6-89D2-C373E36CCA20}"/>
              </a:ext>
            </a:extLst>
          </p:cNvPr>
          <p:cNvSpPr txBox="1"/>
          <p:nvPr/>
        </p:nvSpPr>
        <p:spPr>
          <a:xfrm>
            <a:off x="1066800" y="1352550"/>
            <a:ext cx="6553200" cy="1477328"/>
          </a:xfrm>
          <a:prstGeom prst="rect">
            <a:avLst/>
          </a:prstGeom>
          <a:noFill/>
        </p:spPr>
        <p:txBody>
          <a:bodyPr wrap="square" rtlCol="0">
            <a:spAutoFit/>
          </a:bodyPr>
          <a:lstStyle/>
          <a:p>
            <a:r>
              <a:rPr lang="en-US" sz="1800" dirty="0">
                <a:solidFill>
                  <a:srgbClr val="FF0000"/>
                </a:solidFill>
                <a:effectLst/>
                <a:latin typeface="Californian FB" panose="0207040306080B030204" pitchFamily="18" charset="0"/>
                <a:ea typeface="Calibri" panose="020F0502020204030204" pitchFamily="34" charset="0"/>
                <a:sym typeface="Wingdings" panose="05000000000000000000" pitchFamily="2" charset="2"/>
              </a:rPr>
              <a:t></a:t>
            </a:r>
            <a:r>
              <a:rPr lang="en-US" sz="1800" dirty="0">
                <a:solidFill>
                  <a:srgbClr val="FF0000"/>
                </a:solidFill>
                <a:effectLst/>
                <a:latin typeface="Californian FB" panose="0207040306080B030204" pitchFamily="18" charset="0"/>
                <a:ea typeface="Calibri" panose="020F0502020204030204" pitchFamily="34" charset="0"/>
              </a:rPr>
              <a:t>Robotic Research and Development</a:t>
            </a:r>
          </a:p>
          <a:p>
            <a:r>
              <a:rPr lang="en-US" sz="1800" dirty="0">
                <a:solidFill>
                  <a:srgbClr val="FF0000"/>
                </a:solidFill>
                <a:effectLst/>
                <a:latin typeface="Californian FB" panose="0207040306080B030204" pitchFamily="18" charset="0"/>
                <a:ea typeface="Calibri" panose="020F0502020204030204" pitchFamily="34" charset="0"/>
                <a:sym typeface="Wingdings" panose="05000000000000000000" pitchFamily="2" charset="2"/>
              </a:rPr>
              <a:t></a:t>
            </a:r>
            <a:r>
              <a:rPr lang="en-US" dirty="0">
                <a:solidFill>
                  <a:srgbClr val="FF0000"/>
                </a:solidFill>
                <a:latin typeface="Californian FB" panose="0207040306080B030204" pitchFamily="18" charset="0"/>
                <a:ea typeface="Calibri" panose="020F0502020204030204" pitchFamily="34" charset="0"/>
                <a:sym typeface="Wingdings" panose="05000000000000000000" pitchFamily="2" charset="2"/>
              </a:rPr>
              <a:t>Advanced</a:t>
            </a:r>
            <a:r>
              <a:rPr lang="en-US" sz="1800" dirty="0">
                <a:solidFill>
                  <a:srgbClr val="FF0000"/>
                </a:solidFill>
                <a:effectLst/>
                <a:latin typeface="Californian FB" panose="0207040306080B030204" pitchFamily="18" charset="0"/>
                <a:ea typeface="Calibri" panose="020F0502020204030204" pitchFamily="34" charset="0"/>
              </a:rPr>
              <a:t> Autonomous Navigation</a:t>
            </a:r>
          </a:p>
          <a:p>
            <a:r>
              <a:rPr lang="en-US" dirty="0">
                <a:solidFill>
                  <a:srgbClr val="FF0000"/>
                </a:solidFill>
                <a:latin typeface="Californian FB" panose="0207040306080B030204" pitchFamily="18" charset="0"/>
                <a:ea typeface="Calibri" panose="020F0502020204030204" pitchFamily="34" charset="0"/>
                <a:sym typeface="Wingdings" panose="05000000000000000000" pitchFamily="2" charset="2"/>
              </a:rPr>
              <a:t>Robotic Service</a:t>
            </a:r>
          </a:p>
          <a:p>
            <a:r>
              <a:rPr lang="en-US" sz="1800" dirty="0">
                <a:solidFill>
                  <a:srgbClr val="FF0000"/>
                </a:solidFill>
                <a:effectLst/>
                <a:latin typeface="Californian FB" panose="0207040306080B030204" pitchFamily="18" charset="0"/>
                <a:ea typeface="Calibri" panose="020F0502020204030204" pitchFamily="34" charset="0"/>
                <a:sym typeface="Wingdings" panose="05000000000000000000" pitchFamily="2" charset="2"/>
              </a:rPr>
              <a:t></a:t>
            </a:r>
            <a:r>
              <a:rPr lang="en-US" sz="1800" dirty="0">
                <a:solidFill>
                  <a:srgbClr val="FF0000"/>
                </a:solidFill>
                <a:effectLst/>
                <a:latin typeface="Californian FB" panose="0207040306080B030204" pitchFamily="18" charset="0"/>
                <a:ea typeface="Calibri" panose="020F0502020204030204" pitchFamily="34" charset="0"/>
              </a:rPr>
              <a:t>Industrial Automation</a:t>
            </a:r>
          </a:p>
          <a:p>
            <a:endParaRPr lang="en-IN" dirty="0"/>
          </a:p>
        </p:txBody>
      </p:sp>
    </p:spTree>
    <p:extLst>
      <p:ext uri="{BB962C8B-B14F-4D97-AF65-F5344CB8AC3E}">
        <p14:creationId xmlns:p14="http://schemas.microsoft.com/office/powerpoint/2010/main" val="388500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90550"/>
            <a:ext cx="3720287" cy="484620"/>
          </a:xfrm>
          <a:prstGeom prst="rect">
            <a:avLst/>
          </a:prstGeom>
        </p:spPr>
        <p:txBody>
          <a:bodyPr vert="horz" wrap="square" lIns="0" tIns="114173" rIns="0" bIns="0" rtlCol="0">
            <a:spAutoFit/>
          </a:bodyPr>
          <a:lstStyle/>
          <a:p>
            <a:pPr marL="69850">
              <a:lnSpc>
                <a:spcPct val="100000"/>
              </a:lnSpc>
              <a:spcBef>
                <a:spcPts val="105"/>
              </a:spcBef>
            </a:pPr>
            <a:r>
              <a:rPr lang="en-IN" sz="2400" b="1" u="sng" spc="-10" dirty="0">
                <a:latin typeface="Times New Roman" panose="02020603050405020304" pitchFamily="18" charset="0"/>
                <a:cs typeface="Times New Roman" panose="02020603050405020304" pitchFamily="18" charset="0"/>
              </a:rPr>
              <a:t>Technologies  used:</a:t>
            </a:r>
            <a:endParaRPr sz="2400" b="1" u="sng" spc="-2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5A99558-7A69-499A-B92F-EF1917E02AA9}"/>
              </a:ext>
            </a:extLst>
          </p:cNvPr>
          <p:cNvSpPr/>
          <p:nvPr/>
        </p:nvSpPr>
        <p:spPr>
          <a:xfrm>
            <a:off x="457200" y="1428750"/>
            <a:ext cx="6477000" cy="1850571"/>
          </a:xfrm>
          <a:prstGeom prst="rect">
            <a:avLst/>
          </a:prstGeom>
        </p:spPr>
        <p:txBody>
          <a:bodyPr wrap="square">
            <a:spAutoFit/>
          </a:bodyPr>
          <a:lstStyle/>
          <a:p>
            <a:pPr marL="457200" marR="0" indent="0" algn="just">
              <a:lnSpc>
                <a:spcPct val="107000"/>
              </a:lnSpc>
              <a:spcBef>
                <a:spcPts val="0"/>
              </a:spcBef>
              <a:spcAft>
                <a:spcPts val="0"/>
              </a:spcAft>
            </a:pPr>
            <a:r>
              <a:rPr lang="en-US"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technology used for the project are following</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Python language </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ROS 2 (Robot Operating System 2)</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TurtleBot 3</a:t>
            </a:r>
          </a:p>
          <a:p>
            <a:pPr marL="457200" marR="0" indent="0" algn="just">
              <a:lnSpc>
                <a:spcPct val="107000"/>
              </a:lnSpc>
              <a:spcBef>
                <a:spcPts val="0"/>
              </a:spcBef>
              <a:spcAft>
                <a:spcPts val="0"/>
              </a:spcAft>
            </a:pP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Gazebo software ,</a:t>
            </a:r>
            <a:r>
              <a:rPr lang="en-US" b="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etc</a:t>
            </a:r>
            <a:endParaRPr lang="en-US"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indent="-285750" algn="just">
              <a:lnSpc>
                <a:spcPct val="107000"/>
              </a:lnSpc>
              <a:spcBef>
                <a:spcPts val="0"/>
              </a:spcBef>
              <a:spcAft>
                <a:spcPts val="400"/>
              </a:spcAft>
              <a:buFont typeface="Wingdings" panose="05000000000000000000" pitchFamily="2" charset="2"/>
              <a:buChar char="Ø"/>
            </a:pP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2667000" cy="486799"/>
          </a:xfrm>
          <a:prstGeom prst="rect">
            <a:avLst/>
          </a:prstGeom>
        </p:spPr>
        <p:txBody>
          <a:bodyPr vert="horz" wrap="square" lIns="0" tIns="116331" rIns="0" bIns="0" rtlCol="0">
            <a:spAutoFit/>
          </a:bodyPr>
          <a:lstStyle/>
          <a:p>
            <a:pPr marL="73660">
              <a:lnSpc>
                <a:spcPct val="100000"/>
              </a:lnSpc>
              <a:spcBef>
                <a:spcPts val="105"/>
              </a:spcBef>
            </a:pPr>
            <a:r>
              <a:rPr lang="en-IN" sz="2400" b="1" u="sng" spc="-10" dirty="0">
                <a:latin typeface="Times New Roman" panose="02020603050405020304" pitchFamily="18" charset="0"/>
                <a:cs typeface="Times New Roman" panose="02020603050405020304" pitchFamily="18" charset="0"/>
              </a:rPr>
              <a:t>Conclusion:</a:t>
            </a:r>
            <a:endParaRPr sz="2400" b="1" u="sng" spc="-1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BF2C08-0EC8-4816-A426-F75EFE1F593C}"/>
              </a:ext>
            </a:extLst>
          </p:cNvPr>
          <p:cNvSpPr txBox="1"/>
          <p:nvPr/>
        </p:nvSpPr>
        <p:spPr>
          <a:xfrm>
            <a:off x="533400" y="819150"/>
            <a:ext cx="8153400" cy="3139321"/>
          </a:xfrm>
          <a:prstGeom prst="rect">
            <a:avLst/>
          </a:prstGeom>
          <a:noFill/>
        </p:spPr>
        <p:txBody>
          <a:bodyPr wrap="square" rtlCol="0">
            <a:spAutoFit/>
          </a:bodyPr>
          <a:lstStyle/>
          <a:p>
            <a:pPr marL="342900" indent="-342900" algn="just">
              <a:buFont typeface="+mj-lt"/>
              <a:buAutoNum type="arabicPeriod"/>
            </a:pPr>
            <a:r>
              <a:rPr lang="en-US" sz="1800" dirty="0">
                <a:effectLst/>
                <a:latin typeface="Calibri" panose="020F0502020204030204" pitchFamily="34" charset="0"/>
                <a:ea typeface="Calibri" panose="020F0502020204030204" pitchFamily="34" charset="0"/>
              </a:rPr>
              <a:t>Finally, constructing a 2D occupancy grid map of a room using overhead cameras with ROS2 and TurtleBot represents a significant advancement in robotic perception and navigation capabilities.</a:t>
            </a:r>
          </a:p>
          <a:p>
            <a:pPr marL="342900" indent="-342900" algn="just">
              <a:buFont typeface="+mj-lt"/>
              <a:buAutoNum type="arabicPeriod"/>
            </a:pPr>
            <a:r>
              <a:rPr lang="en-US" sz="1800" dirty="0">
                <a:effectLst/>
                <a:latin typeface="Calibri" panose="020F0502020204030204" pitchFamily="34" charset="0"/>
                <a:ea typeface="Calibri" panose="020F0502020204030204" pitchFamily="34" charset="0"/>
              </a:rPr>
              <a:t>The incorporation of advanced image processing techniques enables the accurate interpretation of environmental data captured by overhead cameras. Techniques such as grayscale conversion and binary image creation facilitate the identification of obstacles and clear spaces, crucial for updating the occupancy grid map in real-time as the robot navigates its environment.</a:t>
            </a:r>
          </a:p>
          <a:p>
            <a:pPr marL="342900" indent="-342900" algn="just">
              <a:buFont typeface="+mj-lt"/>
              <a:buAutoNum type="arabicPeriod"/>
            </a:pPr>
            <a:r>
              <a:rPr lang="en-US" sz="1800" dirty="0">
                <a:effectLst/>
                <a:latin typeface="Calibri" panose="020F0502020204030204" pitchFamily="34" charset="0"/>
                <a:ea typeface="Calibri" panose="020F0502020204030204" pitchFamily="34" charset="0"/>
              </a:rPr>
              <a:t>Overall, the development of a 2D occupancy grid map with ROS2 and TurtleBot underscores the importance of robust software frameworks and advanced perception techniques in advancing autonomous robotics. </a:t>
            </a:r>
            <a:endParaRPr lang="en-IN"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Gallery</Template>
  <TotalTime>80</TotalTime>
  <Words>530</Words>
  <Application>Microsoft Office PowerPoint</Application>
  <PresentationFormat>On-screen Show (16:9)</PresentationFormat>
  <Paragraphs>35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Californian FB</vt:lpstr>
      <vt:lpstr>Century Gothic</vt:lpstr>
      <vt:lpstr>Times New Roman</vt:lpstr>
      <vt:lpstr>Tunga</vt:lpstr>
      <vt:lpstr>Wingdings</vt:lpstr>
      <vt:lpstr>Vapor Trail</vt:lpstr>
      <vt:lpstr>Develop a 2D Occupancy Grid Map of a Room using Overhead Cameras</vt:lpstr>
      <vt:lpstr>The Problem Statement:</vt:lpstr>
      <vt:lpstr>Unique Idea and Brief Solution:</vt:lpstr>
      <vt:lpstr>Features Offered:</vt:lpstr>
      <vt:lpstr>Applications:</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Shubham Mishra</cp:lastModifiedBy>
  <cp:revision>12</cp:revision>
  <dcterms:created xsi:type="dcterms:W3CDTF">2024-07-13T15:34:13Z</dcterms:created>
  <dcterms:modified xsi:type="dcterms:W3CDTF">2024-07-16T16:16:40Z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y fmtid="{D5CDD505-2E9C-101B-9397-08002B2CF9AE}" pid="5" name="Producer">
    <vt:lpwstr>Microsoft® PowerPoint® 2021</vt:lpwstr>
  </property>
</Properties>
</file>